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9"/>
  </p:notesMasterIdLst>
  <p:handoutMasterIdLst>
    <p:handoutMasterId r:id="rId30"/>
  </p:handoutMasterIdLst>
  <p:sldIdLst>
    <p:sldId id="1128" r:id="rId2"/>
    <p:sldId id="1120" r:id="rId3"/>
    <p:sldId id="1112" r:id="rId4"/>
    <p:sldId id="1113" r:id="rId5"/>
    <p:sldId id="1125" r:id="rId6"/>
    <p:sldId id="1124" r:id="rId7"/>
    <p:sldId id="1114" r:id="rId8"/>
    <p:sldId id="1115" r:id="rId9"/>
    <p:sldId id="1140" r:id="rId10"/>
    <p:sldId id="1129" r:id="rId11"/>
    <p:sldId id="1138" r:id="rId12"/>
    <p:sldId id="1136" r:id="rId13"/>
    <p:sldId id="1142" r:id="rId14"/>
    <p:sldId id="1143" r:id="rId15"/>
    <p:sldId id="1144" r:id="rId16"/>
    <p:sldId id="1141" r:id="rId17"/>
    <p:sldId id="1127" r:id="rId18"/>
    <p:sldId id="1130" r:id="rId19"/>
    <p:sldId id="1119" r:id="rId20"/>
    <p:sldId id="1116" r:id="rId21"/>
    <p:sldId id="1117" r:id="rId22"/>
    <p:sldId id="1131" r:id="rId23"/>
    <p:sldId id="1126" r:id="rId24"/>
    <p:sldId id="1135" r:id="rId25"/>
    <p:sldId id="1132" r:id="rId26"/>
    <p:sldId id="1145" r:id="rId27"/>
    <p:sldId id="1137" r:id="rId28"/>
  </p:sldIdLst>
  <p:sldSz cx="9144000" cy="6858000" type="screen4x3"/>
  <p:notesSz cx="7099300" cy="10234613"/>
  <p:custDataLst>
    <p:tags r:id="rId3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80"/>
    <a:srgbClr val="0080FF"/>
    <a:srgbClr val="FFCFE0"/>
    <a:srgbClr val="FFC7D2"/>
    <a:srgbClr val="FFB3BE"/>
    <a:srgbClr val="400080"/>
    <a:srgbClr val="000080"/>
    <a:srgbClr val="B7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1"/>
    <p:restoredTop sz="94380"/>
  </p:normalViewPr>
  <p:slideViewPr>
    <p:cSldViewPr snapToGrid="0">
      <p:cViewPr>
        <p:scale>
          <a:sx n="92" d="100"/>
          <a:sy n="92" d="100"/>
        </p:scale>
        <p:origin x="896" y="6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2" d="100"/>
        <a:sy n="172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1448" y="0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75" tIns="47988" rIns="95975" bIns="47988" numCol="1" anchor="t" anchorCtr="0" compatLnSpc="1">
            <a:prstTxWarp prst="textNoShape">
              <a:avLst/>
            </a:prstTxWarp>
          </a:bodyPr>
          <a:lstStyle>
            <a:lvl1pPr algn="l" defTabSz="960438">
              <a:defRPr sz="1300" b="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75" tIns="47988" rIns="95975" bIns="47988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 b="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75" tIns="47988" rIns="95975" bIns="47988" numCol="1" anchor="b" anchorCtr="0" compatLnSpc="1">
            <a:prstTxWarp prst="textNoShape">
              <a:avLst/>
            </a:prstTxWarp>
          </a:bodyPr>
          <a:lstStyle>
            <a:lvl1pPr algn="l" defTabSz="960438">
              <a:defRPr sz="1300" b="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75" tIns="47988" rIns="95975" bIns="47988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 b="0"/>
            </a:lvl1pPr>
          </a:lstStyle>
          <a:p>
            <a:fld id="{AE4DBF8A-1436-904D-A84C-C9AE5D748D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0431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l" defTabSz="989013">
              <a:defRPr sz="1300" b="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 b="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l" defTabSz="989013">
              <a:defRPr sz="1300" b="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 b="0"/>
            </a:lvl1pPr>
          </a:lstStyle>
          <a:p>
            <a:fld id="{3F7FE10F-4A96-154B-BC64-1F0CA3E3F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941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ＭＳ Ｐゴシック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5B9F368-BDF0-6D45-93F2-2D1C4DE84B85}" type="slidenum">
              <a:rPr lang="en-US" altLang="en-US" sz="1300" b="0"/>
              <a:pPr eaLnBrk="1" hangingPunct="1"/>
              <a:t>1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985896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FE10F-4A96-154B-BC64-1F0CA3E3F68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27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FE10F-4A96-154B-BC64-1F0CA3E3F68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70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FE10F-4A96-154B-BC64-1F0CA3E3F68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056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FE10F-4A96-154B-BC64-1F0CA3E3F68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28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FE10F-4A96-154B-BC64-1F0CA3E3F68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567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FE10F-4A96-154B-BC64-1F0CA3E3F68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73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>
            <a:spLocks noChangeArrowheads="1"/>
          </p:cNvSpPr>
          <p:nvPr userDrawn="1"/>
        </p:nvSpPr>
        <p:spPr bwMode="auto">
          <a:xfrm>
            <a:off x="685800" y="212725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86300"/>
            <a:ext cx="6400800" cy="12255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53225" y="64230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229C0E1-DDDD-4743-B6F8-719472900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3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0D230-B0AA-734B-9269-0ACDACD68F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52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646F6-B727-B74A-8752-8A9B260C04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45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87" y="42863"/>
            <a:ext cx="8916426" cy="7381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68CBF-D432-B646-99C0-CCECDE3B9B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6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4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25EDE-2C7C-5442-88DD-FF0B1967AE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3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27" y="42863"/>
            <a:ext cx="8896786" cy="738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6825"/>
            <a:ext cx="4038600" cy="4859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6825"/>
            <a:ext cx="4038600" cy="4859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D9FA2-137C-CD46-931C-6C035FD00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70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4453C-B51D-4349-8959-BD9AC780AC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5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87" y="42863"/>
            <a:ext cx="8916426" cy="738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A8BBD-9421-604C-A126-826CC79FAB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68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40784-ADCD-1946-A27E-C2FF43A10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38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738A1-2580-6248-B21C-82126722E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81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 userDrawn="1"/>
        </p:nvSpPr>
        <p:spPr bwMode="auto">
          <a:xfrm flipH="1">
            <a:off x="0" y="777875"/>
            <a:ext cx="9144000" cy="0"/>
          </a:xfrm>
          <a:prstGeom prst="line">
            <a:avLst/>
          </a:prstGeom>
          <a:noFill/>
          <a:ln w="3810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C6A84-4D41-5A46-9049-F69096ED72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71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825" y="42863"/>
            <a:ext cx="8916988" cy="7381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938213"/>
            <a:ext cx="8542338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bg1">
                    <a:lumMod val="65000"/>
                  </a:schemeClr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05125" y="6245225"/>
            <a:ext cx="4035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A6A6A6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93050" y="6315075"/>
            <a:ext cx="103346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A6A6A6"/>
                </a:solidFill>
              </a:defRPr>
            </a:lvl1pPr>
          </a:lstStyle>
          <a:p>
            <a:fld id="{3C15B9AF-399A-404B-A5E2-7C1455946B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5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4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ln>
            <a:solidFill>
              <a:srgbClr val="000000"/>
            </a:solidFill>
          </a:ln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Book Antiqua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SzPct val="80000"/>
        <a:buFont typeface="Wingdings" charset="2"/>
        <a:buChar char="§"/>
        <a:defRPr sz="2400">
          <a:solidFill>
            <a:srgbClr val="000080"/>
          </a:solidFill>
          <a:latin typeface="Arial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charset="0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umanfredi@wesleyan.edu" TargetMode="External"/><Relationship Id="rId4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python.org/2/library/string.html" TargetMode="Externa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UTF-8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python.org/3/howto/unicode.htm" TargetMode="Externa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ruct.html" TargetMode="External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python.org/moin/BitwiseOperator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python.org/3/library/re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python.org/3/tutorial/datastructures.html" TargetMode="External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python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ython.org/" TargetMode="External"/><Relationship Id="rId3" Type="http://schemas.openxmlformats.org/officeDocument/2006/relationships/hyperlink" Target="http://vumanfredi.web.wesleyan.edu/2016/COMP360/lectures/cod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s/" TargetMode="External"/><Relationship Id="rId4" Type="http://schemas.openxmlformats.org/officeDocument/2006/relationships/hyperlink" Target="https://www.continuum.io/download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ogle.github.io/styleguide/pyguide.html" TargetMode="External"/><Relationship Id="rId4" Type="http://schemas.openxmlformats.org/officeDocument/2006/relationships/hyperlink" Target="https://wiki.python.org/moin/Vim" TargetMode="External"/><Relationship Id="rId5" Type="http://schemas.openxmlformats.org/officeDocument/2006/relationships/hyperlink" Target="https://www.emacswiki.org/emacs/PythonProgrammingInEmacs" TargetMode="External"/><Relationship Id="rId6" Type="http://schemas.openxmlformats.org/officeDocument/2006/relationships/hyperlink" Target="https://marketplace.eclipse.org/content/pydev-python-ide-eclips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python.org/install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ython.org/" TargetMode="External"/><Relationship Id="rId3" Type="http://schemas.openxmlformats.org/officeDocument/2006/relationships/hyperlink" Target="http://www.tutorialspoint.com/python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controlflow.html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3360" y="1033463"/>
            <a:ext cx="8723630" cy="1589087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0080"/>
                </a:solidFill>
                <a:latin typeface="Arial (Headings)"/>
                <a:cs typeface="Arial (Headings)"/>
              </a:rPr>
              <a:t>COMP 360: Section 1, Computer Networks</a:t>
            </a:r>
            <a:br>
              <a:rPr lang="en-US" dirty="0">
                <a:solidFill>
                  <a:srgbClr val="000080"/>
                </a:solidFill>
                <a:latin typeface="Arial (Headings)"/>
                <a:cs typeface="Arial (Headings)"/>
              </a:rPr>
            </a:br>
            <a:r>
              <a:rPr lang="en-US" dirty="0" smtClean="0">
                <a:solidFill>
                  <a:srgbClr val="000080"/>
                </a:solidFill>
                <a:latin typeface="Arial (Headings)"/>
                <a:cs typeface="Arial (Headings)"/>
              </a:rPr>
              <a:t/>
            </a:r>
            <a:br>
              <a:rPr lang="en-US" dirty="0" smtClean="0">
                <a:solidFill>
                  <a:srgbClr val="000080"/>
                </a:solidFill>
                <a:latin typeface="Arial (Headings)"/>
                <a:cs typeface="Arial (Headings)"/>
              </a:rPr>
            </a:br>
            <a:r>
              <a:rPr lang="en-US" dirty="0" smtClean="0">
                <a:solidFill>
                  <a:srgbClr val="000080"/>
                </a:solidFill>
                <a:latin typeface="Arial (Headings)"/>
                <a:cs typeface="Arial (Headings)"/>
              </a:rPr>
              <a:t>Lecture </a:t>
            </a:r>
            <a:r>
              <a:rPr lang="en-US" dirty="0" smtClean="0">
                <a:solidFill>
                  <a:srgbClr val="000080"/>
                </a:solidFill>
                <a:latin typeface="Arial (Headings)"/>
                <a:cs typeface="Arial (Headings)"/>
              </a:rPr>
              <a:t>7: </a:t>
            </a:r>
            <a:r>
              <a:rPr lang="en-US" dirty="0" smtClean="0">
                <a:solidFill>
                  <a:srgbClr val="000080"/>
                </a:solidFill>
                <a:latin typeface="Arial (Headings)"/>
                <a:cs typeface="Arial (Headings)"/>
              </a:rPr>
              <a:t>Introduction to Python</a:t>
            </a:r>
            <a:endParaRPr lang="en-US" sz="2400" dirty="0">
              <a:solidFill>
                <a:srgbClr val="000080"/>
              </a:solidFill>
              <a:latin typeface="Arial (Headings)"/>
              <a:cs typeface="Arial (Headings)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688975" y="3443976"/>
            <a:ext cx="7772400" cy="11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008080"/>
              </a:buClr>
              <a:buSzPct val="85000"/>
              <a:buFont typeface="Wingdings" charset="0"/>
              <a:buNone/>
              <a:defRPr/>
            </a:pPr>
            <a:r>
              <a:rPr lang="en-US" altLang="ja-JP" sz="2800" b="0" dirty="0">
                <a:ea typeface="MS PGothic" charset="0"/>
                <a:cs typeface="MS PGothic" charset="0"/>
              </a:rPr>
              <a:t>Victoria </a:t>
            </a:r>
            <a:r>
              <a:rPr lang="en-US" altLang="ja-JP" sz="2800" b="0" dirty="0" err="1" smtClean="0">
                <a:ea typeface="MS PGothic" charset="0"/>
                <a:cs typeface="MS PGothic" charset="0"/>
              </a:rPr>
              <a:t>Manfredi</a:t>
            </a:r>
            <a:endParaRPr lang="en-US" altLang="ja-JP" sz="2800" b="0" dirty="0" smtClean="0">
              <a:ea typeface="MS PGothic" charset="0"/>
              <a:cs typeface="MS PGothic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8080"/>
              </a:buClr>
              <a:buSzPct val="85000"/>
              <a:buFont typeface="Wingdings" charset="0"/>
              <a:buNone/>
              <a:defRPr/>
            </a:pPr>
            <a:r>
              <a:rPr lang="en-US" altLang="ja-JP" sz="2800" b="0" dirty="0" smtClean="0">
                <a:ea typeface="MS PGothic" charset="0"/>
                <a:cs typeface="MS PGothic" charset="0"/>
                <a:hlinkClick r:id="rId3"/>
              </a:rPr>
              <a:t>vumanfredi@wesleyan.edu</a:t>
            </a:r>
            <a:endParaRPr lang="en-US" altLang="ja-JP" sz="2800" b="0" dirty="0" smtClean="0">
              <a:ea typeface="MS PGothic" charset="0"/>
              <a:cs typeface="MS PGothic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8080"/>
              </a:buClr>
              <a:buSzPct val="85000"/>
              <a:buFont typeface="Wingdings" charset="0"/>
              <a:buNone/>
              <a:defRPr/>
            </a:pPr>
            <a:endParaRPr lang="en-US" altLang="ja-JP" b="0" dirty="0">
              <a:ea typeface="MS PGothic" charset="0"/>
              <a:cs typeface="MS PGothic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8080"/>
              </a:buClr>
              <a:buSzPct val="85000"/>
              <a:buFont typeface="Wingdings" charset="0"/>
              <a:buNone/>
              <a:defRPr/>
            </a:pPr>
            <a:r>
              <a:rPr lang="en-US" altLang="ja-JP" sz="2400" b="0" dirty="0" smtClean="0">
                <a:ea typeface="MS PGothic" charset="0"/>
                <a:cs typeface="MS PGothic" charset="0"/>
              </a:rPr>
              <a:t>September </a:t>
            </a:r>
            <a:r>
              <a:rPr lang="en-US" altLang="ja-JP" sz="2400" b="0" dirty="0" smtClean="0">
                <a:ea typeface="MS PGothic" charset="0"/>
                <a:cs typeface="MS PGothic" charset="0"/>
              </a:rPr>
              <a:t>27, </a:t>
            </a:r>
            <a:r>
              <a:rPr lang="en-US" altLang="ja-JP" sz="2400" b="0" dirty="0">
                <a:ea typeface="MS PGothic" charset="0"/>
                <a:cs typeface="MS PGothic" charset="0"/>
              </a:rPr>
              <a:t>2016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1824" y="5368714"/>
            <a:ext cx="2871787" cy="127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4"/>
            <a:ext cx="8770938" cy="14309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Easy to create and use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any functions to search and manipulate strings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docs.python.org/3/library/string.html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02" y="2369128"/>
            <a:ext cx="51562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30" y="1047750"/>
            <a:ext cx="8542338" cy="526732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string.index</a:t>
            </a:r>
            <a:r>
              <a:rPr lang="en-US" dirty="0" smtClean="0"/>
              <a:t>(sub-string)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ind index where sub-string begins, return value error if not 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55" y="2336341"/>
            <a:ext cx="5422955" cy="402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60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3"/>
            <a:ext cx="8770938" cy="52673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Carriage return, new line string: ‘\r\n’</a:t>
            </a:r>
          </a:p>
          <a:p>
            <a:pPr lvl="1"/>
            <a:r>
              <a:rPr lang="en-US" dirty="0"/>
              <a:t>as found in HTTP requests and responses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Sockets </a:t>
            </a:r>
            <a:r>
              <a:rPr lang="en-US" dirty="0" smtClean="0"/>
              <a:t>send and receive binary data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seful to be able to convert between binary and </a:t>
            </a:r>
            <a:r>
              <a:rPr lang="en-US" dirty="0" smtClean="0"/>
              <a:t>text strings</a:t>
            </a:r>
            <a:endParaRPr lang="en-US" dirty="0" smtClean="0"/>
          </a:p>
          <a:p>
            <a:pPr lvl="2"/>
            <a:r>
              <a:rPr lang="en-US" dirty="0"/>
              <a:t>b</a:t>
            </a:r>
            <a:r>
              <a:rPr lang="en-US" dirty="0" smtClean="0"/>
              <a:t>inary: socket readable</a:t>
            </a:r>
          </a:p>
          <a:p>
            <a:pPr lvl="2"/>
            <a:r>
              <a:rPr lang="en-US" dirty="0" smtClean="0"/>
              <a:t>text: </a:t>
            </a:r>
            <a:r>
              <a:rPr lang="en-US" dirty="0" smtClean="0"/>
              <a:t>human readable</a:t>
            </a:r>
            <a:endParaRPr lang="en-US" dirty="0"/>
          </a:p>
          <a:p>
            <a:pPr lvl="1"/>
            <a:r>
              <a:rPr lang="en-US" dirty="0" smtClean="0"/>
              <a:t>string prefixed with </a:t>
            </a:r>
            <a:r>
              <a:rPr lang="en-US" dirty="0" smtClean="0"/>
              <a:t>’b’ </a:t>
            </a:r>
            <a:r>
              <a:rPr lang="en-US" dirty="0" smtClean="0"/>
              <a:t>indicates that it’s binary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UTF-8 (</a:t>
            </a:r>
            <a:r>
              <a:rPr lang="en-US" dirty="0"/>
              <a:t>U</a:t>
            </a:r>
            <a:r>
              <a:rPr lang="en-US" dirty="0" smtClean="0"/>
              <a:t>nicode Transformation </a:t>
            </a:r>
            <a:r>
              <a:rPr lang="en-US" dirty="0"/>
              <a:t>F</a:t>
            </a:r>
            <a:r>
              <a:rPr lang="en-US" dirty="0" smtClean="0"/>
              <a:t>ormat – 8 bit) 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en.wikipedia.org/wiki/UTF-8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inary encoding, backward compatibility with </a:t>
            </a:r>
            <a:r>
              <a:rPr lang="en-US" dirty="0" err="1" smtClean="0"/>
              <a:t>ascii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ble to encode all </a:t>
            </a:r>
            <a:r>
              <a:rPr lang="en-US" dirty="0" err="1" smtClean="0"/>
              <a:t>unicode</a:t>
            </a:r>
            <a:r>
              <a:rPr lang="en-US" dirty="0" smtClean="0"/>
              <a:t> characters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sed by over 87% of web-pages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941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and decoding with UTF-8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4"/>
            <a:ext cx="8770938" cy="876732"/>
          </a:xfrm>
        </p:spPr>
        <p:txBody>
          <a:bodyPr/>
          <a:lstStyle/>
          <a:p>
            <a:pPr marL="17145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docs.python.org/3/howto/unicode.htm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09" y="1814946"/>
            <a:ext cx="6798541" cy="409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01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Big endian</a:t>
            </a:r>
          </a:p>
          <a:p>
            <a:pPr lvl="1"/>
            <a:r>
              <a:rPr lang="en-US" dirty="0" smtClean="0"/>
              <a:t> big end first: largest byte first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Little endian</a:t>
            </a:r>
          </a:p>
          <a:p>
            <a:pPr lvl="1"/>
            <a:r>
              <a:rPr lang="en-US" dirty="0" smtClean="0"/>
              <a:t>little end first: smallest byte first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Network byte order</a:t>
            </a:r>
          </a:p>
          <a:p>
            <a:pPr lvl="1"/>
            <a:r>
              <a:rPr lang="en-US" dirty="0" smtClean="0"/>
              <a:t>big endian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UTF-8 byte order</a:t>
            </a:r>
          </a:p>
          <a:p>
            <a:pPr lvl="1"/>
            <a:r>
              <a:rPr lang="en-US" dirty="0" smtClean="0"/>
              <a:t>stays the same regardless of endian-ness</a:t>
            </a:r>
          </a:p>
          <a:p>
            <a:pPr lvl="1"/>
            <a:r>
              <a:rPr lang="en-US" dirty="0" smtClean="0"/>
              <a:t>i.e., you shouldn’t need to worry about byte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64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7" y="938213"/>
            <a:ext cx="3526268" cy="42018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Useful for creating packet headers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hich are not utf-8 and byte order matters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Bit operations</a:t>
            </a:r>
            <a:endParaRPr lang="en-US" dirty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wiki.python.org/moin/BitwiseOperators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Packing bytes using </a:t>
            </a:r>
            <a:r>
              <a:rPr lang="en-US" dirty="0" err="1" smtClean="0"/>
              <a:t>struct.pack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docs.python.org/3/library/struct.html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05"/>
          <a:stretch/>
        </p:blipFill>
        <p:spPr>
          <a:xfrm>
            <a:off x="719778" y="6382845"/>
            <a:ext cx="7450363" cy="4118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8"/>
          <a:stretch/>
        </p:blipFill>
        <p:spPr>
          <a:xfrm>
            <a:off x="4353309" y="11258"/>
            <a:ext cx="4790691" cy="637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3"/>
            <a:ext cx="8542338" cy="53768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More effective ways to search and manipulate strings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docs.python.org/3/library/re.html</a:t>
            </a: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Import regular expression module (re) to use</a:t>
            </a:r>
          </a:p>
          <a:p>
            <a:pPr lvl="1"/>
            <a:r>
              <a:rPr lang="en-US" dirty="0" smtClean="0"/>
              <a:t>import re</a:t>
            </a:r>
            <a:endParaRPr lang="en-US" sz="8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Example functionality</a:t>
            </a:r>
          </a:p>
          <a:p>
            <a:pPr lvl="1"/>
            <a:r>
              <a:rPr lang="en-US" dirty="0" err="1" smtClean="0"/>
              <a:t>re.search</a:t>
            </a:r>
            <a:r>
              <a:rPr lang="en-US" dirty="0" smtClean="0"/>
              <a:t>: find first location of pattern in string</a:t>
            </a:r>
          </a:p>
          <a:p>
            <a:pPr lvl="1"/>
            <a:r>
              <a:rPr lang="en-US" dirty="0" err="1" smtClean="0"/>
              <a:t>re.sub</a:t>
            </a:r>
            <a:r>
              <a:rPr lang="en-US" dirty="0" smtClean="0"/>
              <a:t>: replace occurrences of pattern in string with another string</a:t>
            </a:r>
          </a:p>
          <a:p>
            <a:pPr lvl="1"/>
            <a:r>
              <a:rPr lang="en-US" dirty="0" err="1" smtClean="0"/>
              <a:t>re.split</a:t>
            </a:r>
            <a:r>
              <a:rPr lang="en-US" dirty="0" smtClean="0"/>
              <a:t>: split string according occurrences of pattern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045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3"/>
            <a:ext cx="8542338" cy="6178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 arrays in python, use lists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docs.python.org/3/tutorial/datastructures.html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"/>
          <a:stretch/>
        </p:blipFill>
        <p:spPr>
          <a:xfrm>
            <a:off x="1991799" y="1825555"/>
            <a:ext cx="5181601" cy="484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50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4" y="938213"/>
            <a:ext cx="4302126" cy="55180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Like an associative array</a:t>
            </a:r>
          </a:p>
          <a:p>
            <a:pPr lvl="1"/>
            <a:r>
              <a:rPr lang="en-US" dirty="0" smtClean="0"/>
              <a:t>set of </a:t>
            </a:r>
            <a:r>
              <a:rPr lang="en-US" dirty="0" err="1" smtClean="0"/>
              <a:t>key:value</a:t>
            </a:r>
            <a:r>
              <a:rPr lang="en-US" dirty="0" smtClean="0"/>
              <a:t> pairs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Dictionary operations</a:t>
            </a:r>
          </a:p>
          <a:p>
            <a:pPr lvl="1"/>
            <a:r>
              <a:rPr lang="en-US" dirty="0" smtClean="0"/>
              <a:t>create a dictionary</a:t>
            </a:r>
          </a:p>
          <a:p>
            <a:pPr lvl="1"/>
            <a:r>
              <a:rPr lang="en-US" dirty="0" smtClean="0"/>
              <a:t>insert </a:t>
            </a:r>
            <a:r>
              <a:rPr lang="en-US" dirty="0" err="1" smtClean="0"/>
              <a:t>key:value</a:t>
            </a:r>
            <a:r>
              <a:rPr lang="en-US" dirty="0" smtClean="0"/>
              <a:t> pair</a:t>
            </a:r>
          </a:p>
          <a:p>
            <a:pPr lvl="1"/>
            <a:r>
              <a:rPr lang="en-US" dirty="0" smtClean="0"/>
              <a:t>update value </a:t>
            </a:r>
            <a:r>
              <a:rPr lang="en-US" dirty="0" smtClean="0"/>
              <a:t>for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Given key</a:t>
            </a:r>
            <a:r>
              <a:rPr lang="en-US" dirty="0" smtClean="0"/>
              <a:t>, </a:t>
            </a:r>
            <a:r>
              <a:rPr lang="en-US" dirty="0" smtClean="0"/>
              <a:t>return </a:t>
            </a:r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delete </a:t>
            </a:r>
            <a:r>
              <a:rPr lang="en-US" dirty="0" smtClean="0"/>
              <a:t>key</a:t>
            </a:r>
            <a:endParaRPr lang="en-US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Indexed by (unique) keys</a:t>
            </a:r>
          </a:p>
          <a:p>
            <a:pPr lvl="1"/>
            <a:r>
              <a:rPr lang="en-US" dirty="0" smtClean="0"/>
              <a:t>any immutable type</a:t>
            </a:r>
          </a:p>
          <a:p>
            <a:pPr lvl="1"/>
            <a:r>
              <a:rPr lang="en-US" dirty="0" smtClean="0"/>
              <a:t>strings</a:t>
            </a:r>
            <a:r>
              <a:rPr lang="en-US" dirty="0" smtClean="0"/>
              <a:t>, numbers, </a:t>
            </a:r>
            <a:r>
              <a:rPr lang="en-US" dirty="0" smtClean="0"/>
              <a:t>tuples, frozen sets</a:t>
            </a:r>
            <a:r>
              <a:rPr lang="is-IS" dirty="0" smtClean="0"/>
              <a:t>…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8"/>
          <a:stretch/>
        </p:blipFill>
        <p:spPr>
          <a:xfrm>
            <a:off x="4190557" y="1065230"/>
            <a:ext cx="4850256" cy="39472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6"/>
          <a:stretch/>
        </p:blipFill>
        <p:spPr>
          <a:xfrm>
            <a:off x="4880242" y="5296693"/>
            <a:ext cx="3862928" cy="136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01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ython identifier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ame identifying variable, function, class, module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identifier for a class?</a:t>
            </a:r>
          </a:p>
          <a:p>
            <a:pPr lvl="1"/>
            <a:r>
              <a:rPr lang="en-US" dirty="0" smtClean="0"/>
              <a:t>begin identifier with uppercase letter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identifier for anything else?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egin identifier  with lowercase letter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Is identifier private?</a:t>
            </a:r>
          </a:p>
          <a:p>
            <a:pPr lvl="1"/>
            <a:r>
              <a:rPr lang="en-US" dirty="0" smtClean="0"/>
              <a:t>begin identifier with one leading underscore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80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3"/>
            <a:ext cx="8770938" cy="52673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object-oriented, interpreted programming language </a:t>
            </a:r>
          </a:p>
          <a:p>
            <a:pPr lvl="1"/>
            <a:r>
              <a:rPr lang="en-US" dirty="0" smtClean="0"/>
              <a:t>created by a Monty Python fan</a:t>
            </a:r>
          </a:p>
          <a:p>
            <a:pPr lvl="1"/>
            <a:r>
              <a:rPr lang="en-US" dirty="0" smtClean="0">
                <a:hlinkClick r:id="rId3"/>
              </a:rPr>
              <a:t>https://www.python.org</a:t>
            </a:r>
            <a:endParaRPr lang="en-US" dirty="0" smtClean="0"/>
          </a:p>
          <a:p>
            <a:pPr lvl="1"/>
            <a:endParaRPr lang="en-US" sz="800" dirty="0"/>
          </a:p>
          <a:p>
            <a:pPr marL="0" indent="0">
              <a:buNone/>
            </a:pPr>
            <a:r>
              <a:rPr lang="en-US" dirty="0" smtClean="0"/>
              <a:t>Interpreted</a:t>
            </a:r>
          </a:p>
          <a:p>
            <a:pPr lvl="1"/>
            <a:r>
              <a:rPr lang="en-US" dirty="0" smtClean="0"/>
              <a:t>i.e., interpreter executes code, n</a:t>
            </a:r>
            <a:r>
              <a:rPr lang="is-IS" dirty="0" smtClean="0"/>
              <a:t>o compilation needed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ython disclaimer:  you don’t need to compile the .</a:t>
            </a:r>
            <a:r>
              <a:rPr lang="en-US" dirty="0" err="1" smtClean="0"/>
              <a:t>py</a:t>
            </a:r>
            <a:r>
              <a:rPr lang="en-US" dirty="0" smtClean="0"/>
              <a:t> files, but there is still an intermediate stage of compiling to byte code before interpreting that you won’t </a:t>
            </a:r>
            <a:r>
              <a:rPr lang="en-US" dirty="0" smtClean="0"/>
              <a:t>see</a:t>
            </a:r>
          </a:p>
          <a:p>
            <a:pPr lvl="1"/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platform </a:t>
            </a:r>
            <a:r>
              <a:rPr lang="en-US" dirty="0" smtClean="0"/>
              <a:t>independent, easy to learn, good for prototyping a system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yped objects, </a:t>
            </a:r>
            <a:r>
              <a:rPr lang="en-US" dirty="0" smtClean="0"/>
              <a:t>un-typed </a:t>
            </a:r>
            <a:r>
              <a:rPr lang="en-US" dirty="0" smtClean="0"/>
              <a:t>variable </a:t>
            </a:r>
            <a:r>
              <a:rPr lang="en-US" dirty="0" smtClean="0"/>
              <a:t>names</a:t>
            </a:r>
          </a:p>
          <a:p>
            <a:pPr lvl="1"/>
            <a:endParaRPr lang="en-US" sz="800" dirty="0" smtClean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ons </a:t>
            </a:r>
          </a:p>
          <a:p>
            <a:pPr lvl="1"/>
            <a:r>
              <a:rPr lang="en-US" dirty="0" smtClean="0"/>
              <a:t>slower program run-time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ynamic types: discovered at runtime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08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933053"/>
            <a:ext cx="7620000" cy="505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25091" y="6002675"/>
            <a:ext cx="5666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Execute code in file (the module) as program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2909455" y="5496376"/>
            <a:ext cx="415636" cy="65354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477491" y="6213987"/>
            <a:ext cx="4567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If no main: don’t execute but can include file as module in other files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87077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08"/>
          <a:stretch/>
        </p:blipFill>
        <p:spPr>
          <a:xfrm>
            <a:off x="2888668" y="881062"/>
            <a:ext cx="6152146" cy="5487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-64836" y="2236852"/>
            <a:ext cx="2718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Class constructor,  called automatically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471074" y="2635018"/>
            <a:ext cx="1253835" cy="2636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4632" y="4217212"/>
            <a:ext cx="22554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self refers to current </a:t>
            </a:r>
            <a:r>
              <a:rPr lang="en-US" smtClean="0">
                <a:solidFill>
                  <a:srgbClr val="FF0000"/>
                </a:solidFill>
              </a:rPr>
              <a:t>class instance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911928" y="3524940"/>
            <a:ext cx="2255476" cy="11277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1911928" y="4289287"/>
            <a:ext cx="2854036" cy="3633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241965" y="6440849"/>
            <a:ext cx="2255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Instantiate class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4582600" y="5797275"/>
            <a:ext cx="0" cy="69321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632225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vs.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Function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perations not associated with classes</a:t>
            </a:r>
          </a:p>
          <a:p>
            <a:pPr lvl="1"/>
            <a:r>
              <a:rPr lang="en-US" dirty="0" err="1" smtClean="0"/>
              <a:t>hello_world</a:t>
            </a:r>
            <a:r>
              <a:rPr lang="en-US" dirty="0" smtClean="0"/>
              <a:t>() is function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operations associated with classes</a:t>
            </a:r>
          </a:p>
          <a:p>
            <a:pPr lvl="1"/>
            <a:r>
              <a:rPr lang="en-US" dirty="0" smtClean="0"/>
              <a:t>__</a:t>
            </a:r>
            <a:r>
              <a:rPr lang="en-US" dirty="0" err="1" smtClean="0"/>
              <a:t>init</a:t>
            </a:r>
            <a:r>
              <a:rPr lang="en-US" dirty="0" smtClean="0"/>
              <a:t>__() and start() are methods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291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3"/>
            <a:ext cx="8656638" cy="18604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Local variables </a:t>
            </a:r>
          </a:p>
          <a:p>
            <a:pPr lvl="1"/>
            <a:r>
              <a:rPr lang="en-US" dirty="0" smtClean="0"/>
              <a:t>all the variables we’ve seen so far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Global </a:t>
            </a: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declare using global keyword</a:t>
            </a: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63" y="3203575"/>
            <a:ext cx="50165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401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Python .</a:t>
            </a:r>
            <a:r>
              <a:rPr lang="en-US" dirty="0" err="1" smtClean="0"/>
              <a:t>py</a:t>
            </a:r>
            <a:r>
              <a:rPr lang="en-US" dirty="0" smtClean="0"/>
              <a:t> file or set of files containing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a file containing a bunch of functions you wrote</a:t>
            </a:r>
          </a:p>
          <a:p>
            <a:pPr lvl="1"/>
            <a:r>
              <a:rPr lang="en-US" dirty="0" smtClean="0"/>
              <a:t>a file containing a class definition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Package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collection of modules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Many, many open-source packages out there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Numpy</a:t>
            </a:r>
            <a:r>
              <a:rPr lang="en-US" dirty="0" smtClean="0"/>
              <a:t>, </a:t>
            </a:r>
            <a:r>
              <a:rPr lang="en-US" dirty="0" err="1" smtClean="0"/>
              <a:t>SciPy</a:t>
            </a:r>
            <a:r>
              <a:rPr lang="en-US" dirty="0" smtClean="0"/>
              <a:t>, Pandas, Twisted, </a:t>
            </a:r>
            <a:r>
              <a:rPr lang="en-US" dirty="0" err="1" smtClean="0"/>
              <a:t>Matplotlib</a:t>
            </a:r>
            <a:r>
              <a:rPr lang="en-US" dirty="0" smtClean="0"/>
              <a:t>, </a:t>
            </a:r>
            <a:r>
              <a:rPr lang="en-US" dirty="0" err="1" smtClean="0"/>
              <a:t>NetworkX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python packages are installed on your machine?</a:t>
            </a:r>
          </a:p>
          <a:p>
            <a:pPr lvl="1"/>
            <a:r>
              <a:rPr lang="en-US" dirty="0" smtClean="0"/>
              <a:t>type help(“modules”) at python prompt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use pip</a:t>
            </a:r>
          </a:p>
          <a:p>
            <a:pPr lvl="2"/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/>
              <a:t>apt-get install python-pip</a:t>
            </a:r>
          </a:p>
          <a:p>
            <a:pPr lvl="2"/>
            <a:r>
              <a:rPr lang="en-US" dirty="0"/>
              <a:t>pip </a:t>
            </a:r>
            <a:r>
              <a:rPr lang="en-US" dirty="0" smtClean="0"/>
              <a:t>freeze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62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a module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781" y="800100"/>
            <a:ext cx="69850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a module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Import all sub-modules from modules</a:t>
            </a:r>
          </a:p>
          <a:p>
            <a:pPr lvl="1"/>
            <a:r>
              <a:rPr lang="en-US" dirty="0" smtClean="0"/>
              <a:t>from </a:t>
            </a:r>
            <a:r>
              <a:rPr lang="en-US" dirty="0" err="1"/>
              <a:t>struct</a:t>
            </a:r>
            <a:r>
              <a:rPr lang="en-US" dirty="0"/>
              <a:t> import </a:t>
            </a:r>
            <a:r>
              <a:rPr lang="en-US" dirty="0" smtClean="0"/>
              <a:t>*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truct.join</a:t>
            </a:r>
            <a:r>
              <a:rPr lang="en-US" dirty="0" smtClean="0"/>
              <a:t>() becomes join()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Shorten module name</a:t>
            </a:r>
          </a:p>
          <a:p>
            <a:pPr lvl="1"/>
            <a:r>
              <a:rPr lang="en-US" dirty="0" smtClean="0"/>
              <a:t>import </a:t>
            </a:r>
            <a:r>
              <a:rPr lang="en-US" dirty="0" err="1" smtClean="0"/>
              <a:t>http_util</a:t>
            </a:r>
            <a:r>
              <a:rPr lang="en-US" dirty="0" smtClean="0"/>
              <a:t> as </a:t>
            </a:r>
            <a:r>
              <a:rPr lang="en-US" dirty="0" err="1" smtClean="0"/>
              <a:t>util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Importing your own module follows the same rules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116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Download and install Python 3.x</a:t>
            </a:r>
          </a:p>
          <a:p>
            <a:pPr lvl="1"/>
            <a:r>
              <a:rPr lang="en-US" dirty="0" smtClean="0"/>
              <a:t>familiarize yourself with python, play with examples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Easy to find out more about python capabilities</a:t>
            </a:r>
          </a:p>
          <a:p>
            <a:pPr lvl="1"/>
            <a:r>
              <a:rPr lang="en-US" dirty="0" smtClean="0">
                <a:hlinkClick r:id="rId2"/>
              </a:rPr>
              <a:t>https://www.python.org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Code snippets from today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://vumanfredi.web.wesleyan.edu/2016/COMP360/lectures/code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68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3"/>
            <a:ext cx="8656638" cy="57277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Very </a:t>
            </a:r>
            <a:r>
              <a:rPr lang="en-US" dirty="0" smtClean="0"/>
              <a:t>likely python already installed on your machine</a:t>
            </a:r>
          </a:p>
          <a:p>
            <a:pPr lvl="1"/>
            <a:r>
              <a:rPr lang="en-US" dirty="0" smtClean="0"/>
              <a:t>type python in terminal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Check Python version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ype “python --version” in terminal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e’ll be using Python 3.x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f P</a:t>
            </a:r>
            <a:r>
              <a:rPr lang="en-US" dirty="0" smtClean="0"/>
              <a:t>ython 3.x installed, you should be able to type python3 in terminal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Different ways to obtain Python 3.x</a:t>
            </a:r>
          </a:p>
          <a:p>
            <a:pPr lvl="1"/>
            <a:r>
              <a:rPr lang="en-US" dirty="0" smtClean="0">
                <a:hlinkClick r:id="rId3"/>
              </a:rPr>
              <a:t>https://www.python.org/downloads/</a:t>
            </a:r>
            <a:endParaRPr lang="en-US" dirty="0" smtClean="0"/>
          </a:p>
          <a:p>
            <a:pPr lvl="1"/>
            <a:r>
              <a:rPr lang="en-US" dirty="0" err="1"/>
              <a:t>u</a:t>
            </a:r>
            <a:r>
              <a:rPr lang="en-US" dirty="0" err="1" smtClean="0"/>
              <a:t>buntu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/>
              <a:t>apt-get install python3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naconda distribution</a:t>
            </a:r>
          </a:p>
          <a:p>
            <a:pPr lvl="2"/>
            <a:r>
              <a:rPr lang="en-US" dirty="0" smtClean="0"/>
              <a:t>contains many useful packages/modules, including </a:t>
            </a:r>
            <a:r>
              <a:rPr lang="en-US" dirty="0" err="1" smtClean="0"/>
              <a:t>ipython</a:t>
            </a:r>
            <a:endParaRPr lang="en-US" dirty="0"/>
          </a:p>
          <a:p>
            <a:pPr lvl="2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www.continuum.io/downloads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83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ways to use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14399"/>
            <a:ext cx="8542338" cy="448151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Python interpreter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ype python at terminal prompt to open interpreter. Then type code at resulting python prompt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seful for understanding and testing (small bits of) python code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Save </a:t>
            </a:r>
            <a:r>
              <a:rPr lang="en-US" dirty="0" smtClean="0"/>
              <a:t>python code to file (module) and execute the file</a:t>
            </a:r>
          </a:p>
          <a:p>
            <a:pPr lvl="1"/>
            <a:r>
              <a:rPr lang="en-US" dirty="0" smtClean="0"/>
              <a:t># </a:t>
            </a:r>
            <a:r>
              <a:rPr lang="en-US" dirty="0"/>
              <a:t>sign is used for </a:t>
            </a:r>
            <a:r>
              <a:rPr lang="en-US" dirty="0" smtClean="0"/>
              <a:t>comments, first line tells interpreter to use first python in your $PATH variable on </a:t>
            </a:r>
            <a:r>
              <a:rPr lang="en-US" dirty="0" smtClean="0"/>
              <a:t>UNIX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36" y="5772015"/>
            <a:ext cx="5233923" cy="4433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27" y="2491717"/>
            <a:ext cx="6937087" cy="13485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5" y="5035806"/>
            <a:ext cx="3179907" cy="182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ipython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https://ipython.org/install.html</a:t>
            </a:r>
            <a:endParaRPr lang="en-US" dirty="0"/>
          </a:p>
          <a:p>
            <a:pPr lvl="1"/>
            <a:r>
              <a:rPr lang="en-US" dirty="0"/>
              <a:t>a better python command line shell</a:t>
            </a:r>
            <a:endParaRPr lang="en-US" dirty="0">
              <a:hlinkClick r:id="rId2"/>
            </a:endParaRPr>
          </a:p>
          <a:p>
            <a:pPr lvl="1"/>
            <a:r>
              <a:rPr lang="en-US" dirty="0"/>
              <a:t>tab auto-completion of object functions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Python </a:t>
            </a:r>
            <a:r>
              <a:rPr lang="en-US" dirty="0" smtClean="0"/>
              <a:t>style guide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google.github.io/styleguide/pyguide.html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Making your editor work </a:t>
            </a:r>
            <a:r>
              <a:rPr lang="en-US" dirty="0" smtClean="0"/>
              <a:t>nicel</a:t>
            </a:r>
            <a:r>
              <a:rPr lang="en-US" dirty="0" smtClean="0"/>
              <a:t>y </a:t>
            </a:r>
            <a:r>
              <a:rPr lang="en-US" dirty="0" smtClean="0"/>
              <a:t>with python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wiki.python.org/moin/Vim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www.emacswiki.org/emacs/PythonProgrammingInEmacs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marketplace.eclipse.org/content/pydev-python-ide-eclipse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741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and tutorials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Python homepage 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://www.python.org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Python documentation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://docs.python.org/3/</a:t>
            </a:r>
            <a:endParaRPr lang="en-US" dirty="0" smtClean="0">
              <a:hlinkClick r:id="rId3"/>
            </a:endParaRPr>
          </a:p>
          <a:p>
            <a:pPr lvl="1"/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 smtClean="0"/>
              <a:t>Many, many tutorials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://docs.python.org/3/tutorial/index.html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www.tutorialspoint.com/python3/index.htm</a:t>
            </a:r>
            <a:endParaRPr lang="en-US" dirty="0" smtClean="0">
              <a:hlinkClick r:id="rId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6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Zen_of_Python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4" y="938213"/>
            <a:ext cx="8874125" cy="52673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Beautiful is better than ugly.</a:t>
            </a:r>
          </a:p>
          <a:p>
            <a:pPr marL="0" indent="0">
              <a:buNone/>
            </a:pPr>
            <a:r>
              <a:rPr lang="en-US" sz="2000" dirty="0"/>
              <a:t>Explicit is better than implicit.</a:t>
            </a:r>
          </a:p>
          <a:p>
            <a:pPr marL="0" indent="0">
              <a:buNone/>
            </a:pPr>
            <a:r>
              <a:rPr lang="en-US" sz="2000" dirty="0"/>
              <a:t>Simple is better than complex.</a:t>
            </a:r>
          </a:p>
          <a:p>
            <a:pPr marL="0" indent="0">
              <a:buNone/>
            </a:pPr>
            <a:r>
              <a:rPr lang="en-US" sz="2000" dirty="0"/>
              <a:t>Complex is better than complicated.</a:t>
            </a:r>
          </a:p>
          <a:p>
            <a:pPr marL="0" indent="0">
              <a:buNone/>
            </a:pPr>
            <a:r>
              <a:rPr lang="en-US" sz="2000" dirty="0"/>
              <a:t>Flat is better than nested.</a:t>
            </a:r>
          </a:p>
          <a:p>
            <a:pPr marL="0" indent="0">
              <a:buNone/>
            </a:pPr>
            <a:r>
              <a:rPr lang="en-US" sz="2000" dirty="0"/>
              <a:t>Sparse is better than dense.</a:t>
            </a:r>
          </a:p>
          <a:p>
            <a:pPr marL="0" indent="0">
              <a:buNone/>
            </a:pPr>
            <a:r>
              <a:rPr lang="en-US" sz="2000" dirty="0"/>
              <a:t>Readability counts.</a:t>
            </a:r>
          </a:p>
          <a:p>
            <a:pPr marL="0" indent="0">
              <a:buNone/>
            </a:pPr>
            <a:r>
              <a:rPr lang="en-US" sz="2000" dirty="0"/>
              <a:t>Special cases aren't special enough to break the rules.</a:t>
            </a:r>
          </a:p>
          <a:p>
            <a:pPr marL="0" indent="0">
              <a:buNone/>
            </a:pPr>
            <a:r>
              <a:rPr lang="en-US" sz="2000" dirty="0"/>
              <a:t>Although practicality beats purity.</a:t>
            </a:r>
          </a:p>
          <a:p>
            <a:pPr marL="0" indent="0">
              <a:buNone/>
            </a:pPr>
            <a:r>
              <a:rPr lang="en-US" sz="2000" dirty="0"/>
              <a:t>Errors should never pass silently.</a:t>
            </a:r>
          </a:p>
          <a:p>
            <a:pPr marL="0" indent="0">
              <a:buNone/>
            </a:pPr>
            <a:r>
              <a:rPr lang="en-US" sz="2000" dirty="0"/>
              <a:t>Unless explicitly silenced.</a:t>
            </a:r>
          </a:p>
          <a:p>
            <a:pPr marL="0" indent="0">
              <a:buNone/>
            </a:pPr>
            <a:r>
              <a:rPr lang="en-US" sz="2000" dirty="0"/>
              <a:t>In the face of ambiguity, refuse the temptation to guess.</a:t>
            </a:r>
          </a:p>
          <a:p>
            <a:pPr marL="0" indent="0">
              <a:buNone/>
            </a:pPr>
            <a:r>
              <a:rPr lang="en-US" sz="2000" dirty="0"/>
              <a:t>There should be one— and preferably only one —obvious way to do it.</a:t>
            </a:r>
          </a:p>
          <a:p>
            <a:pPr marL="0" indent="0">
              <a:buNone/>
            </a:pPr>
            <a:r>
              <a:rPr lang="is-IS" sz="200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65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Readability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6" y="938213"/>
            <a:ext cx="4315979" cy="52673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smtClean="0"/>
              <a:t>explicit declaration of variable type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etermined based on value assigned to variable</a:t>
            </a:r>
          </a:p>
          <a:p>
            <a:pPr lvl="1"/>
            <a:r>
              <a:rPr lang="en-US" dirty="0" smtClean="0"/>
              <a:t>memory </a:t>
            </a:r>
            <a:r>
              <a:rPr lang="en-US" dirty="0" smtClean="0"/>
              <a:t>allocated </a:t>
            </a:r>
            <a:r>
              <a:rPr lang="en-US" dirty="0" smtClean="0"/>
              <a:t>when variable </a:t>
            </a:r>
            <a:r>
              <a:rPr lang="en-US" dirty="0" smtClean="0"/>
              <a:t>assigned</a:t>
            </a:r>
            <a:endParaRPr lang="en-US" dirty="0" smtClean="0"/>
          </a:p>
          <a:p>
            <a:pPr lvl="1"/>
            <a:r>
              <a:rPr lang="en-US" dirty="0" smtClean="0"/>
              <a:t>memory </a:t>
            </a:r>
            <a:r>
              <a:rPr lang="en-US" dirty="0" smtClean="0"/>
              <a:t>deallocated </a:t>
            </a:r>
            <a:r>
              <a:rPr lang="en-US" dirty="0" smtClean="0"/>
              <a:t>when variable no longer in </a:t>
            </a:r>
            <a:r>
              <a:rPr lang="en-US" dirty="0" smtClean="0"/>
              <a:t>scope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brackets {} </a:t>
            </a:r>
            <a:r>
              <a:rPr lang="en-US" dirty="0" smtClean="0"/>
              <a:t>or ;</a:t>
            </a:r>
            <a:endParaRPr lang="en-US" dirty="0"/>
          </a:p>
          <a:p>
            <a:pPr lvl="1"/>
            <a:r>
              <a:rPr lang="en-US" dirty="0"/>
              <a:t>use white-space indentation instead</a:t>
            </a:r>
          </a:p>
          <a:p>
            <a:pPr lvl="1"/>
            <a:r>
              <a:rPr lang="en-US" dirty="0"/>
              <a:t>4 spaces equals 1 level of indentation (1 tab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45" b="19668"/>
          <a:stretch/>
        </p:blipFill>
        <p:spPr>
          <a:xfrm>
            <a:off x="4439036" y="1215538"/>
            <a:ext cx="4541521" cy="481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1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If/then and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938214"/>
            <a:ext cx="8542338" cy="61349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docs.python.org/3/tutorial/controlflow.html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8CBF-D432-B646-99C0-CCECDE3B9BCC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515" y="4789786"/>
            <a:ext cx="4849394" cy="19439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336" y="1353351"/>
            <a:ext cx="5732319" cy="34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9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8/31/2006 2:58:12 PM&quot;&gt;&lt;Slide id=&quot;256&quot; dur=&quot;1.863&quot;/&gt;&lt;/Timings&gt;&lt;/WMTools&gt;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220731</TotalTime>
  <Words>1074</Words>
  <Application>Microsoft Macintosh PowerPoint</Application>
  <PresentationFormat>On-screen Show (4:3)</PresentationFormat>
  <Paragraphs>282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(Headings)</vt:lpstr>
      <vt:lpstr>Book Antiqua</vt:lpstr>
      <vt:lpstr>MS PGothic</vt:lpstr>
      <vt:lpstr>ＭＳ Ｐゴシック</vt:lpstr>
      <vt:lpstr>Times New Roman</vt:lpstr>
      <vt:lpstr>Wingdings</vt:lpstr>
      <vt:lpstr>Arial</vt:lpstr>
      <vt:lpstr>Custom Design</vt:lpstr>
      <vt:lpstr>COMP 360: Section 1, Computer Networks  Lecture 7: Introduction to Python</vt:lpstr>
      <vt:lpstr>What is python?</vt:lpstr>
      <vt:lpstr>Getting started</vt:lpstr>
      <vt:lpstr>Two ways to use python</vt:lpstr>
      <vt:lpstr>Good to know</vt:lpstr>
      <vt:lpstr>Reference and tutorials</vt:lpstr>
      <vt:lpstr>https://en.wikipedia.org/wiki/Zen_of_Python </vt:lpstr>
      <vt:lpstr>Readability counts</vt:lpstr>
      <vt:lpstr>If/then and loops</vt:lpstr>
      <vt:lpstr>Strings</vt:lpstr>
      <vt:lpstr>String exceptions</vt:lpstr>
      <vt:lpstr>Strings and networks</vt:lpstr>
      <vt:lpstr>Encoding and decoding with UTF-8</vt:lpstr>
      <vt:lpstr>Endianness</vt:lpstr>
      <vt:lpstr>Struct module</vt:lpstr>
      <vt:lpstr>Regular expressions</vt:lpstr>
      <vt:lpstr>Lists</vt:lpstr>
      <vt:lpstr>Dictionaries</vt:lpstr>
      <vt:lpstr>Naming conventions</vt:lpstr>
      <vt:lpstr>Functions</vt:lpstr>
      <vt:lpstr>Classes</vt:lpstr>
      <vt:lpstr>Functions vs. Methods</vt:lpstr>
      <vt:lpstr>Scoping</vt:lpstr>
      <vt:lpstr>Modules</vt:lpstr>
      <vt:lpstr>Importing a module</vt:lpstr>
      <vt:lpstr>Importing a module variations</vt:lpstr>
      <vt:lpstr>Wrap-up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Slide 1</dc:title>
  <dc:creator/>
  <cp:keywords/>
  <cp:lastModifiedBy>Manfredi, Victoria</cp:lastModifiedBy>
  <cp:revision>2326</cp:revision>
  <cp:lastPrinted>2016-02-19T22:42:41Z</cp:lastPrinted>
  <dcterms:created xsi:type="dcterms:W3CDTF">2037-02-06T05:28:16Z</dcterms:created>
  <dcterms:modified xsi:type="dcterms:W3CDTF">2016-09-27T15:51:53Z</dcterms:modified>
</cp:coreProperties>
</file>