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</p:sldMasterIdLst>
  <p:notesMasterIdLst>
    <p:notesMasterId r:id="rId19"/>
  </p:notesMasterIdLst>
  <p:handoutMasterIdLst>
    <p:handoutMasterId r:id="rId20"/>
  </p:handoutMasterIdLst>
  <p:sldIdLst>
    <p:sldId id="771" r:id="rId2"/>
    <p:sldId id="1079" r:id="rId3"/>
    <p:sldId id="1072" r:id="rId4"/>
    <p:sldId id="1082" r:id="rId5"/>
    <p:sldId id="1073" r:id="rId6"/>
    <p:sldId id="1077" r:id="rId7"/>
    <p:sldId id="1080" r:id="rId8"/>
    <p:sldId id="1065" r:id="rId9"/>
    <p:sldId id="1062" r:id="rId10"/>
    <p:sldId id="1064" r:id="rId11"/>
    <p:sldId id="1063" r:id="rId12"/>
    <p:sldId id="1066" r:id="rId13"/>
    <p:sldId id="1070" r:id="rId14"/>
    <p:sldId id="1067" r:id="rId15"/>
    <p:sldId id="1068" r:id="rId16"/>
    <p:sldId id="1069" r:id="rId17"/>
    <p:sldId id="1081" r:id="rId18"/>
  </p:sldIdLst>
  <p:sldSz cx="9144000" cy="6858000" type="screen4x3"/>
  <p:notesSz cx="7099300" cy="10234613"/>
  <p:custDataLst>
    <p:tags r:id="rId21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80"/>
    <a:srgbClr val="FF0080"/>
    <a:srgbClr val="0080FF"/>
    <a:srgbClr val="FFCFE0"/>
    <a:srgbClr val="FFC7D2"/>
    <a:srgbClr val="FFB3BE"/>
    <a:srgbClr val="400080"/>
    <a:srgbClr val="B700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70"/>
    <p:restoredTop sz="94766"/>
  </p:normalViewPr>
  <p:slideViewPr>
    <p:cSldViewPr snapToGrid="0">
      <p:cViewPr>
        <p:scale>
          <a:sx n="114" d="100"/>
          <a:sy n="114" d="100"/>
        </p:scale>
        <p:origin x="264" y="9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73" d="100"/>
          <a:sy n="73" d="100"/>
        </p:scale>
        <p:origin x="-1448" y="0"/>
      </p:cViewPr>
      <p:guideLst>
        <p:guide orient="horz" pos="3223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tags" Target="tags/tag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75" tIns="47988" rIns="95975" bIns="47988" numCol="1" anchor="t" anchorCtr="0" compatLnSpc="1">
            <a:prstTxWarp prst="textNoShape">
              <a:avLst/>
            </a:prstTxWarp>
          </a:bodyPr>
          <a:lstStyle>
            <a:lvl1pPr algn="l" defTabSz="960438">
              <a:defRPr sz="1300" b="0"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75" tIns="47988" rIns="95975" bIns="47988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 b="0"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75" tIns="47988" rIns="95975" bIns="47988" numCol="1" anchor="b" anchorCtr="0" compatLnSpc="1">
            <a:prstTxWarp prst="textNoShape">
              <a:avLst/>
            </a:prstTxWarp>
          </a:bodyPr>
          <a:lstStyle>
            <a:lvl1pPr algn="l" defTabSz="960438">
              <a:defRPr sz="1300" b="0"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185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75" tIns="47988" rIns="95975" bIns="47988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 b="0"/>
            </a:lvl1pPr>
          </a:lstStyle>
          <a:p>
            <a:fld id="{AE4DBF8A-1436-904D-A84C-C9AE5D748D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00431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7" tIns="49523" rIns="99047" bIns="49523" numCol="1" anchor="t" anchorCtr="0" compatLnSpc="1">
            <a:prstTxWarp prst="textNoShape">
              <a:avLst/>
            </a:prstTxWarp>
          </a:bodyPr>
          <a:lstStyle>
            <a:lvl1pPr algn="l" defTabSz="989013">
              <a:defRPr sz="1300" b="0"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7" tIns="49523" rIns="99047" bIns="49523" numCol="1" anchor="t" anchorCtr="0" compatLnSpc="1">
            <a:prstTxWarp prst="textNoShape">
              <a:avLst/>
            </a:prstTxWarp>
          </a:bodyPr>
          <a:lstStyle>
            <a:lvl1pPr algn="r" defTabSz="989013">
              <a:defRPr sz="1300" b="0"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9688" cy="3840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7" tIns="49523" rIns="99047" bIns="495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7" tIns="49523" rIns="99047" bIns="49523" numCol="1" anchor="b" anchorCtr="0" compatLnSpc="1">
            <a:prstTxWarp prst="textNoShape">
              <a:avLst/>
            </a:prstTxWarp>
          </a:bodyPr>
          <a:lstStyle>
            <a:lvl1pPr algn="l" defTabSz="989013">
              <a:defRPr sz="1300" b="0"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7" tIns="49523" rIns="99047" bIns="49523" numCol="1" anchor="b" anchorCtr="0" compatLnSpc="1">
            <a:prstTxWarp prst="textNoShape">
              <a:avLst/>
            </a:prstTxWarp>
          </a:bodyPr>
          <a:lstStyle>
            <a:lvl1pPr algn="r" defTabSz="989013">
              <a:defRPr sz="1300" b="0"/>
            </a:lvl1pPr>
          </a:lstStyle>
          <a:p>
            <a:fld id="{3F7FE10F-4A96-154B-BC64-1F0CA3E3F6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2941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89013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89013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89013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89013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defTabSz="9890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defTabSz="9890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defTabSz="9890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defTabSz="9890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5B9F368-BDF0-6D45-93F2-2D1C4DE84B85}" type="slidenum">
              <a:rPr lang="en-US" altLang="en-US" sz="1300" b="0"/>
              <a:pPr eaLnBrk="1" hangingPunct="1"/>
              <a:t>1</a:t>
            </a:fld>
            <a:endParaRPr lang="en-US" altLang="en-US" sz="1300" b="0"/>
          </a:p>
        </p:txBody>
      </p:sp>
    </p:spTree>
    <p:extLst>
      <p:ext uri="{BB962C8B-B14F-4D97-AF65-F5344CB8AC3E}">
        <p14:creationId xmlns:p14="http://schemas.microsoft.com/office/powerpoint/2010/main" val="225220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FE10F-4A96-154B-BC64-1F0CA3E3F688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401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Biological network: Nodes are metabolites, links are biochemical relationships</a:t>
            </a:r>
          </a:p>
          <a:p>
            <a:r>
              <a:rPr lang="en-US" altLang="en-US">
                <a:ea typeface="ＭＳ Ｐゴシック" charset="-128"/>
              </a:rPr>
              <a:t>From wikipedia: “metabolites are the intermediates and products of metabolism. The term metabolite is usually restricted to small molecules”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89013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89013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89013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89013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defTabSz="9890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defTabSz="9890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defTabSz="9890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defTabSz="9890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17FD52E-FDC5-4E48-94E8-E995BA4F7E60}" type="slidenum">
              <a:rPr lang="en-US" altLang="en-US" sz="1300" b="0"/>
              <a:pPr eaLnBrk="1" hangingPunct="1"/>
              <a:t>9</a:t>
            </a:fld>
            <a:endParaRPr lang="en-US" altLang="en-US" sz="1300" b="0"/>
          </a:p>
        </p:txBody>
      </p:sp>
    </p:spTree>
    <p:extLst>
      <p:ext uri="{BB962C8B-B14F-4D97-AF65-F5344CB8AC3E}">
        <p14:creationId xmlns:p14="http://schemas.microsoft.com/office/powerpoint/2010/main" val="1419665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/>
          <p:cNvSpPr txBox="1">
            <a:spLocks noChangeArrowheads="1"/>
          </p:cNvSpPr>
          <p:nvPr userDrawn="1"/>
        </p:nvSpPr>
        <p:spPr bwMode="auto">
          <a:xfrm>
            <a:off x="685800" y="212725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686300"/>
            <a:ext cx="6400800" cy="12255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53225" y="64230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8229C0E1-DDDD-4743-B6F8-7194729004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038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 userDrawn="1"/>
        </p:nvSpPr>
        <p:spPr bwMode="auto">
          <a:xfrm flipH="1">
            <a:off x="0" y="777875"/>
            <a:ext cx="9144000" cy="0"/>
          </a:xfrm>
          <a:prstGeom prst="line">
            <a:avLst/>
          </a:prstGeom>
          <a:noFill/>
          <a:ln w="38100">
            <a:solidFill>
              <a:srgbClr val="3C8C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90D230-B0AA-734B-9269-0ACDACD68F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1528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F646F6-B727-B74A-8752-8A9B260C04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454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 userDrawn="1"/>
        </p:nvSpPr>
        <p:spPr bwMode="auto">
          <a:xfrm flipH="1">
            <a:off x="0" y="777875"/>
            <a:ext cx="9144000" cy="0"/>
          </a:xfrm>
          <a:prstGeom prst="line">
            <a:avLst/>
          </a:prstGeom>
          <a:noFill/>
          <a:ln w="38100">
            <a:solidFill>
              <a:srgbClr val="3C8C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387" y="42863"/>
            <a:ext cx="8916426" cy="73818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768CBF-D432-B646-99C0-CCECDE3B9B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761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4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825EDE-2C7C-5442-88DD-FF0B1967AE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034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 flipH="1">
            <a:off x="0" y="777875"/>
            <a:ext cx="9144000" cy="0"/>
          </a:xfrm>
          <a:prstGeom prst="line">
            <a:avLst/>
          </a:prstGeom>
          <a:noFill/>
          <a:ln w="38100">
            <a:solidFill>
              <a:srgbClr val="3C8C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7" y="42863"/>
            <a:ext cx="8896786" cy="73818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6825"/>
            <a:ext cx="4038600" cy="4859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6825"/>
            <a:ext cx="4038600" cy="4859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FD9FA2-137C-CD46-931C-6C035FD002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707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5"/>
          <p:cNvSpPr>
            <a:spLocks noChangeShapeType="1"/>
          </p:cNvSpPr>
          <p:nvPr userDrawn="1"/>
        </p:nvSpPr>
        <p:spPr bwMode="auto">
          <a:xfrm flipH="1">
            <a:off x="0" y="777875"/>
            <a:ext cx="9144000" cy="0"/>
          </a:xfrm>
          <a:prstGeom prst="line">
            <a:avLst/>
          </a:prstGeom>
          <a:noFill/>
          <a:ln w="38100">
            <a:solidFill>
              <a:srgbClr val="3C8C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B4453C-B51D-4349-8959-BD9AC780AC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751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5"/>
          <p:cNvSpPr>
            <a:spLocks noChangeShapeType="1"/>
          </p:cNvSpPr>
          <p:nvPr userDrawn="1"/>
        </p:nvSpPr>
        <p:spPr bwMode="auto">
          <a:xfrm flipH="1">
            <a:off x="0" y="777875"/>
            <a:ext cx="9144000" cy="0"/>
          </a:xfrm>
          <a:prstGeom prst="line">
            <a:avLst/>
          </a:prstGeom>
          <a:noFill/>
          <a:ln w="38100">
            <a:solidFill>
              <a:srgbClr val="3C8C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387" y="42863"/>
            <a:ext cx="8916426" cy="73818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FA8BBD-9421-604C-A126-826CC79FAB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683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/>
          <p:cNvSpPr>
            <a:spLocks noChangeShapeType="1"/>
          </p:cNvSpPr>
          <p:nvPr userDrawn="1"/>
        </p:nvSpPr>
        <p:spPr bwMode="auto">
          <a:xfrm flipH="1">
            <a:off x="0" y="777875"/>
            <a:ext cx="9144000" cy="0"/>
          </a:xfrm>
          <a:prstGeom prst="line">
            <a:avLst/>
          </a:prstGeom>
          <a:noFill/>
          <a:ln w="38100">
            <a:solidFill>
              <a:srgbClr val="3C8C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40784-ADCD-1946-A27E-C2FF43A100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4385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 flipH="1">
            <a:off x="0" y="777875"/>
            <a:ext cx="9144000" cy="0"/>
          </a:xfrm>
          <a:prstGeom prst="line">
            <a:avLst/>
          </a:prstGeom>
          <a:noFill/>
          <a:ln w="38100">
            <a:solidFill>
              <a:srgbClr val="3C8C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6738A1-2580-6248-B21C-82126722E9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281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 flipH="1">
            <a:off x="0" y="777875"/>
            <a:ext cx="9144000" cy="0"/>
          </a:xfrm>
          <a:prstGeom prst="line">
            <a:avLst/>
          </a:prstGeom>
          <a:noFill/>
          <a:ln w="38100">
            <a:solidFill>
              <a:srgbClr val="3C8C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3C6A84-4D41-5A46-9049-F69096ED72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1719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3825" y="42863"/>
            <a:ext cx="8916988" cy="73818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9875" y="938213"/>
            <a:ext cx="8542338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bg1">
                    <a:lumMod val="65000"/>
                  </a:schemeClr>
                </a:solidFill>
                <a:latin typeface="Arial"/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05125" y="6245225"/>
            <a:ext cx="40354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A6A6A6"/>
                </a:solidFill>
                <a:latin typeface="Arial"/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93050" y="6315075"/>
            <a:ext cx="103346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A6A6A6"/>
                </a:solidFill>
              </a:defRPr>
            </a:lvl1pPr>
          </a:lstStyle>
          <a:p>
            <a:fld id="{3C15B9AF-399A-404B-A5E2-7C1455946BC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5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  <p:sldLayoutId id="2147484155" r:id="rId10"/>
    <p:sldLayoutId id="214748414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ln>
            <a:solidFill>
              <a:srgbClr val="000000"/>
            </a:solidFill>
          </a:ln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Book Antiqu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Book Antiqu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Book Antiqu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Book Antiqua" pitchFamily="18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000080"/>
        </a:buClr>
        <a:buSzPct val="80000"/>
        <a:buFont typeface="Wingdings" charset="2"/>
        <a:buChar char="§"/>
        <a:defRPr sz="2400">
          <a:solidFill>
            <a:srgbClr val="000080"/>
          </a:solidFill>
          <a:latin typeface="Arial" charset="0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Arial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Arial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vumanfredi@wesleyan.edu" TargetMode="External"/><Relationship Id="rId4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13360" y="1033463"/>
            <a:ext cx="8723630" cy="1589087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000080"/>
                </a:solidFill>
                <a:latin typeface="Arial (Headings)"/>
                <a:cs typeface="Arial (Headings)"/>
              </a:rPr>
              <a:t>COMP 360: Section 1, Computer Networks</a:t>
            </a:r>
            <a:br>
              <a:rPr lang="en-US" dirty="0">
                <a:solidFill>
                  <a:srgbClr val="000080"/>
                </a:solidFill>
                <a:latin typeface="Arial (Headings)"/>
                <a:cs typeface="Arial (Headings)"/>
              </a:rPr>
            </a:br>
            <a:r>
              <a:rPr lang="en-US" dirty="0" smtClean="0">
                <a:solidFill>
                  <a:srgbClr val="000080"/>
                </a:solidFill>
                <a:latin typeface="Arial (Headings)"/>
                <a:cs typeface="Arial (Headings)"/>
              </a:rPr>
              <a:t/>
            </a:r>
            <a:br>
              <a:rPr lang="en-US" dirty="0" smtClean="0">
                <a:solidFill>
                  <a:srgbClr val="000080"/>
                </a:solidFill>
                <a:latin typeface="Arial (Headings)"/>
                <a:cs typeface="Arial (Headings)"/>
              </a:rPr>
            </a:br>
            <a:r>
              <a:rPr lang="en-US" dirty="0" smtClean="0">
                <a:solidFill>
                  <a:srgbClr val="000080"/>
                </a:solidFill>
                <a:latin typeface="Arial (Headings)"/>
                <a:cs typeface="Arial (Headings)"/>
              </a:rPr>
              <a:t>Lecture 2: History of Networks</a:t>
            </a:r>
            <a:endParaRPr lang="en-US" sz="2400" dirty="0">
              <a:solidFill>
                <a:srgbClr val="000080"/>
              </a:solidFill>
              <a:latin typeface="Arial (Headings)"/>
              <a:cs typeface="Arial (Headings)"/>
            </a:endParaRP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688975" y="3443976"/>
            <a:ext cx="7772400" cy="110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008080"/>
              </a:buClr>
              <a:buSzPct val="85000"/>
              <a:buFont typeface="Wingdings" charset="0"/>
              <a:buNone/>
              <a:defRPr/>
            </a:pPr>
            <a:r>
              <a:rPr lang="en-US" altLang="ja-JP" sz="2800" b="0" dirty="0">
                <a:ea typeface="MS PGothic" charset="0"/>
                <a:cs typeface="MS PGothic" charset="0"/>
              </a:rPr>
              <a:t>Victoria </a:t>
            </a:r>
            <a:r>
              <a:rPr lang="en-US" altLang="ja-JP" sz="2800" b="0" dirty="0" err="1" smtClean="0">
                <a:ea typeface="MS PGothic" charset="0"/>
                <a:cs typeface="MS PGothic" charset="0"/>
              </a:rPr>
              <a:t>Manfredi</a:t>
            </a:r>
            <a:endParaRPr lang="en-US" altLang="ja-JP" sz="2800" b="0" dirty="0" smtClean="0">
              <a:ea typeface="MS PGothic" charset="0"/>
              <a:cs typeface="MS PGothic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8080"/>
              </a:buClr>
              <a:buSzPct val="85000"/>
              <a:buFont typeface="Wingdings" charset="0"/>
              <a:buNone/>
              <a:defRPr/>
            </a:pPr>
            <a:r>
              <a:rPr lang="en-US" altLang="ja-JP" sz="2800" b="0" dirty="0" smtClean="0">
                <a:ea typeface="MS PGothic" charset="0"/>
                <a:cs typeface="MS PGothic" charset="0"/>
                <a:hlinkClick r:id="rId3"/>
              </a:rPr>
              <a:t>vumanfredi@wesleyan.edu</a:t>
            </a:r>
            <a:endParaRPr lang="en-US" altLang="ja-JP" sz="2800" b="0" dirty="0" smtClean="0">
              <a:ea typeface="MS PGothic" charset="0"/>
              <a:cs typeface="MS PGothic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8080"/>
              </a:buClr>
              <a:buSzPct val="85000"/>
              <a:buFont typeface="Wingdings" charset="0"/>
              <a:buNone/>
              <a:defRPr/>
            </a:pPr>
            <a:endParaRPr lang="en-US" altLang="ja-JP" b="0" dirty="0">
              <a:ea typeface="MS PGothic" charset="0"/>
              <a:cs typeface="MS PGothic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8080"/>
              </a:buClr>
              <a:buSzPct val="85000"/>
              <a:buFont typeface="Wingdings" charset="0"/>
              <a:buNone/>
              <a:defRPr/>
            </a:pPr>
            <a:r>
              <a:rPr lang="en-US" altLang="ja-JP" sz="2400" b="0" dirty="0" smtClean="0">
                <a:ea typeface="MS PGothic" charset="0"/>
                <a:cs typeface="MS PGothic" charset="0"/>
              </a:rPr>
              <a:t>September 8, </a:t>
            </a:r>
            <a:r>
              <a:rPr lang="en-US" altLang="ja-JP" sz="2400" b="0" dirty="0">
                <a:ea typeface="MS PGothic" charset="0"/>
                <a:cs typeface="MS PGothic" charset="0"/>
              </a:rPr>
              <a:t>2016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1824" y="5368714"/>
            <a:ext cx="2871787" cy="12781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usage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68CBF-D432-B646-99C0-CCECDE3B9BCC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6" y="1571626"/>
            <a:ext cx="7809706" cy="425568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69875" y="938214"/>
            <a:ext cx="8542338" cy="63341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Internet users per 100 inhabitants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24387" y="5959166"/>
            <a:ext cx="8488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/>
              <a:t>By Jeff Ogden (W163) - Own work, CC BY-SA 3.0, https://</a:t>
            </a:r>
            <a:r>
              <a:rPr lang="en-US" sz="1800" b="0" dirty="0" err="1"/>
              <a:t>commons.wikimedia.org</a:t>
            </a:r>
            <a:r>
              <a:rPr lang="en-US" sz="1800" b="0" dirty="0"/>
              <a:t>/w/</a:t>
            </a:r>
            <a:r>
              <a:rPr lang="en-US" sz="1800" b="0" dirty="0" err="1"/>
              <a:t>index.php?curid</a:t>
            </a:r>
            <a:r>
              <a:rPr lang="en-US" sz="1800" b="0" dirty="0"/>
              <a:t>=18972898</a:t>
            </a:r>
          </a:p>
        </p:txBody>
      </p:sp>
    </p:spTree>
    <p:extLst>
      <p:ext uri="{BB962C8B-B14F-4D97-AF65-F5344CB8AC3E}">
        <p14:creationId xmlns:p14="http://schemas.microsoft.com/office/powerpoint/2010/main" val="1257668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the Amsterdam IXP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875" y="938214"/>
            <a:ext cx="8542338" cy="63341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Optical fiber patch panel connecting different ISPs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68CBF-D432-B646-99C0-CCECDE3B9BCC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882" y="1571626"/>
            <a:ext cx="6066324" cy="40442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5964" y="5958027"/>
            <a:ext cx="87732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/>
              <a:t>By </a:t>
            </a:r>
            <a:r>
              <a:rPr lang="en-US" sz="1800" b="0" dirty="0" err="1"/>
              <a:t>Fabienne</a:t>
            </a:r>
            <a:r>
              <a:rPr lang="en-US" sz="1800" b="0" dirty="0"/>
              <a:t> </a:t>
            </a:r>
            <a:r>
              <a:rPr lang="en-US" sz="1800" b="0" dirty="0" err="1"/>
              <a:t>Serriere</a:t>
            </a:r>
            <a:r>
              <a:rPr lang="en-US" sz="1800" b="0" dirty="0"/>
              <a:t> [CC BY-SA 3.0 (http://</a:t>
            </a:r>
            <a:r>
              <a:rPr lang="en-US" sz="1800" b="0" dirty="0" err="1"/>
              <a:t>creativecommons.org</a:t>
            </a:r>
            <a:r>
              <a:rPr lang="en-US" sz="1800" b="0" dirty="0"/>
              <a:t>/licenses/by-</a:t>
            </a:r>
            <a:r>
              <a:rPr lang="en-US" sz="1800" b="0" dirty="0" err="1"/>
              <a:t>sa</a:t>
            </a:r>
            <a:r>
              <a:rPr lang="en-US" sz="1800" b="0" dirty="0"/>
              <a:t>/3.0)],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769625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networking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68CBF-D432-B646-99C0-CCECDE3B9BCC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12" y="929964"/>
            <a:ext cx="8029575" cy="54605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60808" y="6374969"/>
            <a:ext cx="60150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/>
              <a:t>http://</a:t>
            </a:r>
            <a:r>
              <a:rPr lang="en-US" sz="1800" b="0" dirty="0" err="1"/>
              <a:t>vincos.it</a:t>
            </a:r>
            <a:r>
              <a:rPr lang="en-US" sz="1800" b="0" dirty="0"/>
              <a:t>/world-map-of-social-networks/</a:t>
            </a:r>
          </a:p>
        </p:txBody>
      </p:sp>
    </p:spTree>
    <p:extLst>
      <p:ext uri="{BB962C8B-B14F-4D97-AF65-F5344CB8AC3E}">
        <p14:creationId xmlns:p14="http://schemas.microsoft.com/office/powerpoint/2010/main" val="2128702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social networking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404" y="914400"/>
            <a:ext cx="4676305" cy="54006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68CBF-D432-B646-99C0-CCECDE3B9BCC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3190158" y="6315075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dirty="0"/>
              <a:t>http://</a:t>
            </a:r>
            <a:r>
              <a:rPr lang="en-US" sz="1800" b="0" dirty="0" err="1"/>
              <a:t>xkcd.com</a:t>
            </a:r>
            <a:r>
              <a:rPr lang="en-US" sz="1800" b="0" dirty="0"/>
              <a:t>/802/</a:t>
            </a:r>
          </a:p>
        </p:txBody>
      </p:sp>
    </p:spTree>
    <p:extLst>
      <p:ext uri="{BB962C8B-B14F-4D97-AF65-F5344CB8AC3E}">
        <p14:creationId xmlns:p14="http://schemas.microsoft.com/office/powerpoint/2010/main" val="1598865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of the titans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68CBF-D432-B646-99C0-CCECDE3B9BCC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89" y="914401"/>
            <a:ext cx="7895516" cy="52435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96289" y="6205450"/>
            <a:ext cx="59726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 smtClean="0"/>
              <a:t>By Jay Simons (http://</a:t>
            </a:r>
            <a:r>
              <a:rPr lang="en-US" sz="1800" b="0" dirty="0" err="1" smtClean="0"/>
              <a:t>jaysimons.deviantart.com</a:t>
            </a:r>
            <a:r>
              <a:rPr lang="en-US" sz="1800" b="0" dirty="0" smtClean="0"/>
              <a:t>/art/Map-of-the-Internet-2-0-436762109)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1236283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on </a:t>
            </a:r>
            <a:r>
              <a:rPr lang="en-US" smtClean="0"/>
              <a:t>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874" y="938213"/>
            <a:ext cx="8874125" cy="526732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Internet census of 2012 via botnet </a:t>
            </a:r>
          </a:p>
          <a:p>
            <a:pPr lvl="1"/>
            <a:r>
              <a:rPr lang="en-US" dirty="0" smtClean="0"/>
              <a:t>discovered 460 million IP addresses using ICMP ping and port scans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68CBF-D432-B646-99C0-CCECDE3B9BCC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1347275" y="6362701"/>
            <a:ext cx="64706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/>
              <a:t>http://internetcensus2012.bitbucket.org/</a:t>
            </a:r>
            <a:r>
              <a:rPr lang="en-US" b="0" dirty="0" err="1"/>
              <a:t>paper.html</a:t>
            </a:r>
            <a:endParaRPr lang="en-US" b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50" y="1780791"/>
            <a:ext cx="8140526" cy="458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05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Anonymity on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488" y="885505"/>
            <a:ext cx="8340725" cy="6286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Tor users per day per </a:t>
            </a:r>
            <a:r>
              <a:rPr lang="en-US" smtClean="0"/>
              <a:t>100,000 Internet users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68CBF-D432-B646-99C0-CCECDE3B9BCC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111" y="1515689"/>
            <a:ext cx="7261480" cy="46473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507" y="6163036"/>
            <a:ext cx="8228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/>
              <a:t>By </a:t>
            </a:r>
            <a:r>
              <a:rPr lang="en-US" sz="1800" b="0" dirty="0" err="1"/>
              <a:t>Stefano.desabbata</a:t>
            </a:r>
            <a:r>
              <a:rPr lang="en-US" sz="1800" b="0" dirty="0"/>
              <a:t> (Own work) [CC BY-SA 4.0 (http://</a:t>
            </a:r>
            <a:r>
              <a:rPr lang="en-US" sz="1800" b="0" dirty="0" err="1"/>
              <a:t>creativecommons.org</a:t>
            </a:r>
            <a:r>
              <a:rPr lang="en-US" sz="1800" b="0" dirty="0"/>
              <a:t>/licenses/by-</a:t>
            </a:r>
            <a:r>
              <a:rPr lang="en-US" sz="1800" b="0" dirty="0" err="1"/>
              <a:t>sa</a:t>
            </a:r>
            <a:r>
              <a:rPr lang="en-US" sz="1800" b="0" dirty="0"/>
              <a:t>/4.0)],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629113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Wrap-up of Chapter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Whirlwind overview of networking</a:t>
            </a:r>
          </a:p>
          <a:p>
            <a:pPr lvl="1"/>
            <a:r>
              <a:rPr lang="en-US" dirty="0" smtClean="0"/>
              <a:t>components of a network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ow Internet is structured</a:t>
            </a:r>
          </a:p>
          <a:p>
            <a:pPr lvl="1"/>
            <a:r>
              <a:rPr lang="en-US" dirty="0" smtClean="0"/>
              <a:t>packet-switching vs. circuit-switching </a:t>
            </a:r>
          </a:p>
          <a:p>
            <a:pPr lvl="1"/>
            <a:r>
              <a:rPr lang="en-US" dirty="0" smtClean="0"/>
              <a:t>types of network delays</a:t>
            </a:r>
          </a:p>
          <a:p>
            <a:pPr lvl="1"/>
            <a:r>
              <a:rPr lang="en-US" dirty="0" smtClean="0"/>
              <a:t>Internet protocol stack</a:t>
            </a:r>
          </a:p>
          <a:p>
            <a:pPr lvl="1"/>
            <a:endParaRPr lang="en-US" sz="800" dirty="0" smtClean="0"/>
          </a:p>
          <a:p>
            <a:pPr marL="0" indent="0">
              <a:buNone/>
            </a:pPr>
            <a:r>
              <a:rPr lang="en-US" dirty="0" smtClean="0"/>
              <a:t>Next class</a:t>
            </a:r>
          </a:p>
          <a:p>
            <a:pPr lvl="1"/>
            <a:r>
              <a:rPr lang="en-US" smtClean="0"/>
              <a:t>probability </a:t>
            </a:r>
            <a:r>
              <a:rPr lang="en-US" dirty="0" smtClean="0"/>
              <a:t>review (very, very targeted </a:t>
            </a:r>
            <a:r>
              <a:rPr lang="en-US" smtClean="0"/>
              <a:t>to what we need)</a:t>
            </a:r>
          </a:p>
          <a:p>
            <a:pPr lvl="1"/>
            <a:r>
              <a:rPr lang="en-US" dirty="0" smtClean="0"/>
              <a:t>look at some practical network tools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dirty="0" smtClean="0"/>
              <a:t>Going forward</a:t>
            </a:r>
          </a:p>
          <a:p>
            <a:pPr lvl="1"/>
            <a:r>
              <a:rPr lang="en-US" dirty="0" smtClean="0"/>
              <a:t>dig deeper into each layer of the Internet protocol stack</a:t>
            </a:r>
          </a:p>
          <a:p>
            <a:pPr lvl="1"/>
            <a:r>
              <a:rPr lang="en-US" dirty="0" smtClean="0"/>
              <a:t>start with application layer and work down to link layer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68CBF-D432-B646-99C0-CCECDE3B9BCC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8277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COMPUTER NETWORKING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1960s to Today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25EDE-2C7C-5442-88DD-FF0B1967AE7E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736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1960s to 1980s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875" y="944880"/>
            <a:ext cx="8770938" cy="526065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1961:  </a:t>
            </a:r>
            <a:r>
              <a:rPr lang="en-US" dirty="0" err="1" smtClean="0"/>
              <a:t>Kleinrock</a:t>
            </a:r>
            <a:r>
              <a:rPr lang="en-US" dirty="0" smtClean="0"/>
              <a:t> publishes packet-switching work</a:t>
            </a:r>
          </a:p>
          <a:p>
            <a:pPr marL="0" indent="0">
              <a:buNone/>
            </a:pPr>
            <a:r>
              <a:rPr lang="en-US" dirty="0" smtClean="0"/>
              <a:t>1967:  </a:t>
            </a:r>
            <a:r>
              <a:rPr lang="en-US" dirty="0" err="1" smtClean="0"/>
              <a:t>ARPAnet</a:t>
            </a:r>
            <a:r>
              <a:rPr lang="en-US" dirty="0" smtClean="0"/>
              <a:t> is born (the forerunner of Internet)</a:t>
            </a:r>
          </a:p>
          <a:p>
            <a:pPr marL="0" indent="0">
              <a:buNone/>
            </a:pPr>
            <a:r>
              <a:rPr lang="en-US" dirty="0" smtClean="0"/>
              <a:t>1969:  </a:t>
            </a:r>
            <a:r>
              <a:rPr lang="en-US" dirty="0" err="1" smtClean="0"/>
              <a:t>ARPAnet</a:t>
            </a:r>
            <a:r>
              <a:rPr lang="en-US" dirty="0" smtClean="0"/>
              <a:t> has one node </a:t>
            </a:r>
          </a:p>
          <a:p>
            <a:pPr marL="0" indent="0">
              <a:buNone/>
            </a:pPr>
            <a:r>
              <a:rPr lang="en-US" dirty="0" smtClean="0"/>
              <a:t>1970:  </a:t>
            </a:r>
            <a:r>
              <a:rPr lang="en-US" dirty="0" err="1" smtClean="0"/>
              <a:t>ALOHANet</a:t>
            </a:r>
            <a:r>
              <a:rPr lang="en-US" dirty="0" smtClean="0"/>
              <a:t> is born (microwave network in Hawaii)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any other networks being created during this decade as well</a:t>
            </a:r>
          </a:p>
          <a:p>
            <a:pPr marL="0" indent="0">
              <a:buNone/>
            </a:pPr>
            <a:r>
              <a:rPr lang="en-US" dirty="0" smtClean="0"/>
              <a:t>1972:  </a:t>
            </a:r>
            <a:r>
              <a:rPr lang="en-US" dirty="0" err="1" smtClean="0"/>
              <a:t>ARPAnet</a:t>
            </a:r>
            <a:r>
              <a:rPr lang="en-US" dirty="0" smtClean="0"/>
              <a:t> has 15 nodes </a:t>
            </a:r>
          </a:p>
          <a:p>
            <a:pPr marL="0" indent="0">
              <a:buNone/>
            </a:pPr>
            <a:r>
              <a:rPr lang="en-US" dirty="0" smtClean="0"/>
              <a:t>1972:  Ray Tomlinson creates first email program</a:t>
            </a:r>
          </a:p>
          <a:p>
            <a:pPr marL="0" indent="0">
              <a:buNone/>
            </a:pPr>
            <a:r>
              <a:rPr lang="en-US" dirty="0" smtClean="0"/>
              <a:t>1973:  Cerf and Kahn coin the term “Internet”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nough networks that can think about “internetworking of networks”</a:t>
            </a:r>
          </a:p>
          <a:p>
            <a:pPr marL="0" indent="0">
              <a:buNone/>
            </a:pPr>
            <a:r>
              <a:rPr lang="en-US" dirty="0" smtClean="0"/>
              <a:t>1974:  Cerf and Kahn create TCP</a:t>
            </a:r>
          </a:p>
          <a:p>
            <a:pPr marL="0" indent="0">
              <a:buNone/>
            </a:pPr>
            <a:r>
              <a:rPr lang="en-US" dirty="0" smtClean="0"/>
              <a:t>1976:  Metcalfe and Boggs create the Ethernet protocol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1979:  </a:t>
            </a:r>
            <a:r>
              <a:rPr lang="en-US" dirty="0" err="1" smtClean="0"/>
              <a:t>ARPAnet</a:t>
            </a:r>
            <a:r>
              <a:rPr lang="en-US" dirty="0" smtClean="0"/>
              <a:t> has 200 nodes </a:t>
            </a:r>
            <a:r>
              <a:rPr lang="en-US" dirty="0" smtClean="0"/>
              <a:t>online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68CBF-D432-B646-99C0-CCECDE3B9BCC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6" name="Oval 5"/>
          <p:cNvSpPr/>
          <p:nvPr/>
        </p:nvSpPr>
        <p:spPr bwMode="auto">
          <a:xfrm>
            <a:off x="1197441" y="3994588"/>
            <a:ext cx="776325" cy="3543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1197440" y="4812581"/>
            <a:ext cx="776325" cy="3543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9" name="Straight Arrow Connector 8"/>
          <p:cNvCxnSpPr>
            <a:endCxn id="6" idx="3"/>
          </p:cNvCxnSpPr>
          <p:nvPr/>
        </p:nvCxnSpPr>
        <p:spPr bwMode="auto">
          <a:xfrm flipV="1">
            <a:off x="922876" y="4297077"/>
            <a:ext cx="388255" cy="207229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922876" y="5067688"/>
            <a:ext cx="388255" cy="13016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Rectangle 19"/>
          <p:cNvSpPr/>
          <p:nvPr/>
        </p:nvSpPr>
        <p:spPr>
          <a:xfrm>
            <a:off x="80669" y="6298181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b="0" smtClean="0">
                <a:solidFill>
                  <a:srgbClr val="FF0000"/>
                </a:solidFill>
              </a:rPr>
              <a:t>Author </a:t>
            </a:r>
            <a:r>
              <a:rPr lang="en-US" b="0" dirty="0">
                <a:solidFill>
                  <a:srgbClr val="FF0000"/>
                </a:solidFill>
              </a:rPr>
              <a:t>of the Internet is </a:t>
            </a:r>
            <a:r>
              <a:rPr lang="en-US" b="0">
                <a:solidFill>
                  <a:srgbClr val="FF0000"/>
                </a:solidFill>
              </a:rPr>
              <a:t>for </a:t>
            </a:r>
            <a:r>
              <a:rPr lang="en-US" b="0" smtClean="0">
                <a:solidFill>
                  <a:srgbClr val="FF0000"/>
                </a:solidFill>
              </a:rPr>
              <a:t>Everyone</a:t>
            </a:r>
            <a:endParaRPr lang="en-US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408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ARPAnet</a:t>
            </a:r>
            <a:r>
              <a:rPr lang="en-US" dirty="0" smtClean="0"/>
              <a:t> in 1977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68CBF-D432-B646-99C0-CCECDE3B9BCC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13" y="872713"/>
            <a:ext cx="8091062" cy="57932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7103327" y="2732049"/>
            <a:ext cx="535258" cy="37914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315850" y="2890618"/>
            <a:ext cx="675965" cy="31223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115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1980s to 2000s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1983:  TCP/IP deployed in </a:t>
            </a:r>
            <a:r>
              <a:rPr lang="en-US" dirty="0" err="1" smtClean="0"/>
              <a:t>ARPAnet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1982:  SMTP: Simple Mail Transfer Protocol created</a:t>
            </a:r>
          </a:p>
          <a:p>
            <a:pPr marL="0" indent="0">
              <a:buNone/>
            </a:pPr>
            <a:r>
              <a:rPr lang="en-US" dirty="0" smtClean="0"/>
              <a:t>1983:  DNS: Domain Name System created</a:t>
            </a:r>
          </a:p>
          <a:p>
            <a:pPr marL="0" indent="0">
              <a:buNone/>
            </a:pPr>
            <a:r>
              <a:rPr lang="en-US" dirty="0" smtClean="0"/>
              <a:t>1986:  NSFNET is born</a:t>
            </a:r>
          </a:p>
          <a:p>
            <a:pPr marL="0" indent="0">
              <a:buNone/>
            </a:pPr>
            <a:r>
              <a:rPr lang="en-US" dirty="0" smtClean="0"/>
              <a:t>1988:  TCP gets congestion control</a:t>
            </a:r>
          </a:p>
          <a:p>
            <a:pPr marL="0" indent="0">
              <a:buNone/>
            </a:pPr>
            <a:r>
              <a:rPr lang="en-US" dirty="0" smtClean="0"/>
              <a:t>1988:  Morris worm: one of first Internet worms</a:t>
            </a:r>
          </a:p>
          <a:p>
            <a:pPr marL="0" indent="0">
              <a:buNone/>
            </a:pPr>
            <a:r>
              <a:rPr lang="en-US" dirty="0" smtClean="0"/>
              <a:t>1989-1991: Berners-Lee creates the World Wide Web</a:t>
            </a:r>
          </a:p>
          <a:p>
            <a:pPr marL="0" indent="0">
              <a:buNone/>
            </a:pPr>
            <a:r>
              <a:rPr lang="en-US" dirty="0" smtClean="0"/>
              <a:t>1992:  Around 200 web servers online</a:t>
            </a:r>
          </a:p>
          <a:p>
            <a:pPr marL="0" indent="0">
              <a:buNone/>
            </a:pPr>
            <a:r>
              <a:rPr lang="en-US" dirty="0" smtClean="0"/>
              <a:t>1995:  Microsoft’s Internet Explorer is born</a:t>
            </a:r>
          </a:p>
          <a:p>
            <a:pPr marL="0" indent="0">
              <a:buNone/>
            </a:pPr>
            <a:r>
              <a:rPr lang="en-US" dirty="0" smtClean="0"/>
              <a:t>1997:  </a:t>
            </a:r>
            <a:r>
              <a:rPr lang="en-US" dirty="0" err="1" smtClean="0"/>
              <a:t>google.com</a:t>
            </a:r>
            <a:r>
              <a:rPr lang="en-US" dirty="0" smtClean="0"/>
              <a:t> domain is registered by Page and </a:t>
            </a:r>
            <a:r>
              <a:rPr lang="en-US" dirty="0" err="1" smtClean="0"/>
              <a:t>Brin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1999:  Napster created:  peer to peer file sharing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68CBF-D432-B646-99C0-CCECDE3B9BCC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814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2000s to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2001:  </a:t>
            </a:r>
            <a:r>
              <a:rPr lang="en-US" dirty="0" err="1" smtClean="0"/>
              <a:t>BitTorrent</a:t>
            </a:r>
            <a:r>
              <a:rPr lang="en-US" dirty="0" smtClean="0"/>
              <a:t> created</a:t>
            </a:r>
          </a:p>
          <a:p>
            <a:pPr marL="0" indent="0">
              <a:buNone/>
            </a:pPr>
            <a:r>
              <a:rPr lang="en-US" dirty="0" smtClean="0"/>
              <a:t>2004</a:t>
            </a:r>
            <a:r>
              <a:rPr lang="en-US" dirty="0"/>
              <a:t>:  Facebook </a:t>
            </a:r>
            <a:r>
              <a:rPr lang="en-US" dirty="0" smtClean="0"/>
              <a:t>launched</a:t>
            </a:r>
          </a:p>
          <a:p>
            <a:pPr marL="0" indent="0">
              <a:buNone/>
            </a:pPr>
            <a:r>
              <a:rPr lang="en-US" dirty="0" smtClean="0"/>
              <a:t>2004:  Birth of botnets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2005:  YouTube </a:t>
            </a:r>
            <a:r>
              <a:rPr lang="en-US" dirty="0" smtClean="0"/>
              <a:t>created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2006:  Amazon’s Elastic Compute Cloud (EC2) is born</a:t>
            </a:r>
          </a:p>
          <a:p>
            <a:pPr marL="0" indent="0">
              <a:buNone/>
            </a:pPr>
            <a:r>
              <a:rPr lang="en-US" dirty="0"/>
              <a:t>2008:  Google indexing hits 1 trillion URLs on the </a:t>
            </a:r>
            <a:r>
              <a:rPr lang="en-US" dirty="0" smtClean="0"/>
              <a:t>web</a:t>
            </a:r>
          </a:p>
          <a:p>
            <a:pPr marL="0" indent="0">
              <a:buNone/>
            </a:pPr>
            <a:r>
              <a:rPr lang="en-US" dirty="0" smtClean="0"/>
              <a:t>2010:  Facebook has 400 million users</a:t>
            </a:r>
          </a:p>
          <a:p>
            <a:pPr marL="0" indent="0">
              <a:buNone/>
            </a:pPr>
            <a:r>
              <a:rPr lang="en-US" dirty="0" smtClean="0"/>
              <a:t>2012:  Syria shuts off the Internet</a:t>
            </a:r>
          </a:p>
          <a:p>
            <a:pPr marL="0" indent="0">
              <a:buNone/>
            </a:pPr>
            <a:r>
              <a:rPr lang="en-US" dirty="0" smtClean="0"/>
              <a:t>2014:  64% of web traffic is video</a:t>
            </a:r>
          </a:p>
          <a:p>
            <a:pPr marL="0" indent="0">
              <a:buNone/>
            </a:pPr>
            <a:r>
              <a:rPr lang="en-US" dirty="0" smtClean="0"/>
              <a:t>2014:  Turkey reroutes DNS requests to block social networks</a:t>
            </a:r>
          </a:p>
          <a:p>
            <a:pPr marL="0" indent="0">
              <a:buNone/>
            </a:pPr>
            <a:r>
              <a:rPr lang="en-US" dirty="0" smtClean="0"/>
              <a:t>2016:  China launches the first quantum satellite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68CBF-D432-B646-99C0-CCECDE3B9BCC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257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DIFFERENT VIEWS OF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25EDE-2C7C-5442-88DD-FF0B1967AE7E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984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925" y="938214"/>
            <a:ext cx="8269288" cy="69232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Number of hosts on the Internet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68CBF-D432-B646-99C0-CCECDE3B9BCC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6" name="Rectangle 5"/>
          <p:cNvSpPr/>
          <p:nvPr/>
        </p:nvSpPr>
        <p:spPr>
          <a:xfrm>
            <a:off x="185736" y="6019582"/>
            <a:ext cx="87979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/>
              <a:t>By </a:t>
            </a:r>
            <a:r>
              <a:rPr lang="en-US" sz="1800" b="0" dirty="0" err="1"/>
              <a:t>Kopiersperre</a:t>
            </a:r>
            <a:r>
              <a:rPr lang="en-US" sz="1800" b="0" dirty="0"/>
              <a:t> (Own work) [CC BY-SA 3.0 (http://</a:t>
            </a:r>
            <a:r>
              <a:rPr lang="en-US" sz="1800" b="0" dirty="0" err="1"/>
              <a:t>creativecommons.org</a:t>
            </a:r>
            <a:r>
              <a:rPr lang="en-US" sz="1800" b="0" dirty="0"/>
              <a:t>/licenses/by-</a:t>
            </a:r>
            <a:r>
              <a:rPr lang="en-US" sz="1800" b="0" dirty="0" err="1"/>
              <a:t>sa</a:t>
            </a:r>
            <a:r>
              <a:rPr lang="en-US" sz="1800" b="0" dirty="0"/>
              <a:t>/3.0) or GFDL (http://</a:t>
            </a:r>
            <a:r>
              <a:rPr lang="en-US" sz="1800" b="0" dirty="0" err="1"/>
              <a:t>www.gnu.org</a:t>
            </a:r>
            <a:r>
              <a:rPr lang="en-US" sz="1800" b="0" dirty="0"/>
              <a:t>/</a:t>
            </a:r>
            <a:r>
              <a:rPr lang="en-US" sz="1800" b="0" dirty="0" err="1"/>
              <a:t>copyleft</a:t>
            </a:r>
            <a:r>
              <a:rPr lang="en-US" sz="1800" b="0" dirty="0"/>
              <a:t>/</a:t>
            </a:r>
            <a:r>
              <a:rPr lang="en-US" sz="1800" b="0" dirty="0" err="1"/>
              <a:t>fdl.html</a:t>
            </a:r>
            <a:r>
              <a:rPr lang="en-US" sz="1800" b="0" dirty="0"/>
              <a:t>)], via Wikimedia Commons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61" y="1207292"/>
            <a:ext cx="6416386" cy="481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51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dirty="0" smtClean="0"/>
              <a:t>Internet map</a:t>
            </a:r>
            <a:endParaRPr lang="en-US" dirty="0"/>
          </a:p>
        </p:txBody>
      </p:sp>
      <p:pic>
        <p:nvPicPr>
          <p:cNvPr id="19477" name="Picture 1" descr="Internet_map_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87" y="1029301"/>
            <a:ext cx="4827441" cy="485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C6FE0E4-DD93-B54D-AB28-0F0B934C4B40}" type="slidenum">
              <a:rPr lang="en-US" altLang="en-US" sz="1400" b="0">
                <a:solidFill>
                  <a:srgbClr val="A6A6A6"/>
                </a:solidFill>
              </a:rPr>
              <a:pPr eaLnBrk="1" hangingPunct="1"/>
              <a:t>9</a:t>
            </a:fld>
            <a:endParaRPr lang="en-US" altLang="en-US" sz="1400" b="0">
              <a:solidFill>
                <a:srgbClr val="A6A6A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4177" y="6130408"/>
            <a:ext cx="8162363" cy="646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/>
              <a:t>By The </a:t>
            </a:r>
            <a:r>
              <a:rPr lang="en-US" sz="1800" b="0" dirty="0" err="1"/>
              <a:t>Opte</a:t>
            </a:r>
            <a:r>
              <a:rPr lang="en-US" sz="1800" b="0" dirty="0"/>
              <a:t> Project [CC BY 2.5 (http://</a:t>
            </a:r>
            <a:r>
              <a:rPr lang="en-US" sz="1800" b="0" dirty="0" err="1"/>
              <a:t>creativecommons.org</a:t>
            </a:r>
            <a:r>
              <a:rPr lang="en-US" sz="1800" b="0" dirty="0"/>
              <a:t>/licenses/by/2.5)], via Wikimedia Commons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91287" y="1562902"/>
            <a:ext cx="40527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0" dirty="0" smtClean="0">
                <a:solidFill>
                  <a:srgbClr val="000080"/>
                </a:solidFill>
              </a:rPr>
              <a:t>Who is connected to whom?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400" b="0" dirty="0" smtClean="0"/>
              <a:t>Nodes:  IP addresses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400" b="0" dirty="0" smtClean="0"/>
              <a:t>Edges:  lengths are delay</a:t>
            </a:r>
            <a:endParaRPr lang="en-US" sz="2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MTOOLS" val="&lt;WMTools ver=&quot;1.0&quot;&gt;&lt;Timings time=&quot;8/31/2006 2:58:12 PM&quot;&gt;&lt;Slide id=&quot;256&quot; dur=&quot;1.863&quot;/&gt;&lt;/Timings&gt;&lt;/WMTools&gt;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206635</TotalTime>
  <Words>629</Words>
  <Application>Microsoft Macintosh PowerPoint</Application>
  <PresentationFormat>On-screen Show (4:3)</PresentationFormat>
  <Paragraphs>111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 (Headings)</vt:lpstr>
      <vt:lpstr>Book Antiqua</vt:lpstr>
      <vt:lpstr>MS PGothic</vt:lpstr>
      <vt:lpstr>ＭＳ Ｐゴシック</vt:lpstr>
      <vt:lpstr>Times New Roman</vt:lpstr>
      <vt:lpstr>Wingdings</vt:lpstr>
      <vt:lpstr>Arial</vt:lpstr>
      <vt:lpstr>Custom Design</vt:lpstr>
      <vt:lpstr>COMP 360: Section 1, Computer Networks  Lecture 2: History of Networks</vt:lpstr>
      <vt:lpstr>PowerPoint Presentation</vt:lpstr>
      <vt:lpstr>1960s to 1980s</vt:lpstr>
      <vt:lpstr>ARPAnet in 1977</vt:lpstr>
      <vt:lpstr>1980s to 2000s</vt:lpstr>
      <vt:lpstr>2000s to Today</vt:lpstr>
      <vt:lpstr>PowerPoint Presentation</vt:lpstr>
      <vt:lpstr>Internet evolution</vt:lpstr>
      <vt:lpstr>Internet map</vt:lpstr>
      <vt:lpstr>Internet usage</vt:lpstr>
      <vt:lpstr>At the Amsterdam IXP</vt:lpstr>
      <vt:lpstr>Social networking</vt:lpstr>
      <vt:lpstr>More social networking</vt:lpstr>
      <vt:lpstr>Map of the titans</vt:lpstr>
      <vt:lpstr>Security on the Internet</vt:lpstr>
      <vt:lpstr>Anonymity on the Internet</vt:lpstr>
      <vt:lpstr>Wrap-up of Chapter 1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Slide 1</dc:title>
  <dc:creator/>
  <cp:keywords/>
  <cp:lastModifiedBy>Manfredi, Victoria</cp:lastModifiedBy>
  <cp:revision>2171</cp:revision>
  <cp:lastPrinted>2016-02-19T22:42:41Z</cp:lastPrinted>
  <dcterms:created xsi:type="dcterms:W3CDTF">2037-02-06T05:28:16Z</dcterms:created>
  <dcterms:modified xsi:type="dcterms:W3CDTF">2016-09-07T18:01:44Z</dcterms:modified>
</cp:coreProperties>
</file>