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1"/>
  </p:notesMasterIdLst>
  <p:handoutMasterIdLst>
    <p:handoutMasterId r:id="rId32"/>
  </p:handoutMasterIdLst>
  <p:sldIdLst>
    <p:sldId id="777" r:id="rId2"/>
    <p:sldId id="778" r:id="rId3"/>
    <p:sldId id="782" r:id="rId4"/>
    <p:sldId id="796" r:id="rId5"/>
    <p:sldId id="817" r:id="rId6"/>
    <p:sldId id="811" r:id="rId7"/>
    <p:sldId id="803" r:id="rId8"/>
    <p:sldId id="815" r:id="rId9"/>
    <p:sldId id="783" r:id="rId10"/>
    <p:sldId id="798" r:id="rId11"/>
    <p:sldId id="784" r:id="rId12"/>
    <p:sldId id="791" r:id="rId13"/>
    <p:sldId id="800" r:id="rId14"/>
    <p:sldId id="790" r:id="rId15"/>
    <p:sldId id="814" r:id="rId16"/>
    <p:sldId id="794" r:id="rId17"/>
    <p:sldId id="816" r:id="rId18"/>
    <p:sldId id="789" r:id="rId19"/>
    <p:sldId id="801" r:id="rId20"/>
    <p:sldId id="787" r:id="rId21"/>
    <p:sldId id="802" r:id="rId22"/>
    <p:sldId id="788" r:id="rId23"/>
    <p:sldId id="806" r:id="rId24"/>
    <p:sldId id="772" r:id="rId25"/>
    <p:sldId id="807" r:id="rId26"/>
    <p:sldId id="810" r:id="rId27"/>
    <p:sldId id="813" r:id="rId28"/>
    <p:sldId id="809" r:id="rId29"/>
    <p:sldId id="808" r:id="rId30"/>
  </p:sldIdLst>
  <p:sldSz cx="9144000" cy="6858000" type="screen4x3"/>
  <p:notesSz cx="7099300" cy="10234613"/>
  <p:custDataLst>
    <p:tags r:id="rId33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FF"/>
    <a:srgbClr val="FF0080"/>
    <a:srgbClr val="FFCFE0"/>
    <a:srgbClr val="FFC7D2"/>
    <a:srgbClr val="FFB3BE"/>
    <a:srgbClr val="400080"/>
    <a:srgbClr val="000080"/>
    <a:srgbClr val="B70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/>
    <p:restoredTop sz="95009"/>
  </p:normalViewPr>
  <p:slideViewPr>
    <p:cSldViewPr snapToGrid="0">
      <p:cViewPr>
        <p:scale>
          <a:sx n="115" d="100"/>
          <a:sy n="115" d="100"/>
        </p:scale>
        <p:origin x="1112" y="10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1448" y="0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gs" Target="tags/tag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5" tIns="47988" rIns="95975" bIns="47988" numCol="1" anchor="t" anchorCtr="0" compatLnSpc="1">
            <a:prstTxWarp prst="textNoShape">
              <a:avLst/>
            </a:prstTxWarp>
          </a:bodyPr>
          <a:lstStyle>
            <a:lvl1pPr algn="l" defTabSz="960438">
              <a:defRPr sz="1300" b="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5" tIns="47988" rIns="95975" bIns="47988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 b="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5" tIns="47988" rIns="95975" bIns="47988" numCol="1" anchor="b" anchorCtr="0" compatLnSpc="1">
            <a:prstTxWarp prst="textNoShape">
              <a:avLst/>
            </a:prstTxWarp>
          </a:bodyPr>
          <a:lstStyle>
            <a:lvl1pPr algn="l" defTabSz="960438">
              <a:defRPr sz="1300" b="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5" tIns="47988" rIns="95975" bIns="47988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 b="0"/>
            </a:lvl1pPr>
          </a:lstStyle>
          <a:p>
            <a:fld id="{AE4DBF8A-1436-904D-A84C-C9AE5D748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0431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>
            <a:lvl1pPr algn="l" defTabSz="989013">
              <a:defRPr sz="1300" b="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 b="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3" rIns="99047" bIns="49523" numCol="1" anchor="b" anchorCtr="0" compatLnSpc="1">
            <a:prstTxWarp prst="textNoShape">
              <a:avLst/>
            </a:prstTxWarp>
          </a:bodyPr>
          <a:lstStyle>
            <a:lvl1pPr algn="l" defTabSz="989013">
              <a:defRPr sz="1300" b="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3" rIns="99047" bIns="49523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 b="0"/>
            </a:lvl1pPr>
          </a:lstStyle>
          <a:p>
            <a:fld id="{3F7FE10F-4A96-154B-BC64-1F0CA3E3F6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941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8901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8901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8901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8901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9890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9890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9890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9890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5B9F368-BDF0-6D45-93F2-2D1C4DE84B85}" type="slidenum">
              <a:rPr lang="en-US" altLang="en-US" sz="1300" b="0"/>
              <a:pPr eaLnBrk="1" hangingPunct="1"/>
              <a:t>1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58256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www.cisco.com</a:t>
            </a:r>
            <a:r>
              <a:rPr lang="en-US" dirty="0" smtClean="0"/>
              <a:t>/c/</a:t>
            </a:r>
            <a:r>
              <a:rPr lang="en-US" dirty="0" err="1" smtClean="0"/>
              <a:t>en</a:t>
            </a:r>
            <a:r>
              <a:rPr lang="en-US" dirty="0" smtClean="0"/>
              <a:t>/us/support/docs/</a:t>
            </a:r>
            <a:r>
              <a:rPr lang="en-US" dirty="0" err="1" smtClean="0"/>
              <a:t>ios</a:t>
            </a:r>
            <a:r>
              <a:rPr lang="en-US" dirty="0" smtClean="0"/>
              <a:t>-</a:t>
            </a:r>
            <a:r>
              <a:rPr lang="en-US" dirty="0" err="1" smtClean="0"/>
              <a:t>nx</a:t>
            </a:r>
            <a:r>
              <a:rPr lang="en-US" dirty="0" smtClean="0"/>
              <a:t>-</a:t>
            </a:r>
            <a:r>
              <a:rPr lang="en-US" dirty="0" err="1" smtClean="0"/>
              <a:t>os</a:t>
            </a:r>
            <a:r>
              <a:rPr lang="en-US" dirty="0" smtClean="0"/>
              <a:t>-software/ios-software-releases-122-mainline/15096-idb-limit.html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aconaway.com</a:t>
            </a:r>
            <a:r>
              <a:rPr lang="en-US" dirty="0" smtClean="0"/>
              <a:t>/2010/09/03/stubby-post-</a:t>
            </a:r>
            <a:r>
              <a:rPr lang="en-US" dirty="0" err="1" smtClean="0"/>
              <a:t>whats</a:t>
            </a:r>
            <a:r>
              <a:rPr lang="en-US" dirty="0" smtClean="0"/>
              <a:t>-an-</a:t>
            </a:r>
            <a:r>
              <a:rPr lang="en-US" dirty="0" err="1" smtClean="0"/>
              <a:t>idb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FE10F-4A96-154B-BC64-1F0CA3E3F68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932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Uses TCP </a:t>
            </a:r>
            <a:r>
              <a:rPr lang="en-US" dirty="0" err="1" smtClean="0"/>
              <a:t>syn</a:t>
            </a:r>
            <a:r>
              <a:rPr lang="en-US" baseline="0" dirty="0" smtClean="0"/>
              <a:t> segments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FE10F-4A96-154B-BC64-1F0CA3E3F68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25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Uses TCP </a:t>
            </a:r>
            <a:r>
              <a:rPr lang="en-US" dirty="0" err="1" smtClean="0"/>
              <a:t>syn</a:t>
            </a:r>
            <a:r>
              <a:rPr lang="en-US" baseline="0" dirty="0" smtClean="0"/>
              <a:t> segments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FE10F-4A96-154B-BC64-1F0CA3E3F68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141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What's in the network data structures my machine is maintaining? What connections does my machine have? What ports are open?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FE10F-4A96-154B-BC64-1F0CA3E3F68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276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What's in the network data structures my machine is maintaining? What connections does my machine have? What ports are open?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FE10F-4A96-154B-BC64-1F0CA3E3F68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28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FE10F-4A96-154B-BC64-1F0CA3E3F688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505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FE10F-4A96-154B-BC64-1F0CA3E3F688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359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FE10F-4A96-154B-BC64-1F0CA3E3F688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09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 userDrawn="1"/>
        </p:nvSpPr>
        <p:spPr bwMode="auto">
          <a:xfrm>
            <a:off x="685800" y="21272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86300"/>
            <a:ext cx="6400800" cy="12255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53225" y="64230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229C0E1-DDDD-4743-B6F8-719472900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3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 userDrawn="1"/>
        </p:nvSpPr>
        <p:spPr bwMode="auto">
          <a:xfrm flipH="1">
            <a:off x="0" y="777875"/>
            <a:ext cx="9144000" cy="0"/>
          </a:xfrm>
          <a:prstGeom prst="line">
            <a:avLst/>
          </a:prstGeom>
          <a:noFill/>
          <a:ln w="38100">
            <a:solidFill>
              <a:srgbClr val="3C8C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0D230-B0AA-734B-9269-0ACDACD68F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52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646F6-B727-B74A-8752-8A9B260C04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45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 userDrawn="1"/>
        </p:nvSpPr>
        <p:spPr bwMode="auto">
          <a:xfrm flipH="1">
            <a:off x="0" y="777875"/>
            <a:ext cx="9144000" cy="0"/>
          </a:xfrm>
          <a:prstGeom prst="line">
            <a:avLst/>
          </a:prstGeom>
          <a:noFill/>
          <a:ln w="38100">
            <a:solidFill>
              <a:srgbClr val="3C8C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87" y="42863"/>
            <a:ext cx="8916426" cy="73818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68CBF-D432-B646-99C0-CCECDE3B9B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6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4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25EDE-2C7C-5442-88DD-FF0B1967A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3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 userDrawn="1"/>
        </p:nvSpPr>
        <p:spPr bwMode="auto">
          <a:xfrm flipH="1">
            <a:off x="0" y="777875"/>
            <a:ext cx="9144000" cy="0"/>
          </a:xfrm>
          <a:prstGeom prst="line">
            <a:avLst/>
          </a:prstGeom>
          <a:noFill/>
          <a:ln w="38100">
            <a:solidFill>
              <a:srgbClr val="3C8C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" y="42863"/>
            <a:ext cx="8896786" cy="7381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6825"/>
            <a:ext cx="4038600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6825"/>
            <a:ext cx="4038600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D9FA2-137C-CD46-931C-6C035FD002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70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/>
          <p:cNvSpPr>
            <a:spLocks noChangeShapeType="1"/>
          </p:cNvSpPr>
          <p:nvPr userDrawn="1"/>
        </p:nvSpPr>
        <p:spPr bwMode="auto">
          <a:xfrm flipH="1">
            <a:off x="0" y="777875"/>
            <a:ext cx="9144000" cy="0"/>
          </a:xfrm>
          <a:prstGeom prst="line">
            <a:avLst/>
          </a:prstGeom>
          <a:noFill/>
          <a:ln w="38100">
            <a:solidFill>
              <a:srgbClr val="3C8C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4453C-B51D-4349-8959-BD9AC780A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5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 userDrawn="1"/>
        </p:nvSpPr>
        <p:spPr bwMode="auto">
          <a:xfrm flipH="1">
            <a:off x="0" y="777875"/>
            <a:ext cx="9144000" cy="0"/>
          </a:xfrm>
          <a:prstGeom prst="line">
            <a:avLst/>
          </a:prstGeom>
          <a:noFill/>
          <a:ln w="38100">
            <a:solidFill>
              <a:srgbClr val="3C8C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87" y="42863"/>
            <a:ext cx="8916426" cy="7381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A8BBD-9421-604C-A126-826CC79FA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68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 userDrawn="1"/>
        </p:nvSpPr>
        <p:spPr bwMode="auto">
          <a:xfrm flipH="1">
            <a:off x="0" y="777875"/>
            <a:ext cx="9144000" cy="0"/>
          </a:xfrm>
          <a:prstGeom prst="line">
            <a:avLst/>
          </a:prstGeom>
          <a:noFill/>
          <a:ln w="38100">
            <a:solidFill>
              <a:srgbClr val="3C8C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40784-ADCD-1946-A27E-C2FF43A100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38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 userDrawn="1"/>
        </p:nvSpPr>
        <p:spPr bwMode="auto">
          <a:xfrm flipH="1">
            <a:off x="0" y="777875"/>
            <a:ext cx="9144000" cy="0"/>
          </a:xfrm>
          <a:prstGeom prst="line">
            <a:avLst/>
          </a:prstGeom>
          <a:noFill/>
          <a:ln w="38100">
            <a:solidFill>
              <a:srgbClr val="3C8C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738A1-2580-6248-B21C-82126722E9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81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 userDrawn="1"/>
        </p:nvSpPr>
        <p:spPr bwMode="auto">
          <a:xfrm flipH="1">
            <a:off x="0" y="777875"/>
            <a:ext cx="9144000" cy="0"/>
          </a:xfrm>
          <a:prstGeom prst="line">
            <a:avLst/>
          </a:prstGeom>
          <a:noFill/>
          <a:ln w="38100">
            <a:solidFill>
              <a:srgbClr val="3C8C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C6A84-4D41-5A46-9049-F69096ED72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71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825" y="42863"/>
            <a:ext cx="8916988" cy="7381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938213"/>
            <a:ext cx="8542338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05125" y="6245225"/>
            <a:ext cx="4035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A6A6A6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93050" y="6315075"/>
            <a:ext cx="10334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A6A6A6"/>
                </a:solidFill>
              </a:defRPr>
            </a:lvl1pPr>
          </a:lstStyle>
          <a:p>
            <a:fld id="{3C15B9AF-399A-404B-A5E2-7C1455946BC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5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4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ln>
            <a:solidFill>
              <a:srgbClr val="000000"/>
            </a:solidFill>
          </a:ln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Book Antiqu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Book Antiqu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Book Antiqu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Book Antiqua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SzPct val="80000"/>
        <a:buFont typeface="Wingdings" charset="2"/>
        <a:buChar char="§"/>
        <a:defRPr sz="2400">
          <a:solidFill>
            <a:srgbClr val="000080"/>
          </a:solidFill>
          <a:latin typeface="Arial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umanfredi@wesleyan.edu" TargetMode="External"/><Relationship Id="rId4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net.org/htm/places.htm" TargetMode="External"/><Relationship Id="rId4" Type="http://schemas.openxmlformats.org/officeDocument/2006/relationships/hyperlink" Target="http://www.jumpjet.info/Offbeat-Internet/Public/TelNet/url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etdigix.com/servers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ireshark.org/download.html" TargetMode="External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3360" y="1033463"/>
            <a:ext cx="8723630" cy="158908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80"/>
                </a:solidFill>
                <a:latin typeface="Arial (Headings)"/>
                <a:cs typeface="Arial (Headings)"/>
              </a:rPr>
              <a:t>COMP 360: Section 1, Computer Networks</a:t>
            </a:r>
            <a:br>
              <a:rPr lang="en-US" dirty="0">
                <a:solidFill>
                  <a:srgbClr val="000080"/>
                </a:solidFill>
                <a:latin typeface="Arial (Headings)"/>
                <a:cs typeface="Arial (Headings)"/>
              </a:rPr>
            </a:br>
            <a:r>
              <a:rPr lang="en-US" dirty="0" smtClean="0">
                <a:solidFill>
                  <a:srgbClr val="000080"/>
                </a:solidFill>
                <a:latin typeface="Arial (Headings)"/>
                <a:cs typeface="Arial (Headings)"/>
              </a:rPr>
              <a:t/>
            </a:r>
            <a:br>
              <a:rPr lang="en-US" dirty="0" smtClean="0">
                <a:solidFill>
                  <a:srgbClr val="000080"/>
                </a:solidFill>
                <a:latin typeface="Arial (Headings)"/>
                <a:cs typeface="Arial (Headings)"/>
              </a:rPr>
            </a:br>
            <a:r>
              <a:rPr lang="en-US" dirty="0" smtClean="0">
                <a:solidFill>
                  <a:srgbClr val="000080"/>
                </a:solidFill>
                <a:latin typeface="Arial (Headings)"/>
                <a:cs typeface="Arial (Headings)"/>
              </a:rPr>
              <a:t>Lecture 3: Wireshark and other network tools</a:t>
            </a:r>
            <a:endParaRPr lang="en-US" sz="2400" dirty="0">
              <a:solidFill>
                <a:srgbClr val="000080"/>
              </a:solidFill>
              <a:latin typeface="Arial (Headings)"/>
              <a:cs typeface="Arial (Headings)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688975" y="3443976"/>
            <a:ext cx="7772400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  <a:defRPr/>
            </a:pPr>
            <a:r>
              <a:rPr lang="en-US" altLang="ja-JP" sz="2800" b="0" dirty="0">
                <a:ea typeface="MS PGothic" charset="0"/>
                <a:cs typeface="MS PGothic" charset="0"/>
              </a:rPr>
              <a:t>Victoria </a:t>
            </a:r>
            <a:r>
              <a:rPr lang="en-US" altLang="ja-JP" sz="2800" b="0" dirty="0" err="1" smtClean="0">
                <a:ea typeface="MS PGothic" charset="0"/>
                <a:cs typeface="MS PGothic" charset="0"/>
              </a:rPr>
              <a:t>Manfredi</a:t>
            </a:r>
            <a:endParaRPr lang="en-US" altLang="ja-JP" sz="2800" b="0" dirty="0" smtClean="0">
              <a:ea typeface="MS PGothic" charset="0"/>
              <a:cs typeface="MS PGothic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  <a:defRPr/>
            </a:pPr>
            <a:r>
              <a:rPr lang="en-US" altLang="ja-JP" sz="2800" b="0" dirty="0" smtClean="0">
                <a:ea typeface="MS PGothic" charset="0"/>
                <a:cs typeface="MS PGothic" charset="0"/>
                <a:hlinkClick r:id="rId3"/>
              </a:rPr>
              <a:t>vumanfredi@wesleyan.edu</a:t>
            </a:r>
            <a:endParaRPr lang="en-US" altLang="ja-JP" sz="2800" b="0" dirty="0" smtClean="0">
              <a:ea typeface="MS PGothic" charset="0"/>
              <a:cs typeface="MS PGothic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  <a:defRPr/>
            </a:pPr>
            <a:endParaRPr lang="en-US" altLang="ja-JP" b="0" dirty="0">
              <a:ea typeface="MS PGothic" charset="0"/>
              <a:cs typeface="MS PGothic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  <a:defRPr/>
            </a:pPr>
            <a:r>
              <a:rPr lang="en-US" altLang="ja-JP" sz="2400" b="0" smtClean="0">
                <a:ea typeface="MS PGothic" charset="0"/>
                <a:cs typeface="MS PGothic" charset="0"/>
              </a:rPr>
              <a:t>September 13, </a:t>
            </a:r>
            <a:r>
              <a:rPr lang="en-US" altLang="ja-JP" sz="2400" b="0" dirty="0">
                <a:ea typeface="MS PGothic" charset="0"/>
                <a:cs typeface="MS PGothic" charset="0"/>
              </a:rPr>
              <a:t>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824" y="5368714"/>
            <a:ext cx="2871787" cy="127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host’s IP address?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938214"/>
            <a:ext cx="8542338" cy="312578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What’s host name for IP address?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5" r="4123" b="12676"/>
          <a:stretch/>
        </p:blipFill>
        <p:spPr>
          <a:xfrm>
            <a:off x="1119186" y="1485901"/>
            <a:ext cx="7335868" cy="942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3" y="4073527"/>
            <a:ext cx="8262250" cy="54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host’s IP address?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938214"/>
            <a:ext cx="8542338" cy="533400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dig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63" b="2439"/>
          <a:stretch/>
        </p:blipFill>
        <p:spPr>
          <a:xfrm>
            <a:off x="1011471" y="1450180"/>
            <a:ext cx="7056532" cy="4571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4948" y="6076122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DNS resolver used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4877822" y="5453418"/>
            <a:ext cx="494278" cy="7044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2250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Control Message Protocol (ICMP)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Used by hosts to send error messages</a:t>
            </a:r>
          </a:p>
          <a:p>
            <a:pPr lvl="1"/>
            <a:r>
              <a:rPr lang="en-US" dirty="0" smtClean="0"/>
              <a:t>operates at network layer (IP)</a:t>
            </a:r>
          </a:p>
          <a:p>
            <a:pPr lvl="1"/>
            <a:r>
              <a:rPr lang="en-US" dirty="0" smtClean="0"/>
              <a:t>example messages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ost is unreachable</a:t>
            </a:r>
          </a:p>
          <a:p>
            <a:pPr lvl="2"/>
            <a:r>
              <a:rPr lang="en-US" dirty="0" smtClean="0"/>
              <a:t>echo request (for pinging a host)</a:t>
            </a:r>
          </a:p>
          <a:p>
            <a:pPr lvl="2"/>
            <a:r>
              <a:rPr lang="en-US" dirty="0" smtClean="0"/>
              <a:t>time-to-live on packet has been exceeded, packet will be dropped</a:t>
            </a:r>
          </a:p>
          <a:p>
            <a:pPr lvl="2"/>
            <a:r>
              <a:rPr lang="en-US" dirty="0" smtClean="0"/>
              <a:t>packet size exceeds path Maximum Transmission Unit (MTU), fragmentation needed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6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host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938214"/>
            <a:ext cx="7988300" cy="13192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Ping</a:t>
            </a:r>
          </a:p>
          <a:p>
            <a:pPr lvl="1"/>
            <a:r>
              <a:rPr lang="en-US" dirty="0" smtClean="0"/>
              <a:t>sends ICMP echo request to host</a:t>
            </a:r>
          </a:p>
          <a:p>
            <a:pPr lvl="1"/>
            <a:r>
              <a:rPr lang="en-US" dirty="0" smtClean="0"/>
              <a:t>host sends ICMP echo reply back</a:t>
            </a:r>
          </a:p>
          <a:p>
            <a:pPr lvl="1"/>
            <a:r>
              <a:rPr lang="en-US" dirty="0" smtClean="0"/>
              <a:t>If no reply within timeout period, packet deemed lost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9"/>
          <a:stretch/>
        </p:blipFill>
        <p:spPr>
          <a:xfrm>
            <a:off x="1228214" y="2797615"/>
            <a:ext cx="6536250" cy="236291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83126" y="5300610"/>
            <a:ext cx="822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happened here? Did we get a true timeout?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7837" y="5732030"/>
            <a:ext cx="7629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In this case, </a:t>
            </a:r>
            <a:r>
              <a:rPr lang="en-US" dirty="0" err="1"/>
              <a:t>cs.stanford.edu</a:t>
            </a:r>
            <a:r>
              <a:rPr lang="en-US" dirty="0"/>
              <a:t> isn’t actually </a:t>
            </a:r>
            <a:r>
              <a:rPr lang="en-US" dirty="0" smtClean="0"/>
              <a:t>down:  only </a:t>
            </a:r>
            <a:r>
              <a:rPr lang="en-US" dirty="0"/>
              <a:t>looks to be down because Wesleyan firewall blocks ICMP traffic</a:t>
            </a:r>
          </a:p>
        </p:txBody>
      </p:sp>
    </p:spTree>
    <p:extLst>
      <p:ext uri="{BB962C8B-B14F-4D97-AF65-F5344CB8AC3E}">
        <p14:creationId xmlns:p14="http://schemas.microsoft.com/office/powerpoint/2010/main" val="5024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ping on a non-Wesleyan network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938213"/>
            <a:ext cx="8770938" cy="53768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 options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isit your </a:t>
            </a:r>
            <a:r>
              <a:rPr lang="en-US" dirty="0" err="1" smtClean="0"/>
              <a:t>favourite</a:t>
            </a:r>
            <a:r>
              <a:rPr lang="en-US" dirty="0" smtClean="0"/>
              <a:t> coffee shop and borrow some </a:t>
            </a:r>
            <a:r>
              <a:rPr lang="en-US" dirty="0" err="1" smtClean="0"/>
              <a:t>wifi</a:t>
            </a:r>
            <a:endParaRPr lang="en-US" dirty="0" smtClean="0"/>
          </a:p>
          <a:p>
            <a:pPr lvl="1"/>
            <a:r>
              <a:rPr lang="en-US" dirty="0" smtClean="0"/>
              <a:t>use your cell phone as an access point</a:t>
            </a:r>
            <a:endParaRPr lang="en-US" dirty="0"/>
          </a:p>
          <a:p>
            <a:pPr lvl="1"/>
            <a:r>
              <a:rPr lang="en-US" dirty="0" smtClean="0"/>
              <a:t>use Amazon cloud</a:t>
            </a:r>
          </a:p>
          <a:p>
            <a:pPr lvl="1"/>
            <a:r>
              <a:rPr lang="en-US" dirty="0" smtClean="0"/>
              <a:t>telnet to non-Wesleyan </a:t>
            </a:r>
            <a:r>
              <a:rPr lang="en-US" dirty="0"/>
              <a:t>host </a:t>
            </a:r>
            <a:r>
              <a:rPr lang="en-US" dirty="0" smtClean="0"/>
              <a:t>that will let you do a traceroute</a:t>
            </a:r>
          </a:p>
          <a:p>
            <a:pPr lvl="2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www.netdigix.com/servers.html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www.telnet.org/htm/places.htm</a:t>
            </a:r>
            <a:endParaRPr lang="en-US" dirty="0" smtClean="0"/>
          </a:p>
          <a:p>
            <a:pPr lvl="2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www.jumpjet.info/Offbeat-Internet/Public/TelNet/url.htm</a:t>
            </a:r>
            <a:endParaRPr lang="en-US" dirty="0" smtClean="0"/>
          </a:p>
          <a:p>
            <a:pPr lvl="2"/>
            <a:endParaRPr lang="en-US" dirty="0" smtClean="0"/>
          </a:p>
          <a:p>
            <a:pPr marL="228600" indent="0">
              <a:buNone/>
            </a:pPr>
            <a:r>
              <a:rPr lang="en-US" dirty="0" smtClean="0"/>
              <a:t>E.g., </a:t>
            </a:r>
          </a:p>
          <a:p>
            <a:pPr lvl="1"/>
            <a:r>
              <a:rPr lang="en-US" dirty="0" smtClean="0"/>
              <a:t>telnet route-</a:t>
            </a:r>
            <a:r>
              <a:rPr lang="en-US" dirty="0" err="1" smtClean="0"/>
              <a:t>server.west.allstream.com</a:t>
            </a:r>
            <a:r>
              <a:rPr lang="en-US" dirty="0" smtClean="0"/>
              <a:t> (traceroute will work, not ping)</a:t>
            </a:r>
          </a:p>
          <a:p>
            <a:pPr lvl="1"/>
            <a:r>
              <a:rPr lang="en-US" dirty="0" smtClean="0"/>
              <a:t>telnet </a:t>
            </a:r>
            <a:r>
              <a:rPr lang="en-US" dirty="0" err="1" smtClean="0"/>
              <a:t>telehack.com</a:t>
            </a:r>
            <a:r>
              <a:rPr lang="en-US" dirty="0" smtClean="0"/>
              <a:t> (ping and traceroute will work for very limited # of hosts)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5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ping on a non-Wesleyan network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69"/>
          <a:stretch/>
        </p:blipFill>
        <p:spPr>
          <a:xfrm>
            <a:off x="446005" y="1188289"/>
            <a:ext cx="8137400" cy="47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7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route my traffic takes to a host?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9875" y="938213"/>
            <a:ext cx="8770938" cy="16335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Traceroute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ource sends UDP datagrams with increasing TTLs to destination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an also be ICMP (IP datagram) or TCP packet</a:t>
            </a:r>
          </a:p>
          <a:p>
            <a:pPr lvl="1"/>
            <a:r>
              <a:rPr lang="en-US" dirty="0" smtClean="0"/>
              <a:t>every host or router that packet traverses decrements TTL by 1</a:t>
            </a:r>
          </a:p>
          <a:p>
            <a:pPr lvl="1"/>
            <a:r>
              <a:rPr lang="en-US" dirty="0" smtClean="0"/>
              <a:t>hosts reply with ICMP packet when packet TTL has expired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9364" y="2989335"/>
            <a:ext cx="4747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you want to try traceroute, you need to be on </a:t>
            </a:r>
            <a:r>
              <a:rPr lang="en-US" smtClean="0">
                <a:solidFill>
                  <a:srgbClr val="FF0000"/>
                </a:solidFill>
              </a:rPr>
              <a:t>non-Wesleyan network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Left Brace 5"/>
          <p:cNvSpPr/>
          <p:nvPr/>
        </p:nvSpPr>
        <p:spPr bwMode="auto">
          <a:xfrm rot="16200000">
            <a:off x="3105911" y="2523368"/>
            <a:ext cx="260422" cy="671512"/>
          </a:xfrm>
          <a:prstGeom prst="lef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route my traffic takes to a host?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9875" y="938213"/>
            <a:ext cx="8770938" cy="16335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Traceroute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ource sends UDP datagrams with increasing TTLs to destination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an also be ICMP (IP datagram) or TCP packet</a:t>
            </a:r>
          </a:p>
          <a:p>
            <a:pPr lvl="1"/>
            <a:r>
              <a:rPr lang="en-US" dirty="0" smtClean="0"/>
              <a:t>every host or router that packet traverses decrements TTL by 1</a:t>
            </a:r>
          </a:p>
          <a:p>
            <a:pPr lvl="1"/>
            <a:r>
              <a:rPr lang="en-US" dirty="0" smtClean="0"/>
              <a:t>hosts reply with ICMP packet when packet TTL has expired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r="2404"/>
          <a:stretch/>
        </p:blipFill>
        <p:spPr>
          <a:xfrm>
            <a:off x="214990" y="3301206"/>
            <a:ext cx="8735219" cy="31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87" y="0"/>
            <a:ext cx="8916426" cy="738187"/>
          </a:xfrm>
        </p:spPr>
        <p:txBody>
          <a:bodyPr/>
          <a:lstStyle/>
          <a:p>
            <a:r>
              <a:rPr lang="en-US" dirty="0" smtClean="0"/>
              <a:t>Network mapping and port 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938213"/>
            <a:ext cx="8542338" cy="10191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Nmap</a:t>
            </a:r>
            <a:endParaRPr lang="en-US" dirty="0"/>
          </a:p>
          <a:p>
            <a:pPr lvl="1"/>
            <a:r>
              <a:rPr lang="en-US" dirty="0" smtClean="0"/>
              <a:t>Default: send a TCP (</a:t>
            </a:r>
            <a:r>
              <a:rPr lang="en-US" dirty="0" err="1" smtClean="0"/>
              <a:t>syn</a:t>
            </a:r>
            <a:r>
              <a:rPr lang="en-US" dirty="0" smtClean="0"/>
              <a:t>) packet, if port is open, will get a TCP (</a:t>
            </a:r>
            <a:r>
              <a:rPr lang="en-US" dirty="0" err="1" smtClean="0"/>
              <a:t>syn</a:t>
            </a:r>
            <a:r>
              <a:rPr lang="en-US" dirty="0" smtClean="0"/>
              <a:t>/</a:t>
            </a:r>
            <a:r>
              <a:rPr lang="en-US" dirty="0" err="1" smtClean="0"/>
              <a:t>ack</a:t>
            </a:r>
            <a:r>
              <a:rPr lang="en-US" dirty="0" smtClean="0"/>
              <a:t>) packet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1" r="8674" b="1585"/>
          <a:stretch/>
        </p:blipFill>
        <p:spPr>
          <a:xfrm>
            <a:off x="1793708" y="2109288"/>
            <a:ext cx="5550626" cy="470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87" y="0"/>
            <a:ext cx="8916426" cy="738187"/>
          </a:xfrm>
        </p:spPr>
        <p:txBody>
          <a:bodyPr/>
          <a:lstStyle/>
          <a:p>
            <a:r>
              <a:rPr lang="en-US" dirty="0" smtClean="0"/>
              <a:t>Network mapping and port 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938213"/>
            <a:ext cx="8542338" cy="10191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Nmap</a:t>
            </a:r>
            <a:endParaRPr lang="en-US" dirty="0"/>
          </a:p>
          <a:p>
            <a:pPr lvl="1"/>
            <a:r>
              <a:rPr lang="en-US" dirty="0" smtClean="0"/>
              <a:t>Default: send a TCP (</a:t>
            </a:r>
            <a:r>
              <a:rPr lang="en-US" dirty="0" err="1" smtClean="0"/>
              <a:t>syn</a:t>
            </a:r>
            <a:r>
              <a:rPr lang="en-US" dirty="0" smtClean="0"/>
              <a:t>) packet, if port is open, will get a TCP (</a:t>
            </a:r>
            <a:r>
              <a:rPr lang="en-US" dirty="0" err="1" smtClean="0"/>
              <a:t>syn</a:t>
            </a:r>
            <a:r>
              <a:rPr lang="en-US" dirty="0" smtClean="0"/>
              <a:t>/</a:t>
            </a:r>
            <a:r>
              <a:rPr lang="en-US" dirty="0" err="1" smtClean="0"/>
              <a:t>ack</a:t>
            </a:r>
            <a:r>
              <a:rPr lang="en-US" dirty="0" smtClean="0"/>
              <a:t>) packet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2"/>
          <a:stretch/>
        </p:blipFill>
        <p:spPr>
          <a:xfrm>
            <a:off x="1649574" y="2181195"/>
            <a:ext cx="5866052" cy="448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IP addresses</a:t>
            </a:r>
          </a:p>
          <a:p>
            <a:pPr lvl="1"/>
            <a:r>
              <a:rPr lang="en-US" dirty="0" smtClean="0"/>
              <a:t>What’s my IP address?</a:t>
            </a:r>
          </a:p>
          <a:p>
            <a:pPr lvl="1"/>
            <a:r>
              <a:rPr lang="en-US" dirty="0" smtClean="0"/>
              <a:t>What’s host’s IP address?</a:t>
            </a:r>
          </a:p>
          <a:p>
            <a:pPr>
              <a:buFont typeface="+mj-lt"/>
              <a:buAutoNum type="arabicPeriod"/>
            </a:pP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dirty="0" smtClean="0"/>
              <a:t>Network topology</a:t>
            </a:r>
          </a:p>
          <a:p>
            <a:pPr lvl="1"/>
            <a:r>
              <a:rPr lang="en-US" dirty="0" smtClean="0"/>
              <a:t>Is host up?</a:t>
            </a:r>
          </a:p>
          <a:p>
            <a:pPr lvl="1"/>
            <a:r>
              <a:rPr lang="en-US" dirty="0" smtClean="0"/>
              <a:t>What is path to host?</a:t>
            </a:r>
          </a:p>
          <a:p>
            <a:pPr lvl="1"/>
            <a:r>
              <a:rPr lang="en-US" dirty="0" smtClean="0"/>
              <a:t>What ports are open on host?</a:t>
            </a:r>
            <a:endParaRPr lang="en-US" dirty="0"/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Looking at network connections</a:t>
            </a:r>
          </a:p>
          <a:p>
            <a:pPr lvl="1"/>
            <a:r>
              <a:rPr lang="en-US" sz="1800" smtClean="0"/>
              <a:t> 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Sending and receiving traffic over a network connection</a:t>
            </a:r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Looking at network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4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network connections do I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938214"/>
            <a:ext cx="8542338" cy="63341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netstat</a:t>
            </a:r>
            <a:r>
              <a:rPr lang="en-US" dirty="0" smtClean="0"/>
              <a:t> </a:t>
            </a:r>
            <a:r>
              <a:rPr lang="en-US" dirty="0"/>
              <a:t>| less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7" b="25718"/>
          <a:stretch/>
        </p:blipFill>
        <p:spPr>
          <a:xfrm>
            <a:off x="1746094" y="1571626"/>
            <a:ext cx="6375559" cy="50942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4924" y="3578467"/>
            <a:ext cx="1696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TCP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connections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8452" y="5871175"/>
            <a:ext cx="1696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UDP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connections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1788" y="981105"/>
            <a:ext cx="1476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IP address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08797" y="184308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94796" y="974764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Port/Protocol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2776" y="1183880"/>
            <a:ext cx="1225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Protocol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state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962986" y="1338324"/>
            <a:ext cx="736296" cy="7048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6586541" y="1414462"/>
            <a:ext cx="522564" cy="5627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7874515" y="1666975"/>
            <a:ext cx="320141" cy="2618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584092" y="955800"/>
            <a:ext cx="697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4131466" y="1260381"/>
            <a:ext cx="851334" cy="7827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33" name="Left Brace 32"/>
          <p:cNvSpPr/>
          <p:nvPr/>
        </p:nvSpPr>
        <p:spPr bwMode="auto">
          <a:xfrm>
            <a:off x="1366398" y="2043143"/>
            <a:ext cx="407073" cy="3643282"/>
          </a:xfrm>
          <a:prstGeom prst="lef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Left Brace 33"/>
          <p:cNvSpPr/>
          <p:nvPr/>
        </p:nvSpPr>
        <p:spPr bwMode="auto">
          <a:xfrm>
            <a:off x="1390237" y="5738840"/>
            <a:ext cx="355857" cy="927073"/>
          </a:xfrm>
          <a:prstGeom prst="lef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0966" y="1000622"/>
            <a:ext cx="1476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IP address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732164" y="1357841"/>
            <a:ext cx="736296" cy="7048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2245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network connections do I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</a:t>
            </a:r>
            <a:r>
              <a:rPr lang="en-US" dirty="0" err="1" smtClean="0"/>
              <a:t>s</a:t>
            </a:r>
            <a:r>
              <a:rPr lang="en-US" dirty="0" smtClean="0"/>
              <a:t> (socket statistics, works </a:t>
            </a:r>
            <a:r>
              <a:rPr lang="en-US" dirty="0"/>
              <a:t>in </a:t>
            </a:r>
            <a:r>
              <a:rPr lang="en-US" dirty="0" err="1"/>
              <a:t>linux</a:t>
            </a:r>
            <a:r>
              <a:rPr lang="en-US" dirty="0"/>
              <a:t> </a:t>
            </a:r>
            <a:r>
              <a:rPr lang="en-US" dirty="0" smtClean="0"/>
              <a:t>only)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TCP </a:t>
            </a:r>
            <a:r>
              <a:rPr lang="en-US" dirty="0">
                <a:solidFill>
                  <a:srgbClr val="FF0000"/>
                </a:solidFill>
              </a:rPr>
              <a:t>connections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UDP </a:t>
            </a:r>
            <a:r>
              <a:rPr lang="en-US" dirty="0">
                <a:solidFill>
                  <a:srgbClr val="FF0000"/>
                </a:solidFill>
              </a:rPr>
              <a:t>connections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Unix </a:t>
            </a:r>
            <a:r>
              <a:rPr lang="en-US" dirty="0">
                <a:solidFill>
                  <a:srgbClr val="FF0000"/>
                </a:solidFill>
              </a:rPr>
              <a:t>connections 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" b="56437"/>
          <a:stretch/>
        </p:blipFill>
        <p:spPr>
          <a:xfrm>
            <a:off x="20604" y="5343484"/>
            <a:ext cx="9123396" cy="1206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6" b="26359"/>
          <a:stretch/>
        </p:blipFill>
        <p:spPr>
          <a:xfrm>
            <a:off x="20604" y="4007809"/>
            <a:ext cx="9144000" cy="869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" b="53413"/>
          <a:stretch/>
        </p:blipFill>
        <p:spPr>
          <a:xfrm>
            <a:off x="35960" y="2242873"/>
            <a:ext cx="9108040" cy="13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Sending and receiving traffic over network connection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n</a:t>
            </a:r>
            <a:r>
              <a:rPr lang="en-US" dirty="0" err="1" smtClean="0"/>
              <a:t>c</a:t>
            </a:r>
            <a:r>
              <a:rPr lang="en-US" dirty="0" smtClean="0"/>
              <a:t>:  </a:t>
            </a:r>
            <a:r>
              <a:rPr lang="en-US" dirty="0" err="1" smtClean="0"/>
              <a:t>netcat</a:t>
            </a:r>
            <a:r>
              <a:rPr lang="en-US" dirty="0" smtClean="0"/>
              <a:t>, a multi-purpose network tool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Be </a:t>
            </a: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TCP server</a:t>
            </a:r>
            <a:r>
              <a:rPr lang="en-US" dirty="0">
                <a:solidFill>
                  <a:srgbClr val="FF0000"/>
                </a:solidFill>
              </a:rPr>
              <a:t>: listen for connections on port 51234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Be </a:t>
            </a: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TCP client: open connection to localhost:51234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Type </a:t>
            </a: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string at client </a:t>
            </a:r>
            <a:r>
              <a:rPr lang="en-US" dirty="0">
                <a:solidFill>
                  <a:srgbClr val="FF0000"/>
                </a:solidFill>
              </a:rPr>
              <a:t>and press </a:t>
            </a:r>
            <a:r>
              <a:rPr lang="en-US" dirty="0" smtClean="0">
                <a:solidFill>
                  <a:srgbClr val="FF0000"/>
                </a:solidFill>
              </a:rPr>
              <a:t>enter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Look </a:t>
            </a:r>
            <a:r>
              <a:rPr lang="en-US" dirty="0">
                <a:solidFill>
                  <a:srgbClr val="FF0000"/>
                </a:solidFill>
              </a:rPr>
              <a:t>at the connections you </a:t>
            </a:r>
            <a:r>
              <a:rPr lang="en-US" dirty="0" smtClean="0">
                <a:solidFill>
                  <a:srgbClr val="FF0000"/>
                </a:solidFill>
              </a:rPr>
              <a:t>created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 smtClean="0"/>
          </a:p>
          <a:p>
            <a:fld id="{8F768CBF-D432-B646-99C0-CCECDE3B9BCC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5"/>
          <a:stretch/>
        </p:blipFill>
        <p:spPr>
          <a:xfrm>
            <a:off x="1229640" y="4956203"/>
            <a:ext cx="7124700" cy="645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74"/>
          <a:stretch/>
        </p:blipFill>
        <p:spPr>
          <a:xfrm>
            <a:off x="0" y="4052141"/>
            <a:ext cx="9144000" cy="438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12"/>
          <a:stretch/>
        </p:blipFill>
        <p:spPr>
          <a:xfrm>
            <a:off x="1787445" y="2376270"/>
            <a:ext cx="5147265" cy="284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1" b="59162"/>
          <a:stretch/>
        </p:blipFill>
        <p:spPr>
          <a:xfrm>
            <a:off x="1679015" y="3277516"/>
            <a:ext cx="5724058" cy="30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5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Sending and receiving traffic over network connection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4" y="953252"/>
            <a:ext cx="8874125" cy="5485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Open connection to google, type HTTP request then two enters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 smtClean="0"/>
          </a:p>
          <a:p>
            <a:fld id="{8F768CBF-D432-B646-99C0-CCECDE3B9BCC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5453" y="1735655"/>
            <a:ext cx="123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HTTP Request</a:t>
            </a:r>
          </a:p>
        </p:txBody>
      </p:sp>
      <p:sp>
        <p:nvSpPr>
          <p:cNvPr id="12" name="Left Brace 11"/>
          <p:cNvSpPr/>
          <p:nvPr/>
        </p:nvSpPr>
        <p:spPr bwMode="auto">
          <a:xfrm>
            <a:off x="1671010" y="1851949"/>
            <a:ext cx="239215" cy="446091"/>
          </a:xfrm>
          <a:prstGeom prst="lef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Left Brace 12"/>
          <p:cNvSpPr/>
          <p:nvPr/>
        </p:nvSpPr>
        <p:spPr bwMode="auto">
          <a:xfrm>
            <a:off x="1599629" y="2318128"/>
            <a:ext cx="310596" cy="4233143"/>
          </a:xfrm>
          <a:prstGeom prst="lef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66" y="4081406"/>
            <a:ext cx="1543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HTTP </a:t>
            </a:r>
            <a:r>
              <a:rPr lang="en-US" dirty="0">
                <a:solidFill>
                  <a:srgbClr val="FF0000"/>
                </a:solidFill>
              </a:rPr>
              <a:t>Response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42"/>
          <a:stretch/>
        </p:blipFill>
        <p:spPr>
          <a:xfrm>
            <a:off x="1898650" y="1611541"/>
            <a:ext cx="5994400" cy="493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</a:t>
            </a:r>
            <a:r>
              <a:rPr lang="en-US" dirty="0"/>
              <a:t>I</a:t>
            </a:r>
            <a:r>
              <a:rPr lang="en-US" dirty="0" smtClean="0"/>
              <a:t> look at network traffic?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938213"/>
            <a:ext cx="8542338" cy="57277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Packet sniffer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assively observes messages transmitted and received on a particular network interface by processes running on your computer</a:t>
            </a:r>
          </a:p>
          <a:p>
            <a:pPr lvl="1"/>
            <a:r>
              <a:rPr lang="en-US" dirty="0" smtClean="0"/>
              <a:t>often requires root privileges to run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Popular packet sniffers</a:t>
            </a:r>
          </a:p>
          <a:p>
            <a:pPr lvl="1"/>
            <a:r>
              <a:rPr lang="en-US" dirty="0" smtClean="0"/>
              <a:t>Wireshark (also command-line version, </a:t>
            </a:r>
            <a:r>
              <a:rPr lang="en-US" dirty="0" err="1" smtClean="0"/>
              <a:t>tshark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tcpdump</a:t>
            </a:r>
            <a:r>
              <a:rPr lang="en-US" dirty="0" smtClean="0"/>
              <a:t> (Unix) and </a:t>
            </a:r>
            <a:r>
              <a:rPr lang="en-US" dirty="0" err="1" smtClean="0"/>
              <a:t>WinDump</a:t>
            </a:r>
            <a:r>
              <a:rPr lang="en-US" dirty="0" smtClean="0"/>
              <a:t> (Windows)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command line sniffers to analyze packet traces with bash 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Wireshark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938214"/>
            <a:ext cx="8542338" cy="244159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Install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www.wireshark.org/download.html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Run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ype Wireshark in terminal, or double-click icon</a:t>
            </a:r>
          </a:p>
          <a:p>
            <a:pPr lvl="1"/>
            <a:r>
              <a:rPr lang="en-US" dirty="0" smtClean="0"/>
              <a:t>Wireshark display may look different for Linux vs. Mac vs. Windows</a:t>
            </a:r>
            <a:endParaRPr lang="en-US" dirty="0"/>
          </a:p>
          <a:p>
            <a:pPr marL="1714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1149" b="38394"/>
          <a:stretch/>
        </p:blipFill>
        <p:spPr>
          <a:xfrm>
            <a:off x="1485774" y="3058624"/>
            <a:ext cx="7440739" cy="3770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419" y="5474249"/>
            <a:ext cx="1758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Choose an interface to capture traffic 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 bwMode="auto">
          <a:xfrm>
            <a:off x="1707833" y="5500265"/>
            <a:ext cx="320914" cy="1271408"/>
          </a:xfrm>
          <a:prstGeom prst="lef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see?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7" y="847246"/>
            <a:ext cx="8916426" cy="6010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6487" y="1251957"/>
            <a:ext cx="19571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Display Filter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2600" y="1643031"/>
            <a:ext cx="13871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Protocols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9247" y="1671557"/>
            <a:ext cx="13876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Source 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3590" y="1643031"/>
            <a:ext cx="123631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Dest</a:t>
            </a:r>
            <a:r>
              <a:rPr lang="en-US" dirty="0" smtClean="0">
                <a:solidFill>
                  <a:srgbClr val="FF0000"/>
                </a:solidFill>
              </a:rPr>
              <a:t> 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9274" y="1620775"/>
            <a:ext cx="20463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Protocol State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16" y="2542035"/>
            <a:ext cx="17588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Captured packets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38396" y="4908667"/>
            <a:ext cx="17588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Packet details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2499" y="5652885"/>
            <a:ext cx="305433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Packet contents in hex and </a:t>
            </a:r>
            <a:r>
              <a:rPr lang="en-US" dirty="0" err="1" smtClean="0">
                <a:solidFill>
                  <a:srgbClr val="FF0000"/>
                </a:solidFill>
              </a:rPr>
              <a:t>ascii</a:t>
            </a:r>
            <a:r>
              <a:rPr lang="en-US" dirty="0" smtClean="0">
                <a:solidFill>
                  <a:srgbClr val="FF0000"/>
                </a:solidFill>
              </a:rPr>
              <a:t>: can match bytes to header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736822" y="5623110"/>
            <a:ext cx="287529" cy="15677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3068" y="5099656"/>
            <a:ext cx="5155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hex digits = 1 byte= 1 </a:t>
            </a:r>
            <a:r>
              <a:rPr lang="en-US" dirty="0" err="1" smtClean="0">
                <a:solidFill>
                  <a:srgbClr val="FF0000"/>
                </a:solidFill>
              </a:rPr>
              <a:t>ascii</a:t>
            </a:r>
            <a:r>
              <a:rPr lang="en-US" dirty="0" smtClean="0">
                <a:solidFill>
                  <a:srgbClr val="FF0000"/>
                </a:solidFill>
              </a:rPr>
              <a:t> char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291705" y="5466469"/>
            <a:ext cx="1253440" cy="2084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0" name="Straight Arrow Connector 19"/>
          <p:cNvCxnSpPr>
            <a:endCxn id="5" idx="7"/>
          </p:cNvCxnSpPr>
          <p:nvPr/>
        </p:nvCxnSpPr>
        <p:spPr bwMode="auto">
          <a:xfrm flipH="1">
            <a:off x="3982243" y="5447224"/>
            <a:ext cx="309462" cy="1988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32899" y="5899106"/>
            <a:ext cx="300884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If you click on </a:t>
            </a:r>
            <a:r>
              <a:rPr lang="en-US" sz="1400" b="0" dirty="0" err="1" smtClean="0">
                <a:solidFill>
                  <a:srgbClr val="FF0000"/>
                </a:solidFill>
              </a:rPr>
              <a:t>pkt</a:t>
            </a:r>
            <a:r>
              <a:rPr lang="en-US" sz="1400" b="0" dirty="0" smtClean="0">
                <a:solidFill>
                  <a:srgbClr val="FF0000"/>
                </a:solidFill>
              </a:rPr>
              <a:t> or header field, will highlight hex/</a:t>
            </a:r>
            <a:r>
              <a:rPr lang="en-US" sz="1400" b="0" dirty="0" err="1" smtClean="0">
                <a:solidFill>
                  <a:srgbClr val="FF0000"/>
                </a:solidFill>
              </a:rPr>
              <a:t>ascii</a:t>
            </a:r>
            <a:r>
              <a:rPr lang="en-US" sz="1400" b="0" dirty="0" smtClean="0">
                <a:solidFill>
                  <a:srgbClr val="FF0000"/>
                </a:solidFill>
              </a:rPr>
              <a:t> fields and vice versa</a:t>
            </a:r>
            <a:endParaRPr lang="en-US" sz="1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see?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1" r="30659"/>
          <a:stretch/>
        </p:blipFill>
        <p:spPr>
          <a:xfrm>
            <a:off x="2290071" y="1167298"/>
            <a:ext cx="6340581" cy="3352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367" y="1465413"/>
            <a:ext cx="132951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Layers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18" y="1916846"/>
            <a:ext cx="18032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Physical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Link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Network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Transport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Application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1587393" y="2983832"/>
            <a:ext cx="702678" cy="3668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1379621" y="2732454"/>
            <a:ext cx="910450" cy="2513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203158" y="2597583"/>
            <a:ext cx="1086913" cy="1348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659701" y="2400181"/>
            <a:ext cx="1630370" cy="625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203158" y="2133290"/>
            <a:ext cx="1086913" cy="780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12946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" y="804200"/>
            <a:ext cx="8978472" cy="5991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1731" y="1126125"/>
            <a:ext cx="138764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Only TCP traffic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6298" y="1404994"/>
            <a:ext cx="24084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See only TCP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4591" y="2205843"/>
            <a:ext cx="240845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TLS protocol runs over TCP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should you remember from today’s lecture?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eeing abstract concepts discussed in class as used in practice</a:t>
            </a:r>
          </a:p>
          <a:p>
            <a:pPr lvl="1"/>
            <a:r>
              <a:rPr lang="en-US" dirty="0" smtClean="0"/>
              <a:t>foreshadowing </a:t>
            </a:r>
            <a:r>
              <a:rPr lang="en-US" dirty="0" smtClean="0"/>
              <a:t>next few lectures on HTTP, DNS, and </a:t>
            </a:r>
            <a:r>
              <a:rPr lang="en-US" dirty="0" smtClean="0"/>
              <a:t>sockets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Homework assignment (handed out today)</a:t>
            </a:r>
          </a:p>
          <a:p>
            <a:pPr lvl="1"/>
            <a:r>
              <a:rPr lang="en-US" dirty="0" smtClean="0"/>
              <a:t>will have you play around with traceroute and Wireshark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9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focus in these slides is Unix-based tools. If you are a Windows aficionado, please come talk to me about finding equivalent tools for Windows.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3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on the Internet has an IP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IPv4 addresses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4 byte addresses</a:t>
            </a:r>
          </a:p>
          <a:p>
            <a:pPr lvl="2"/>
            <a:r>
              <a:rPr lang="en-US" dirty="0" smtClean="0"/>
              <a:t>space of addresses: 0-255 . 0-255 . 0-255 . 0-255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ostnames are human-readable, IP addresses are machine-readable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Loopback address</a:t>
            </a:r>
            <a:r>
              <a:rPr lang="en-US" dirty="0" smtClean="0"/>
              <a:t>:  send traffic to yourself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raffic sent here is “looped back” through network stack on machine on which sending process is running</a:t>
            </a:r>
          </a:p>
          <a:p>
            <a:pPr lvl="2"/>
            <a:r>
              <a:rPr lang="en-US" dirty="0" smtClean="0"/>
              <a:t>127 . * .* .*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ypically 127.0.0.1, also called localhost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Private subnet addresses</a:t>
            </a:r>
          </a:p>
          <a:p>
            <a:pPr lvl="2"/>
            <a:r>
              <a:rPr lang="en-US" dirty="0" smtClean="0"/>
              <a:t>10 .* .* .*</a:t>
            </a:r>
          </a:p>
          <a:p>
            <a:pPr lvl="2"/>
            <a:r>
              <a:rPr lang="en-US" dirty="0" smtClean="0"/>
              <a:t>172.16-31 .* .*</a:t>
            </a:r>
          </a:p>
          <a:p>
            <a:pPr lvl="2"/>
            <a:r>
              <a:rPr lang="en-US" dirty="0" smtClean="0"/>
              <a:t>192.168 .* .*  </a:t>
            </a:r>
          </a:p>
          <a:p>
            <a:pPr lvl="1"/>
            <a:r>
              <a:rPr lang="en-US" dirty="0" smtClean="0"/>
              <a:t>We’ll cover address masks later </a:t>
            </a:r>
            <a:r>
              <a:rPr lang="is-I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IPv6 addresses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16 byte </a:t>
            </a:r>
            <a:r>
              <a:rPr lang="en-US" dirty="0" smtClean="0">
                <a:solidFill>
                  <a:srgbClr val="C00000"/>
                </a:solidFill>
              </a:rPr>
              <a:t>addresses</a:t>
            </a:r>
            <a:r>
              <a:rPr lang="en-US" dirty="0" smtClean="0"/>
              <a:t>:  we’re running out of 4 byte addresses </a:t>
            </a:r>
            <a:r>
              <a:rPr lang="is-IS" dirty="0" smtClean="0"/>
              <a:t>…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59377" y="4416704"/>
            <a:ext cx="2907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Subnet: shared prefix portion of </a:t>
            </a:r>
            <a:r>
              <a:rPr lang="en-US" dirty="0" err="1" smtClean="0">
                <a:solidFill>
                  <a:srgbClr val="C00000"/>
                </a:solidFill>
              </a:rPr>
              <a:t>addr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Left Brace 5"/>
          <p:cNvSpPr/>
          <p:nvPr/>
        </p:nvSpPr>
        <p:spPr bwMode="auto">
          <a:xfrm flipH="1">
            <a:off x="4058268" y="4176826"/>
            <a:ext cx="402219" cy="1285273"/>
          </a:xfrm>
          <a:prstGeom prst="leftBrac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IP addresses assigned?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4" y="938213"/>
            <a:ext cx="8874125" cy="52673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Your ISP or institution has a block of IP addresses</a:t>
            </a:r>
          </a:p>
          <a:p>
            <a:pPr lvl="1"/>
            <a:r>
              <a:rPr lang="en-US" dirty="0" smtClean="0"/>
              <a:t>you are assigned one of those IP addresses</a:t>
            </a:r>
          </a:p>
          <a:p>
            <a:pPr lvl="1"/>
            <a:r>
              <a:rPr lang="en-US" dirty="0" smtClean="0"/>
              <a:t>(it’s possible you will get a </a:t>
            </a:r>
            <a:r>
              <a:rPr lang="en-US" dirty="0" err="1" smtClean="0"/>
              <a:t>NAT’d</a:t>
            </a:r>
            <a:r>
              <a:rPr lang="en-US" dirty="0" smtClean="0"/>
              <a:t> address </a:t>
            </a:r>
            <a:r>
              <a:rPr lang="is-IS" dirty="0" smtClean="0"/>
              <a:t>…)</a:t>
            </a:r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Manually configured (static IP address)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et the necessary network info in network settings</a:t>
            </a:r>
            <a:endParaRPr lang="en-US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Dynamically configured</a:t>
            </a:r>
          </a:p>
          <a:p>
            <a:pPr lvl="1"/>
            <a:r>
              <a:rPr lang="en-US" dirty="0" smtClean="0"/>
              <a:t>using Dynamic Host Configuration Protocol (DHCP) in network-layer</a:t>
            </a:r>
          </a:p>
          <a:p>
            <a:pPr lvl="1"/>
            <a:r>
              <a:rPr lang="en-US" dirty="0" smtClean="0"/>
              <a:t>Client (you) broadcasts request for an IP address</a:t>
            </a:r>
          </a:p>
          <a:p>
            <a:pPr lvl="1"/>
            <a:r>
              <a:rPr lang="en-US" dirty="0" smtClean="0"/>
              <a:t>DHCP server on network assigns you address from pool of addresses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ypically you only get </a:t>
            </a:r>
            <a:r>
              <a:rPr lang="en-US" dirty="0" err="1" smtClean="0"/>
              <a:t>ip</a:t>
            </a:r>
            <a:r>
              <a:rPr lang="en-US" dirty="0" smtClean="0"/>
              <a:t> address for a fixed period of time </a:t>
            </a:r>
          </a:p>
          <a:p>
            <a:pPr lvl="2"/>
            <a:r>
              <a:rPr lang="en-US" dirty="0" smtClean="0"/>
              <a:t>a router can be configured to act as a DHCP server 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More on IP addresses when we get to network layer lectures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0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one IP address per machine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938213"/>
            <a:ext cx="8656638" cy="52673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happens if you run multiple network applications?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 will have </a:t>
            </a:r>
            <a:r>
              <a:rPr lang="en-US" dirty="0" smtClean="0">
                <a:solidFill>
                  <a:srgbClr val="C00000"/>
                </a:solidFill>
              </a:rPr>
              <a:t>many processes </a:t>
            </a:r>
            <a:r>
              <a:rPr lang="en-US" dirty="0" smtClean="0"/>
              <a:t>running on your computer</a:t>
            </a:r>
          </a:p>
          <a:p>
            <a:pPr lvl="2"/>
            <a:r>
              <a:rPr lang="en-US" dirty="0" smtClean="0"/>
              <a:t>a process is a program in execution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do messages received by your computer get to the right process?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essages are addressed to an </a:t>
            </a:r>
            <a:r>
              <a:rPr lang="en-US" dirty="0" smtClean="0">
                <a:solidFill>
                  <a:srgbClr val="C00000"/>
                </a:solidFill>
              </a:rPr>
              <a:t>(IP address, </a:t>
            </a:r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C00000"/>
                </a:solidFill>
              </a:rPr>
              <a:t>ort #) </a:t>
            </a:r>
            <a:r>
              <a:rPr lang="en-US" dirty="0" smtClean="0"/>
              <a:t>pair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ifferent processes on your computer will connect to the network using the same IP address but different port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 bwMode="auto">
          <a:xfrm>
            <a:off x="389417" y="3236301"/>
            <a:ext cx="844624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89417" y="2538486"/>
            <a:ext cx="844624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two processes talk over a network?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4" y="938214"/>
            <a:ext cx="8874125" cy="4121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Via sockets: connection endpoint with associated IP </a:t>
            </a:r>
            <a:r>
              <a:rPr lang="en-US" dirty="0" err="1" smtClean="0"/>
              <a:t>addr</a:t>
            </a:r>
            <a:r>
              <a:rPr lang="en-US" dirty="0" smtClean="0"/>
              <a:t>, port #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Well-known ports: 0-1023</a:t>
            </a:r>
          </a:p>
          <a:p>
            <a:pPr lvl="1"/>
            <a:r>
              <a:rPr lang="en-US" dirty="0" smtClean="0"/>
              <a:t>E.g., HTTP is port 80</a:t>
            </a:r>
          </a:p>
          <a:p>
            <a:pPr lvl="1"/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Registered ports</a:t>
            </a:r>
            <a:r>
              <a:rPr lang="en-US" smtClean="0"/>
              <a:t>: 1023-49151</a:t>
            </a:r>
            <a:endParaRPr lang="en-US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Available ports: 49152-65535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724644" y="1376097"/>
            <a:ext cx="6019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FF"/>
                </a:solidFill>
              </a:rPr>
              <a:t>Client Process                            </a:t>
            </a:r>
            <a:r>
              <a:rPr lang="en-US" dirty="0" smtClean="0"/>
              <a:t>Server Process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65629" y="2502825"/>
            <a:ext cx="163557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Socket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TCP or UDP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2984" y="2490965"/>
            <a:ext cx="163557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Socket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TCP or UDP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355" y="2074474"/>
            <a:ext cx="2422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>
                <a:solidFill>
                  <a:schemeClr val="bg1">
                    <a:lumMod val="75000"/>
                  </a:schemeClr>
                </a:solidFill>
              </a:rPr>
              <a:t>Application layer</a:t>
            </a:r>
          </a:p>
          <a:p>
            <a:pPr algn="l"/>
            <a:endParaRPr lang="en-US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r>
              <a:rPr lang="en-US" b="0" dirty="0" smtClean="0">
                <a:solidFill>
                  <a:schemeClr val="bg1">
                    <a:lumMod val="75000"/>
                  </a:schemeClr>
                </a:solidFill>
              </a:rPr>
              <a:t>Transport layer</a:t>
            </a:r>
          </a:p>
          <a:p>
            <a:pPr algn="l"/>
            <a:endParaRPr lang="en-US" b="0" dirty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r>
              <a:rPr lang="en-US" b="0" dirty="0" smtClean="0">
                <a:solidFill>
                  <a:schemeClr val="bg1">
                    <a:lumMod val="75000"/>
                  </a:schemeClr>
                </a:solidFill>
              </a:rPr>
              <a:t>Network layer</a:t>
            </a:r>
          </a:p>
          <a:p>
            <a:pPr algn="l"/>
            <a:endParaRPr lang="en-US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6870" y="2146715"/>
            <a:ext cx="169309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Client Port #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159" y="2127695"/>
            <a:ext cx="177965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Server Port #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8393" y="3139761"/>
            <a:ext cx="225914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Client IP address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5515" y="3171660"/>
            <a:ext cx="234570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Server IP address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3514510" y="1837313"/>
            <a:ext cx="537810" cy="383477"/>
          </a:xfrm>
          <a:prstGeom prst="downArrow">
            <a:avLst/>
          </a:prstGeom>
          <a:solidFill>
            <a:srgbClr val="0080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 rot="10800000">
            <a:off x="7289461" y="1790901"/>
            <a:ext cx="537810" cy="383477"/>
          </a:xfrm>
          <a:prstGeom prst="downArrow">
            <a:avLst/>
          </a:prstGeom>
          <a:solidFill>
            <a:srgbClr val="0080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400050" y="3803372"/>
            <a:ext cx="844624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9" name="Curved Up Arrow 18"/>
          <p:cNvSpPr/>
          <p:nvPr/>
        </p:nvSpPr>
        <p:spPr bwMode="auto">
          <a:xfrm>
            <a:off x="3686540" y="3674723"/>
            <a:ext cx="4095803" cy="1313280"/>
          </a:xfrm>
          <a:prstGeom prst="curvedUpArrow">
            <a:avLst/>
          </a:prstGeom>
          <a:solidFill>
            <a:srgbClr val="0080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Cloud 8"/>
          <p:cNvSpPr/>
          <p:nvPr/>
        </p:nvSpPr>
        <p:spPr bwMode="auto">
          <a:xfrm>
            <a:off x="4828674" y="2174378"/>
            <a:ext cx="1623045" cy="2012611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11177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Actually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Many </a:t>
            </a:r>
            <a:r>
              <a:rPr lang="en-US" dirty="0" smtClean="0"/>
              <a:t>devices on Internet have </a:t>
            </a:r>
            <a:r>
              <a:rPr lang="en-US" dirty="0"/>
              <a:t>multiple IP </a:t>
            </a:r>
            <a:r>
              <a:rPr lang="en-US" dirty="0" smtClean="0"/>
              <a:t>addresses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How?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IP address </a:t>
            </a:r>
            <a:r>
              <a:rPr lang="en-US" dirty="0" smtClean="0"/>
              <a:t>is associated with </a:t>
            </a:r>
            <a:r>
              <a:rPr lang="en-US" dirty="0" smtClean="0">
                <a:solidFill>
                  <a:srgbClr val="C00000"/>
                </a:solidFill>
              </a:rPr>
              <a:t>network interface </a:t>
            </a:r>
            <a:r>
              <a:rPr lang="en-US" dirty="0" smtClean="0"/>
              <a:t>not machine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network interface card </a:t>
            </a:r>
            <a:r>
              <a:rPr lang="en-US" dirty="0" smtClean="0"/>
              <a:t>(NIC): connects computer to network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A machine can have 1 or more network interfaces</a:t>
            </a:r>
          </a:p>
          <a:p>
            <a:pPr lvl="1"/>
            <a:r>
              <a:rPr lang="en-US" dirty="0" smtClean="0"/>
              <a:t>my laptop has (at least) 2 NICs: 1 wireless and 1 wired (via USB)</a:t>
            </a:r>
          </a:p>
          <a:p>
            <a:pPr lvl="1"/>
            <a:r>
              <a:rPr lang="en-US" dirty="0" smtClean="0"/>
              <a:t>router needs at least two interfaces</a:t>
            </a:r>
          </a:p>
          <a:p>
            <a:pPr lvl="2"/>
            <a:r>
              <a:rPr lang="en-US" dirty="0" smtClean="0"/>
              <a:t>otherwise can’t connect multiple networks together</a:t>
            </a:r>
          </a:p>
          <a:p>
            <a:pPr lvl="1"/>
            <a:r>
              <a:rPr lang="en-US" dirty="0" smtClean="0"/>
              <a:t>Cisco core router: can have up to 10,000 interfaces!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ne interface per link: router has many IP addresses</a:t>
            </a:r>
          </a:p>
          <a:p>
            <a:pPr lvl="1"/>
            <a:endParaRPr lang="en-US" sz="1200" dirty="0" smtClean="0"/>
          </a:p>
          <a:p>
            <a:pPr marL="0" indent="0">
              <a:buNone/>
            </a:pPr>
            <a:r>
              <a:rPr lang="en-US" dirty="0" err="1" smtClean="0"/>
              <a:t>VirtualBox</a:t>
            </a:r>
            <a:r>
              <a:rPr lang="en-US" dirty="0" smtClean="0"/>
              <a:t> Virtual Machine (VM)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 need to set the number and type of network interfaces for VM</a:t>
            </a: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6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7"/>
          <a:stretch/>
        </p:blipFill>
        <p:spPr>
          <a:xfrm>
            <a:off x="1936749" y="2909276"/>
            <a:ext cx="6946900" cy="3462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my IP address?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938214"/>
            <a:ext cx="8542338" cy="166211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ifconfig</a:t>
            </a:r>
            <a:endParaRPr lang="en-US" dirty="0"/>
          </a:p>
          <a:p>
            <a:pPr lvl="1"/>
            <a:r>
              <a:rPr lang="en-US" dirty="0" smtClean="0"/>
              <a:t>what network </a:t>
            </a:r>
            <a:r>
              <a:rPr lang="en-US" dirty="0"/>
              <a:t>interfaces does my machine have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are my IP and MAC # addresses?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onfigure/enable/disable </a:t>
            </a:r>
            <a:r>
              <a:rPr lang="en-US" dirty="0"/>
              <a:t>an </a:t>
            </a:r>
            <a:r>
              <a:rPr lang="en-US" dirty="0" smtClean="0"/>
              <a:t>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8CBF-D432-B646-99C0-CCECDE3B9BCC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39698" y="3370597"/>
            <a:ext cx="1766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Ethernet 0</a:t>
            </a:r>
          </a:p>
          <a:p>
            <a:pPr algn="l"/>
            <a:r>
              <a:rPr lang="en-US" dirty="0" smtClean="0">
                <a:solidFill>
                  <a:srgbClr val="0080FF"/>
                </a:solidFill>
              </a:rPr>
              <a:t>IPv4 address</a:t>
            </a:r>
          </a:p>
          <a:p>
            <a:pPr algn="l"/>
            <a:r>
              <a:rPr lang="en-US" dirty="0" smtClean="0">
                <a:solidFill>
                  <a:srgbClr val="00B050"/>
                </a:solidFill>
              </a:rPr>
              <a:t>IPv6 address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1508008" y="3299880"/>
            <a:ext cx="593694" cy="2589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833563" y="3421230"/>
            <a:ext cx="1041280" cy="4549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FF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1833563" y="3571874"/>
            <a:ext cx="1041280" cy="6343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9345" y="5471343"/>
            <a:ext cx="2117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>
                <a:solidFill>
                  <a:srgbClr val="FF0000"/>
                </a:solidFill>
              </a:rPr>
              <a:t>Loopback address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1425532" y="5021942"/>
            <a:ext cx="676170" cy="6437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1425532" y="5187736"/>
            <a:ext cx="1449311" cy="4636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53963" y="2987203"/>
            <a:ext cx="86914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Linux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8/31/2006 2:58:12 PM&quot;&gt;&lt;Slide id=&quot;256&quot; dur=&quot;1.863&quot;/&gt;&lt;/Timings&gt;&lt;/WMTools&gt;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221277</TotalTime>
  <Words>1446</Words>
  <Application>Microsoft Macintosh PowerPoint</Application>
  <PresentationFormat>On-screen Show (4:3)</PresentationFormat>
  <Paragraphs>309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 (Headings)</vt:lpstr>
      <vt:lpstr>Book Antiqua</vt:lpstr>
      <vt:lpstr>MS PGothic</vt:lpstr>
      <vt:lpstr>ＭＳ Ｐゴシック</vt:lpstr>
      <vt:lpstr>Times New Roman</vt:lpstr>
      <vt:lpstr>Wingdings</vt:lpstr>
      <vt:lpstr>Arial</vt:lpstr>
      <vt:lpstr>Custom Design</vt:lpstr>
      <vt:lpstr>COMP 360: Section 1, Computer Networks  Lecture 3: Wireshark and other network tools</vt:lpstr>
      <vt:lpstr>Roadmap</vt:lpstr>
      <vt:lpstr>Disclaimer</vt:lpstr>
      <vt:lpstr>Everything on the Internet has an IP address</vt:lpstr>
      <vt:lpstr>How are IP addresses assigned?</vt:lpstr>
      <vt:lpstr>Is one IP address per machine enough?</vt:lpstr>
      <vt:lpstr>How do two processes talk over a network?</vt:lpstr>
      <vt:lpstr>Actually …</vt:lpstr>
      <vt:lpstr>What’s my IP address?</vt:lpstr>
      <vt:lpstr>What’s host’s IP address?</vt:lpstr>
      <vt:lpstr>What’s host’s IP address?</vt:lpstr>
      <vt:lpstr>Internet Control Message Protocol (ICMP)</vt:lpstr>
      <vt:lpstr>Is host up?</vt:lpstr>
      <vt:lpstr>Try ping on a non-Wesleyan network </vt:lpstr>
      <vt:lpstr>Try ping on a non-Wesleyan network </vt:lpstr>
      <vt:lpstr>What’s the route my traffic takes to a host?</vt:lpstr>
      <vt:lpstr>What’s the route my traffic takes to a host?</vt:lpstr>
      <vt:lpstr>Network mapping and port scanning</vt:lpstr>
      <vt:lpstr>Network mapping and port scanning</vt:lpstr>
      <vt:lpstr>What network connections do I have?</vt:lpstr>
      <vt:lpstr>What network connections do I have?</vt:lpstr>
      <vt:lpstr>Sending and receiving traffic over network connection</vt:lpstr>
      <vt:lpstr>Sending and receiving traffic over network connection</vt:lpstr>
      <vt:lpstr>How can I look at network traffic?</vt:lpstr>
      <vt:lpstr>Wireshark</vt:lpstr>
      <vt:lpstr>What do we see?</vt:lpstr>
      <vt:lpstr>What do we see?</vt:lpstr>
      <vt:lpstr>Add a filter</vt:lpstr>
      <vt:lpstr>Summary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/>
  <cp:keywords/>
  <cp:lastModifiedBy>Manfredi, Victoria</cp:lastModifiedBy>
  <cp:revision>2306</cp:revision>
  <cp:lastPrinted>2016-09-14T15:23:38Z</cp:lastPrinted>
  <dcterms:created xsi:type="dcterms:W3CDTF">2037-02-06T05:28:16Z</dcterms:created>
  <dcterms:modified xsi:type="dcterms:W3CDTF">2016-09-14T15:59:15Z</dcterms:modified>
</cp:coreProperties>
</file>