
<file path=[Content_Types].xml><?xml version="1.0" encoding="utf-8"?>
<Types xmlns="http://schemas.openxmlformats.org/package/2006/content-types">
  <Default Extension="xml" ContentType="application/xml"/>
  <Default Extension="tif" ContentType="image/tif"/>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56" r:id="rId2"/>
    <p:sldId id="257" r:id="rId3"/>
    <p:sldId id="287" r:id="rId4"/>
    <p:sldId id="285" r:id="rId5"/>
    <p:sldId id="310" r:id="rId6"/>
    <p:sldId id="286" r:id="rId7"/>
    <p:sldId id="312" r:id="rId8"/>
    <p:sldId id="311" r:id="rId9"/>
    <p:sldId id="288" r:id="rId10"/>
    <p:sldId id="289" r:id="rId11"/>
    <p:sldId id="297" r:id="rId12"/>
    <p:sldId id="263" r:id="rId13"/>
    <p:sldId id="292" r:id="rId14"/>
    <p:sldId id="294" r:id="rId15"/>
    <p:sldId id="305" r:id="rId16"/>
    <p:sldId id="303" r:id="rId17"/>
    <p:sldId id="313" r:id="rId18"/>
    <p:sldId id="265" r:id="rId19"/>
    <p:sldId id="270" r:id="rId20"/>
    <p:sldId id="290" r:id="rId21"/>
    <p:sldId id="306" r:id="rId22"/>
    <p:sldId id="276" r:id="rId23"/>
    <p:sldId id="304" r:id="rId24"/>
    <p:sldId id="277" r:id="rId25"/>
    <p:sldId id="278" r:id="rId26"/>
    <p:sldId id="279" r:id="rId27"/>
    <p:sldId id="262" r:id="rId28"/>
    <p:sldId id="269" r:id="rId29"/>
    <p:sldId id="307" r:id="rId30"/>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B70164"/>
    <a:srgbClr val="FF40FF"/>
    <a:srgbClr val="9437FF"/>
    <a:srgbClr val="011893"/>
    <a:srgbClr val="9416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n" i="off">
        <a:font>
          <a:latin typeface="Calibri"/>
          <a:ea typeface="Calibri"/>
          <a:cs typeface="Calibri"/>
        </a:font>
        <a:srgbClr val="000000"/>
      </a:tcTxStyle>
      <a:tcStyle>
        <a:tcBdr>
          <a:left>
            <a:ln w="9525" cap="flat">
              <a:solidFill>
                <a:srgbClr val="46AAC4"/>
              </a:solidFill>
              <a:prstDash val="solid"/>
              <a:round/>
            </a:ln>
          </a:left>
          <a:right>
            <a:ln w="9525" cap="flat">
              <a:solidFill>
                <a:srgbClr val="46AAC4"/>
              </a:solidFill>
              <a:prstDash val="solid"/>
              <a:round/>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chemeClr val="accent5"/>
              </a:solidFill>
              <a:prstDash val="solid"/>
              <a:round/>
            </a:ln>
          </a:top>
          <a:bottom>
            <a:ln w="9525" cap="flat">
              <a:solidFill>
                <a:srgbClr val="46AAC4"/>
              </a:solidFill>
              <a:prstDash val="solid"/>
              <a:round/>
            </a:ln>
          </a:bottom>
          <a:insideH>
            <a:ln w="12700" cap="flat">
              <a:noFill/>
              <a:miter lim="400000"/>
            </a:ln>
          </a:insideH>
          <a:insideV>
            <a:ln w="12700" cap="flat">
              <a:noFill/>
              <a:miter lim="400000"/>
            </a:ln>
          </a:insideV>
        </a:tcBdr>
        <a:fill>
          <a:no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9525" cap="flat">
              <a:solidFill>
                <a:srgbClr val="46AAC4"/>
              </a:solidFill>
              <a:prstDash val="solid"/>
              <a:round/>
            </a:ln>
          </a:top>
          <a:bottom>
            <a:ln w="9525" cap="flat">
              <a:solidFill>
                <a:srgbClr val="46AAC4"/>
              </a:solidFill>
              <a:prstDash val="solid"/>
              <a:round/>
            </a:ln>
          </a:bottom>
          <a:insideH>
            <a:ln w="12700" cap="flat">
              <a:noFill/>
              <a:miter lim="400000"/>
            </a:ln>
          </a:insideH>
          <a:insideV>
            <a:ln w="12700" cap="flat">
              <a:noFill/>
              <a:miter lim="400000"/>
            </a:ln>
          </a:insideV>
        </a:tcBdr>
        <a:fill>
          <a:solidFill>
            <a:schemeClr val="accent5"/>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20"/>
    <p:restoredTop sz="80536"/>
  </p:normalViewPr>
  <p:slideViewPr>
    <p:cSldViewPr snapToGrid="0" snapToObjects="1">
      <p:cViewPr>
        <p:scale>
          <a:sx n="87" d="100"/>
          <a:sy n="87" d="100"/>
        </p:scale>
        <p:origin x="1232" y="480"/>
      </p:cViewPr>
      <p:guideLst/>
    </p:cSldViewPr>
  </p:slideViewPr>
  <p:notesTextViewPr>
    <p:cViewPr>
      <p:scale>
        <a:sx n="1" d="1"/>
        <a:sy n="1" d="1"/>
      </p:scale>
      <p:origin x="0" y="0"/>
    </p:cViewPr>
  </p:notesTextViewPr>
  <p:sorterViewPr>
    <p:cViewPr>
      <p:scale>
        <a:sx n="137" d="100"/>
        <a:sy n="137" d="100"/>
      </p:scale>
      <p:origin x="0" y="0"/>
    </p:cViewPr>
  </p:sorterViewPr>
  <p:notesViewPr>
    <p:cSldViewPr snapToGrid="0" snapToObjects="1">
      <p:cViewPr varScale="1">
        <p:scale>
          <a:sx n="117" d="100"/>
          <a:sy n="117" d="100"/>
        </p:scale>
        <p:origin x="1928" y="176"/>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file://localhost/Users/vmanfredi/Dropbox/share-paper-2015/Results/ns3-sim-data-plo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localhost/Users/vmanfredi/Dropbox/share-paper-2015/Results/ns3-sim-data-plo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baseline="0" dirty="0" smtClean="0"/>
              <a:t>49 Nodes, 5 </a:t>
            </a:r>
            <a:r>
              <a:rPr lang="en-US" sz="1600" baseline="0" dirty="0" err="1" smtClean="0"/>
              <a:t>pps</a:t>
            </a:r>
            <a:r>
              <a:rPr lang="en-US" sz="1600" baseline="0" dirty="0" smtClean="0"/>
              <a:t> / d / node</a:t>
            </a:r>
            <a:endParaRPr lang="en-US" sz="1600" baseline="0" dirty="0"/>
          </a:p>
        </c:rich>
      </c:tx>
      <c:layout>
        <c:manualLayout>
          <c:xMode val="edge"/>
          <c:yMode val="edge"/>
          <c:x val="0.243701772043798"/>
          <c:y val="0.0284765386425762"/>
        </c:manualLayout>
      </c:layout>
      <c:overlay val="0"/>
    </c:title>
    <c:autoTitleDeleted val="0"/>
    <c:plotArea>
      <c:layout>
        <c:manualLayout>
          <c:layoutTarget val="inner"/>
          <c:xMode val="edge"/>
          <c:yMode val="edge"/>
          <c:x val="0.171241174093391"/>
          <c:y val="0.138437242255997"/>
          <c:w val="0.760618285745373"/>
          <c:h val="0.691511340214535"/>
        </c:manualLayout>
      </c:layout>
      <c:lineChart>
        <c:grouping val="standard"/>
        <c:varyColors val="0"/>
        <c:ser>
          <c:idx val="0"/>
          <c:order val="0"/>
          <c:tx>
            <c:v>SHARE</c:v>
          </c:tx>
          <c:spPr>
            <a:ln>
              <a:solidFill>
                <a:schemeClr val="tx1"/>
              </a:solidFill>
            </a:ln>
          </c:spPr>
          <c:marker>
            <c:spPr>
              <a:solidFill>
                <a:schemeClr val="tx1"/>
              </a:solidFill>
              <a:ln w="31750">
                <a:solidFill>
                  <a:schemeClr val="tx1"/>
                </a:solidFill>
              </a:ln>
            </c:spPr>
          </c:marker>
          <c:cat>
            <c:numRef>
              <c:f>Run4a!$A$42:$A$47</c:f>
              <c:numCache>
                <c:formatCode>General</c:formatCode>
                <c:ptCount val="6"/>
                <c:pt idx="0">
                  <c:v>1.0</c:v>
                </c:pt>
                <c:pt idx="1">
                  <c:v>2.0</c:v>
                </c:pt>
                <c:pt idx="2">
                  <c:v>4.0</c:v>
                </c:pt>
                <c:pt idx="3">
                  <c:v>8.0</c:v>
                </c:pt>
                <c:pt idx="4">
                  <c:v>16.0</c:v>
                </c:pt>
                <c:pt idx="5">
                  <c:v>32.0</c:v>
                </c:pt>
              </c:numCache>
            </c:numRef>
          </c:cat>
          <c:val>
            <c:numRef>
              <c:f>Run4a!$C$42:$C$47</c:f>
              <c:numCache>
                <c:formatCode>General</c:formatCode>
                <c:ptCount val="6"/>
                <c:pt idx="0">
                  <c:v>98.0</c:v>
                </c:pt>
                <c:pt idx="1">
                  <c:v>99.0</c:v>
                </c:pt>
                <c:pt idx="2">
                  <c:v>98.0</c:v>
                </c:pt>
                <c:pt idx="3">
                  <c:v>98.0</c:v>
                </c:pt>
                <c:pt idx="4">
                  <c:v>94.0</c:v>
                </c:pt>
                <c:pt idx="5">
                  <c:v>89.0</c:v>
                </c:pt>
              </c:numCache>
            </c:numRef>
          </c:val>
          <c:smooth val="0"/>
        </c:ser>
        <c:ser>
          <c:idx val="1"/>
          <c:order val="1"/>
          <c:tx>
            <c:v>OLSR</c:v>
          </c:tx>
          <c:spPr>
            <a:ln>
              <a:solidFill>
                <a:schemeClr val="tx1"/>
              </a:solidFill>
              <a:prstDash val="dash"/>
            </a:ln>
          </c:spPr>
          <c:marker>
            <c:spPr>
              <a:solidFill>
                <a:schemeClr val="tx1"/>
              </a:solidFill>
              <a:ln w="31750">
                <a:solidFill>
                  <a:schemeClr val="tx1"/>
                </a:solidFill>
              </a:ln>
            </c:spPr>
          </c:marker>
          <c:cat>
            <c:numRef>
              <c:f>Run4a!$A$42:$A$47</c:f>
              <c:numCache>
                <c:formatCode>General</c:formatCode>
                <c:ptCount val="6"/>
                <c:pt idx="0">
                  <c:v>1.0</c:v>
                </c:pt>
                <c:pt idx="1">
                  <c:v>2.0</c:v>
                </c:pt>
                <c:pt idx="2">
                  <c:v>4.0</c:v>
                </c:pt>
                <c:pt idx="3">
                  <c:v>8.0</c:v>
                </c:pt>
                <c:pt idx="4">
                  <c:v>16.0</c:v>
                </c:pt>
                <c:pt idx="5">
                  <c:v>32.0</c:v>
                </c:pt>
              </c:numCache>
            </c:numRef>
          </c:cat>
          <c:val>
            <c:numRef>
              <c:f>Run4a!$D$42:$D$47</c:f>
              <c:numCache>
                <c:formatCode>General</c:formatCode>
                <c:ptCount val="6"/>
                <c:pt idx="0">
                  <c:v>93.0</c:v>
                </c:pt>
                <c:pt idx="1">
                  <c:v>95.0</c:v>
                </c:pt>
                <c:pt idx="2">
                  <c:v>93.0</c:v>
                </c:pt>
                <c:pt idx="3">
                  <c:v>92.0</c:v>
                </c:pt>
                <c:pt idx="4">
                  <c:v>91.0</c:v>
                </c:pt>
                <c:pt idx="5">
                  <c:v>89.0</c:v>
                </c:pt>
              </c:numCache>
            </c:numRef>
          </c:val>
          <c:smooth val="0"/>
        </c:ser>
        <c:dLbls>
          <c:showLegendKey val="0"/>
          <c:showVal val="0"/>
          <c:showCatName val="0"/>
          <c:showSerName val="0"/>
          <c:showPercent val="0"/>
          <c:showBubbleSize val="0"/>
        </c:dLbls>
        <c:marker val="1"/>
        <c:smooth val="0"/>
        <c:axId val="1747906512"/>
        <c:axId val="-2011102336"/>
      </c:lineChart>
      <c:catAx>
        <c:axId val="1747906512"/>
        <c:scaling>
          <c:orientation val="minMax"/>
        </c:scaling>
        <c:delete val="0"/>
        <c:axPos val="b"/>
        <c:title>
          <c:tx>
            <c:rich>
              <a:bodyPr/>
              <a:lstStyle/>
              <a:p>
                <a:pPr>
                  <a:defRPr sz="1600"/>
                </a:pPr>
                <a:r>
                  <a:rPr lang="en-US" sz="1600"/>
                  <a:t>Number</a:t>
                </a:r>
                <a:r>
                  <a:rPr lang="en-US" sz="1600" baseline="0"/>
                  <a:t> of Destinations, d</a:t>
                </a:r>
              </a:p>
            </c:rich>
          </c:tx>
          <c:layout/>
          <c:overlay val="0"/>
        </c:title>
        <c:numFmt formatCode="General" sourceLinked="1"/>
        <c:majorTickMark val="out"/>
        <c:minorTickMark val="none"/>
        <c:tickLblPos val="nextTo"/>
        <c:txPr>
          <a:bodyPr/>
          <a:lstStyle/>
          <a:p>
            <a:pPr>
              <a:defRPr sz="1400" baseline="0"/>
            </a:pPr>
            <a:endParaRPr lang="en-US"/>
          </a:p>
        </c:txPr>
        <c:crossAx val="-2011102336"/>
        <c:crosses val="autoZero"/>
        <c:auto val="1"/>
        <c:lblAlgn val="ctr"/>
        <c:lblOffset val="100"/>
        <c:tickLblSkip val="1"/>
        <c:tickMarkSkip val="1"/>
        <c:noMultiLvlLbl val="0"/>
      </c:catAx>
      <c:valAx>
        <c:axId val="-2011102336"/>
        <c:scaling>
          <c:orientation val="minMax"/>
          <c:max val="100.0"/>
          <c:min val="40.0"/>
        </c:scaling>
        <c:delete val="0"/>
        <c:axPos val="l"/>
        <c:majorGridlines/>
        <c:title>
          <c:tx>
            <c:rich>
              <a:bodyPr/>
              <a:lstStyle/>
              <a:p>
                <a:pPr>
                  <a:defRPr sz="1600"/>
                </a:pPr>
                <a:r>
                  <a:rPr lang="en-US" sz="1600"/>
                  <a:t>Delivery</a:t>
                </a:r>
                <a:r>
                  <a:rPr lang="en-US" sz="1600" baseline="0"/>
                  <a:t> Ratio (%)</a:t>
                </a:r>
                <a:endParaRPr lang="en-US" sz="1600"/>
              </a:p>
            </c:rich>
          </c:tx>
          <c:layout/>
          <c:overlay val="0"/>
        </c:title>
        <c:numFmt formatCode="General" sourceLinked="1"/>
        <c:majorTickMark val="out"/>
        <c:minorTickMark val="none"/>
        <c:tickLblPos val="nextTo"/>
        <c:txPr>
          <a:bodyPr/>
          <a:lstStyle/>
          <a:p>
            <a:pPr>
              <a:defRPr sz="1400" baseline="0"/>
            </a:pPr>
            <a:endParaRPr lang="en-US"/>
          </a:p>
        </c:txPr>
        <c:crossAx val="1747906512"/>
        <c:crosses val="autoZero"/>
        <c:crossBetween val="midCat"/>
      </c:valAx>
      <c:spPr>
        <a:ln>
          <a:solidFill>
            <a:srgbClr val="000000"/>
          </a:solidFill>
        </a:ln>
      </c:spPr>
    </c:plotArea>
    <c:legend>
      <c:legendPos val="t"/>
      <c:layout>
        <c:manualLayout>
          <c:xMode val="edge"/>
          <c:yMode val="edge"/>
          <c:x val="0.173583415211196"/>
          <c:y val="0.463867753513152"/>
          <c:w val="0.284368148880128"/>
          <c:h val="0.135103440735687"/>
        </c:manualLayout>
      </c:layout>
      <c:overlay val="0"/>
      <c:txPr>
        <a:bodyPr/>
        <a:lstStyle/>
        <a:p>
          <a:pPr>
            <a:defRPr sz="1400"/>
          </a:pPr>
          <a:endParaRPr lang="en-US"/>
        </a:p>
      </c:txPr>
    </c:legend>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dirty="0"/>
              <a:t>Traffic</a:t>
            </a:r>
            <a:r>
              <a:rPr lang="en-US" sz="1600" baseline="0" dirty="0"/>
              <a:t> rate: 5 </a:t>
            </a:r>
            <a:r>
              <a:rPr lang="en-US" sz="1600" baseline="0" dirty="0" err="1"/>
              <a:t>pps</a:t>
            </a:r>
            <a:r>
              <a:rPr lang="en-US" sz="1600" baseline="0" dirty="0"/>
              <a:t>/node </a:t>
            </a:r>
            <a:endParaRPr lang="en-US" sz="1600" dirty="0"/>
          </a:p>
        </c:rich>
      </c:tx>
      <c:layout>
        <c:manualLayout>
          <c:xMode val="edge"/>
          <c:yMode val="edge"/>
          <c:x val="0.294343900608538"/>
          <c:y val="0.0629608750216007"/>
        </c:manualLayout>
      </c:layout>
      <c:overlay val="0"/>
    </c:title>
    <c:autoTitleDeleted val="0"/>
    <c:plotArea>
      <c:layout>
        <c:manualLayout>
          <c:layoutTarget val="inner"/>
          <c:xMode val="edge"/>
          <c:yMode val="edge"/>
          <c:x val="0.174559420578156"/>
          <c:y val="0.143892393797492"/>
          <c:w val="0.767750219272467"/>
          <c:h val="0.665706082487953"/>
        </c:manualLayout>
      </c:layout>
      <c:lineChart>
        <c:grouping val="standard"/>
        <c:varyColors val="0"/>
        <c:ser>
          <c:idx val="0"/>
          <c:order val="0"/>
          <c:tx>
            <c:v>SHARE</c:v>
          </c:tx>
          <c:spPr>
            <a:ln>
              <a:solidFill>
                <a:schemeClr val="tx1"/>
              </a:solidFill>
            </a:ln>
          </c:spPr>
          <c:marker>
            <c:spPr>
              <a:solidFill>
                <a:schemeClr val="tx1"/>
              </a:solidFill>
              <a:ln w="31750">
                <a:solidFill>
                  <a:schemeClr val="tx1"/>
                </a:solidFill>
              </a:ln>
            </c:spPr>
          </c:marker>
          <c:cat>
            <c:numRef>
              <c:f>'Run3'!$A$5:$A$13</c:f>
              <c:numCache>
                <c:formatCode>General</c:formatCode>
                <c:ptCount val="9"/>
                <c:pt idx="0">
                  <c:v>3.0</c:v>
                </c:pt>
                <c:pt idx="1">
                  <c:v>5.0</c:v>
                </c:pt>
                <c:pt idx="2">
                  <c:v>7.0</c:v>
                </c:pt>
                <c:pt idx="3">
                  <c:v>9.0</c:v>
                </c:pt>
                <c:pt idx="4">
                  <c:v>11.0</c:v>
                </c:pt>
                <c:pt idx="5">
                  <c:v>13.0</c:v>
                </c:pt>
                <c:pt idx="6">
                  <c:v>15.0</c:v>
                </c:pt>
                <c:pt idx="7">
                  <c:v>17.0</c:v>
                </c:pt>
                <c:pt idx="8">
                  <c:v>19.0</c:v>
                </c:pt>
              </c:numCache>
            </c:numRef>
          </c:cat>
          <c:val>
            <c:numRef>
              <c:f>'Run3'!$C$5:$C$13</c:f>
              <c:numCache>
                <c:formatCode>General</c:formatCode>
                <c:ptCount val="9"/>
                <c:pt idx="0">
                  <c:v>93.0</c:v>
                </c:pt>
                <c:pt idx="1">
                  <c:v>88.0</c:v>
                </c:pt>
                <c:pt idx="2">
                  <c:v>85.0</c:v>
                </c:pt>
                <c:pt idx="3">
                  <c:v>86.0</c:v>
                </c:pt>
                <c:pt idx="4">
                  <c:v>80.0</c:v>
                </c:pt>
                <c:pt idx="5">
                  <c:v>83.0</c:v>
                </c:pt>
                <c:pt idx="6">
                  <c:v>81.0</c:v>
                </c:pt>
                <c:pt idx="7">
                  <c:v>81.0</c:v>
                </c:pt>
                <c:pt idx="8">
                  <c:v>82.0</c:v>
                </c:pt>
              </c:numCache>
            </c:numRef>
          </c:val>
          <c:smooth val="0"/>
        </c:ser>
        <c:ser>
          <c:idx val="1"/>
          <c:order val="1"/>
          <c:tx>
            <c:v>OLSR</c:v>
          </c:tx>
          <c:spPr>
            <a:ln>
              <a:solidFill>
                <a:schemeClr val="tx1"/>
              </a:solidFill>
              <a:prstDash val="dash"/>
            </a:ln>
          </c:spPr>
          <c:marker>
            <c:spPr>
              <a:solidFill>
                <a:schemeClr val="tx1"/>
              </a:solidFill>
              <a:ln>
                <a:solidFill>
                  <a:schemeClr val="tx1"/>
                </a:solidFill>
              </a:ln>
            </c:spPr>
          </c:marker>
          <c:cat>
            <c:numRef>
              <c:f>'Run3'!$A$5:$A$13</c:f>
              <c:numCache>
                <c:formatCode>General</c:formatCode>
                <c:ptCount val="9"/>
                <c:pt idx="0">
                  <c:v>3.0</c:v>
                </c:pt>
                <c:pt idx="1">
                  <c:v>5.0</c:v>
                </c:pt>
                <c:pt idx="2">
                  <c:v>7.0</c:v>
                </c:pt>
                <c:pt idx="3">
                  <c:v>9.0</c:v>
                </c:pt>
                <c:pt idx="4">
                  <c:v>11.0</c:v>
                </c:pt>
                <c:pt idx="5">
                  <c:v>13.0</c:v>
                </c:pt>
                <c:pt idx="6">
                  <c:v>15.0</c:v>
                </c:pt>
                <c:pt idx="7">
                  <c:v>17.0</c:v>
                </c:pt>
                <c:pt idx="8">
                  <c:v>19.0</c:v>
                </c:pt>
              </c:numCache>
            </c:numRef>
          </c:cat>
          <c:val>
            <c:numRef>
              <c:f>'Run3'!$D$5:$D$13</c:f>
              <c:numCache>
                <c:formatCode>General</c:formatCode>
                <c:ptCount val="9"/>
                <c:pt idx="0">
                  <c:v>82.0</c:v>
                </c:pt>
                <c:pt idx="1">
                  <c:v>78.0</c:v>
                </c:pt>
                <c:pt idx="2">
                  <c:v>71.0</c:v>
                </c:pt>
                <c:pt idx="3">
                  <c:v>73.0</c:v>
                </c:pt>
                <c:pt idx="4">
                  <c:v>67.0</c:v>
                </c:pt>
                <c:pt idx="5">
                  <c:v>70.0</c:v>
                </c:pt>
                <c:pt idx="6">
                  <c:v>63.0</c:v>
                </c:pt>
                <c:pt idx="7">
                  <c:v>63.0</c:v>
                </c:pt>
                <c:pt idx="8">
                  <c:v>64.0</c:v>
                </c:pt>
              </c:numCache>
            </c:numRef>
          </c:val>
          <c:smooth val="0"/>
        </c:ser>
        <c:dLbls>
          <c:showLegendKey val="0"/>
          <c:showVal val="0"/>
          <c:showCatName val="0"/>
          <c:showSerName val="0"/>
          <c:showPercent val="0"/>
          <c:showBubbleSize val="0"/>
        </c:dLbls>
        <c:marker val="1"/>
        <c:smooth val="0"/>
        <c:axId val="1747497792"/>
        <c:axId val="-1879265504"/>
      </c:lineChart>
      <c:catAx>
        <c:axId val="1747497792"/>
        <c:scaling>
          <c:orientation val="minMax"/>
        </c:scaling>
        <c:delete val="0"/>
        <c:axPos val="b"/>
        <c:title>
          <c:tx>
            <c:rich>
              <a:bodyPr/>
              <a:lstStyle/>
              <a:p>
                <a:pPr>
                  <a:defRPr sz="1600"/>
                </a:pPr>
                <a:r>
                  <a:rPr lang="en-US" sz="1600"/>
                  <a:t>Average </a:t>
                </a:r>
                <a:r>
                  <a:rPr lang="en-US" sz="1600" baseline="0"/>
                  <a:t>Speed</a:t>
                </a:r>
              </a:p>
            </c:rich>
          </c:tx>
          <c:layout/>
          <c:overlay val="0"/>
        </c:title>
        <c:numFmt formatCode="General" sourceLinked="1"/>
        <c:majorTickMark val="out"/>
        <c:minorTickMark val="none"/>
        <c:tickLblPos val="nextTo"/>
        <c:txPr>
          <a:bodyPr/>
          <a:lstStyle/>
          <a:p>
            <a:pPr>
              <a:defRPr sz="1400" baseline="0"/>
            </a:pPr>
            <a:endParaRPr lang="en-US"/>
          </a:p>
        </c:txPr>
        <c:crossAx val="-1879265504"/>
        <c:crosses val="autoZero"/>
        <c:auto val="1"/>
        <c:lblAlgn val="ctr"/>
        <c:lblOffset val="100"/>
        <c:tickLblSkip val="1"/>
        <c:tickMarkSkip val="1"/>
        <c:noMultiLvlLbl val="0"/>
      </c:catAx>
      <c:valAx>
        <c:axId val="-1879265504"/>
        <c:scaling>
          <c:orientation val="minMax"/>
          <c:min val="40.0"/>
        </c:scaling>
        <c:delete val="0"/>
        <c:axPos val="l"/>
        <c:majorGridlines/>
        <c:title>
          <c:tx>
            <c:rich>
              <a:bodyPr/>
              <a:lstStyle/>
              <a:p>
                <a:pPr>
                  <a:defRPr sz="1600"/>
                </a:pPr>
                <a:r>
                  <a:rPr lang="en-US" sz="1600"/>
                  <a:t>Delivery</a:t>
                </a:r>
                <a:r>
                  <a:rPr lang="en-US" sz="1600" baseline="0"/>
                  <a:t> Ratio (%)</a:t>
                </a:r>
                <a:endParaRPr lang="en-US" sz="1600"/>
              </a:p>
            </c:rich>
          </c:tx>
          <c:layout/>
          <c:overlay val="0"/>
        </c:title>
        <c:numFmt formatCode="General" sourceLinked="1"/>
        <c:majorTickMark val="out"/>
        <c:minorTickMark val="none"/>
        <c:tickLblPos val="nextTo"/>
        <c:txPr>
          <a:bodyPr/>
          <a:lstStyle/>
          <a:p>
            <a:pPr>
              <a:defRPr sz="1400" baseline="0"/>
            </a:pPr>
            <a:endParaRPr lang="en-US"/>
          </a:p>
        </c:txPr>
        <c:crossAx val="1747497792"/>
        <c:crosses val="autoZero"/>
        <c:crossBetween val="midCat"/>
      </c:valAx>
      <c:spPr>
        <a:ln>
          <a:solidFill>
            <a:srgbClr val="000000"/>
          </a:solidFill>
        </a:ln>
      </c:spPr>
    </c:plotArea>
    <c:legend>
      <c:legendPos val="t"/>
      <c:layout>
        <c:manualLayout>
          <c:xMode val="edge"/>
          <c:yMode val="edge"/>
          <c:x val="0.253301746041793"/>
          <c:y val="0.610210804435543"/>
          <c:w val="0.282489333235499"/>
          <c:h val="0.161628361957436"/>
        </c:manualLayout>
      </c:layout>
      <c:overlay val="0"/>
      <c:txPr>
        <a:bodyPr/>
        <a:lstStyle/>
        <a:p>
          <a:pPr>
            <a:defRPr sz="1400"/>
          </a:pPr>
          <a:endParaRPr lang="en-US"/>
        </a:p>
      </c:txPr>
    </c:legend>
    <c:plotVisOnly val="1"/>
    <c:dispBlanksAs val="gap"/>
    <c:showDLblsOverMax val="0"/>
  </c:chart>
  <c:spPr>
    <a:ln>
      <a:no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691C29-51F6-D548-8781-064DD600A458}" type="datetimeFigureOut">
              <a:rPr lang="en-US" smtClean="0"/>
              <a:t>7/26/17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A6B2F5-9B02-EA40-B992-9D874CD2DC27}" type="slidenum">
              <a:rPr lang="en-US" smtClean="0"/>
              <a:t>‹#›</a:t>
            </a:fld>
            <a:endParaRPr lang="en-US"/>
          </a:p>
        </p:txBody>
      </p:sp>
    </p:spTree>
    <p:extLst>
      <p:ext uri="{BB962C8B-B14F-4D97-AF65-F5344CB8AC3E}">
        <p14:creationId xmlns:p14="http://schemas.microsoft.com/office/powerpoint/2010/main" val="8921400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xfrm>
            <a:off x="1143000" y="685800"/>
            <a:ext cx="4572000" cy="3429000"/>
          </a:xfrm>
          <a:prstGeom prst="rect">
            <a:avLst/>
          </a:prstGeom>
        </p:spPr>
        <p:txBody>
          <a:bodyPr/>
          <a:lstStyle/>
          <a:p>
            <a:endParaRPr/>
          </a:p>
        </p:txBody>
      </p:sp>
      <p:sp>
        <p:nvSpPr>
          <p:cNvPr id="120" name="Shape 12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51556655"/>
      </p:ext>
    </p:extLst>
  </p:cSld>
  <p:clrMap bg1="lt1" tx1="dk1" bg2="lt2" tx2="dk2" accent1="accent1" accent2="accent2" accent3="accent3" accent4="accent4" accent5="accent5" accent6="accent6" hlink="hlink" folHlink="folHlink"/>
  <p:notesStyle>
    <a:lvl1pPr defTabSz="457200" latinLnBrk="0">
      <a:spcBef>
        <a:spcPts val="400"/>
      </a:spcBef>
      <a:defRPr sz="1200">
        <a:latin typeface="+mn-lt"/>
        <a:ea typeface="+mn-ea"/>
        <a:cs typeface="+mn-cs"/>
        <a:sym typeface="Arial"/>
      </a:defRPr>
    </a:lvl1pPr>
    <a:lvl2pPr indent="228600" defTabSz="457200" latinLnBrk="0">
      <a:spcBef>
        <a:spcPts val="400"/>
      </a:spcBef>
      <a:defRPr sz="1200">
        <a:latin typeface="+mn-lt"/>
        <a:ea typeface="+mn-ea"/>
        <a:cs typeface="+mn-cs"/>
        <a:sym typeface="Arial"/>
      </a:defRPr>
    </a:lvl2pPr>
    <a:lvl3pPr indent="457200" defTabSz="457200" latinLnBrk="0">
      <a:spcBef>
        <a:spcPts val="400"/>
      </a:spcBef>
      <a:defRPr sz="1200">
        <a:latin typeface="+mn-lt"/>
        <a:ea typeface="+mn-ea"/>
        <a:cs typeface="+mn-cs"/>
        <a:sym typeface="Arial"/>
      </a:defRPr>
    </a:lvl3pPr>
    <a:lvl4pPr indent="685800" defTabSz="457200" latinLnBrk="0">
      <a:spcBef>
        <a:spcPts val="400"/>
      </a:spcBef>
      <a:defRPr sz="1200">
        <a:latin typeface="+mn-lt"/>
        <a:ea typeface="+mn-ea"/>
        <a:cs typeface="+mn-cs"/>
        <a:sym typeface="Arial"/>
      </a:defRPr>
    </a:lvl4pPr>
    <a:lvl5pPr indent="914400" defTabSz="457200" latinLnBrk="0">
      <a:spcBef>
        <a:spcPts val="400"/>
      </a:spcBef>
      <a:defRPr sz="1200">
        <a:latin typeface="+mn-lt"/>
        <a:ea typeface="+mn-ea"/>
        <a:cs typeface="+mn-cs"/>
        <a:sym typeface="Arial"/>
      </a:defRPr>
    </a:lvl5pPr>
    <a:lvl6pPr indent="1143000" defTabSz="457200" latinLnBrk="0">
      <a:spcBef>
        <a:spcPts val="400"/>
      </a:spcBef>
      <a:defRPr sz="1200">
        <a:latin typeface="+mn-lt"/>
        <a:ea typeface="+mn-ea"/>
        <a:cs typeface="+mn-cs"/>
        <a:sym typeface="Arial"/>
      </a:defRPr>
    </a:lvl6pPr>
    <a:lvl7pPr indent="1371600" defTabSz="457200" latinLnBrk="0">
      <a:spcBef>
        <a:spcPts val="400"/>
      </a:spcBef>
      <a:defRPr sz="1200">
        <a:latin typeface="+mn-lt"/>
        <a:ea typeface="+mn-ea"/>
        <a:cs typeface="+mn-cs"/>
        <a:sym typeface="Arial"/>
      </a:defRPr>
    </a:lvl7pPr>
    <a:lvl8pPr indent="1600200" defTabSz="457200" latinLnBrk="0">
      <a:spcBef>
        <a:spcPts val="400"/>
      </a:spcBef>
      <a:defRPr sz="1200">
        <a:latin typeface="+mn-lt"/>
        <a:ea typeface="+mn-ea"/>
        <a:cs typeface="+mn-cs"/>
        <a:sym typeface="Arial"/>
      </a:defRPr>
    </a:lvl8pPr>
    <a:lvl9pPr indent="1828800" defTabSz="457200" latinLnBrk="0">
      <a:spcBef>
        <a:spcPts val="400"/>
      </a:spcBef>
      <a:defRPr sz="12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eaLnBrk="1" fontAlgn="auto" latinLnBrk="0" hangingPunct="1">
              <a:lnSpc>
                <a:spcPct val="100000"/>
              </a:lnSpc>
              <a:spcBef>
                <a:spcPts val="400"/>
              </a:spcBef>
              <a:spcAft>
                <a:spcPts val="0"/>
              </a:spcAft>
              <a:buClrTx/>
              <a:buSzTx/>
              <a:buFontTx/>
              <a:buNone/>
              <a:tabLst/>
              <a:defRPr/>
            </a:pPr>
            <a:r>
              <a:rPr lang="en-US" dirty="0" smtClean="0">
                <a:solidFill>
                  <a:srgbClr val="941651"/>
                </a:solidFill>
              </a:rPr>
              <a:t>New applications appearing</a:t>
            </a:r>
          </a:p>
          <a:p>
            <a:pPr marL="0" marR="0" lvl="1" indent="0" defTabSz="457200" eaLnBrk="1" fontAlgn="auto" latinLnBrk="0" hangingPunct="1">
              <a:lnSpc>
                <a:spcPct val="100000"/>
              </a:lnSpc>
              <a:spcBef>
                <a:spcPts val="400"/>
              </a:spcBef>
              <a:spcAft>
                <a:spcPts val="0"/>
              </a:spcAft>
              <a:buClrTx/>
              <a:buSzTx/>
              <a:buFontTx/>
              <a:buNone/>
              <a:tabLst/>
              <a:defRPr/>
            </a:pPr>
            <a:r>
              <a:rPr lang="en-US" dirty="0" smtClean="0"/>
              <a:t>higher frequency bands : (e.g. </a:t>
            </a:r>
            <a:r>
              <a:rPr lang="en-US" dirty="0" err="1" smtClean="0"/>
              <a:t>mmWave</a:t>
            </a:r>
            <a:r>
              <a:rPr lang="en-US" dirty="0" smtClean="0"/>
              <a:t>)</a:t>
            </a:r>
          </a:p>
          <a:p>
            <a:endParaRPr lang="en-US" dirty="0"/>
          </a:p>
        </p:txBody>
      </p:sp>
    </p:spTree>
    <p:extLst>
      <p:ext uri="{BB962C8B-B14F-4D97-AF65-F5344CB8AC3E}">
        <p14:creationId xmlns:p14="http://schemas.microsoft.com/office/powerpoint/2010/main" val="144014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1"/>
            <a:r>
              <a:rPr lang="en-US" sz="1200" dirty="0" smtClean="0"/>
              <a:t>What happens if the network is partitioned with source and </a:t>
            </a:r>
            <a:r>
              <a:rPr lang="en-US" sz="1200" dirty="0" err="1" smtClean="0"/>
              <a:t>dest</a:t>
            </a:r>
            <a:r>
              <a:rPr lang="en-US" sz="1200" dirty="0" smtClean="0"/>
              <a:t> in different partitions. The source will keep on flooding. A simple fix is to time out on floods if we don't get gradient or link-state soon...</a:t>
            </a:r>
          </a:p>
          <a:p>
            <a:pPr hangingPunct="1"/>
            <a:endParaRPr lang="en-US" sz="1200" dirty="0" smtClean="0"/>
          </a:p>
          <a:p>
            <a:pPr marL="0" marR="0" indent="0" defTabSz="457200" eaLnBrk="1" fontAlgn="auto" latinLnBrk="0" hangingPunct="1">
              <a:lnSpc>
                <a:spcPct val="100000"/>
              </a:lnSpc>
              <a:spcBef>
                <a:spcPts val="400"/>
              </a:spcBef>
              <a:spcAft>
                <a:spcPts val="0"/>
              </a:spcAft>
              <a:buClrTx/>
              <a:buSzTx/>
              <a:buFontTx/>
              <a:buNone/>
              <a:tabLst/>
              <a:defRPr/>
            </a:pPr>
            <a:r>
              <a:rPr lang="en-US" dirty="0" smtClean="0"/>
              <a:t>after a flood, the destination will immediately generate a GEM and switchover to fast GEMs so that very few floods should happen. </a:t>
            </a:r>
          </a:p>
          <a:p>
            <a:pPr hangingPunct="1"/>
            <a:endParaRPr lang="en-US" sz="1200" dirty="0" smtClean="0"/>
          </a:p>
          <a:p>
            <a:pPr marL="0" indent="0" hangingPunct="1">
              <a:buFontTx/>
              <a:buNone/>
            </a:pPr>
            <a:r>
              <a:rPr lang="en-US" dirty="0" smtClean="0"/>
              <a:t>Benefits</a:t>
            </a:r>
          </a:p>
          <a:p>
            <a:pPr lvl="1" hangingPunct="1"/>
            <a:r>
              <a:rPr lang="en-US" dirty="0" smtClean="0"/>
              <a:t>fallback mechanism when no link or gradient state for destination</a:t>
            </a:r>
          </a:p>
          <a:p>
            <a:pPr lvl="1" hangingPunct="1"/>
            <a:r>
              <a:rPr lang="en-US" dirty="0" smtClean="0"/>
              <a:t>enables mechanism for network wide broadcast</a:t>
            </a:r>
          </a:p>
          <a:p>
            <a:pPr lvl="1" hangingPunct="1"/>
            <a:r>
              <a:rPr lang="en-US" dirty="0" smtClean="0"/>
              <a:t>allows new nodes to easily join network and start forwarding data</a:t>
            </a:r>
          </a:p>
          <a:p>
            <a:pPr lvl="1" hangingPunct="1"/>
            <a:r>
              <a:rPr lang="en-US" dirty="0" smtClean="0"/>
              <a:t>provides redundancy for important transmissions when desired</a:t>
            </a:r>
          </a:p>
          <a:p>
            <a:pPr hangingPunct="1"/>
            <a:endParaRPr lang="en-US" sz="1200" dirty="0" smtClean="0"/>
          </a:p>
        </p:txBody>
      </p:sp>
    </p:spTree>
    <p:extLst>
      <p:ext uri="{BB962C8B-B14F-4D97-AF65-F5344CB8AC3E}">
        <p14:creationId xmlns:p14="http://schemas.microsoft.com/office/powerpoint/2010/main" val="1856155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defTabSz="457200" eaLnBrk="1" fontAlgn="auto" latinLnBrk="0" hangingPunct="1">
              <a:lnSpc>
                <a:spcPct val="100000"/>
              </a:lnSpc>
              <a:spcBef>
                <a:spcPts val="400"/>
              </a:spcBef>
              <a:spcAft>
                <a:spcPts val="0"/>
              </a:spcAft>
              <a:buClrTx/>
              <a:buSzTx/>
              <a:buFontTx/>
              <a:buNone/>
              <a:tabLst/>
              <a:defRPr/>
            </a:pPr>
            <a:r>
              <a:rPr lang="en-US" dirty="0" smtClean="0">
                <a:ea typeface="Arial" charset="0"/>
                <a:cs typeface="Arial" charset="0"/>
              </a:rPr>
              <a:t>Following previous work: packet size is 64 bytes</a:t>
            </a:r>
          </a:p>
          <a:p>
            <a:pPr marL="0" marR="0" lvl="1" indent="0" defTabSz="457200" eaLnBrk="1" fontAlgn="auto" latinLnBrk="0" hangingPunct="1">
              <a:lnSpc>
                <a:spcPct val="100000"/>
              </a:lnSpc>
              <a:spcBef>
                <a:spcPts val="400"/>
              </a:spcBef>
              <a:spcAft>
                <a:spcPts val="0"/>
              </a:spcAft>
              <a:buClrTx/>
              <a:buSzTx/>
              <a:buFontTx/>
              <a:buNone/>
              <a:tabLst/>
              <a:defRPr/>
            </a:pPr>
            <a:endParaRPr lang="en-US" dirty="0" smtClean="0">
              <a:latin typeface="Arial" charset="0"/>
              <a:ea typeface="Arial" charset="0"/>
              <a:cs typeface="Arial" charset="0"/>
            </a:endParaRPr>
          </a:p>
          <a:p>
            <a:pPr marL="0" marR="0" lvl="1" indent="0" defTabSz="457200" eaLnBrk="1" fontAlgn="auto" latinLnBrk="0" hangingPunct="1">
              <a:lnSpc>
                <a:spcPct val="100000"/>
              </a:lnSpc>
              <a:spcBef>
                <a:spcPts val="400"/>
              </a:spcBef>
              <a:spcAft>
                <a:spcPts val="0"/>
              </a:spcAft>
              <a:buClrTx/>
              <a:buSzTx/>
              <a:buFontTx/>
              <a:buNone/>
              <a:tabLst/>
              <a:defRPr/>
            </a:pPr>
            <a:r>
              <a:rPr lang="en-US" dirty="0" smtClean="0">
                <a:latin typeface="Arial" charset="0"/>
                <a:ea typeface="Arial" charset="0"/>
                <a:cs typeface="Arial" charset="0"/>
              </a:rPr>
              <a:t>simulations length180 s long, traffic starts at 30 seconds and ends at 150 seconds.</a:t>
            </a:r>
          </a:p>
          <a:p>
            <a:pPr marL="0" marR="0" lvl="1" indent="0" defTabSz="457200" eaLnBrk="1" fontAlgn="auto" latinLnBrk="0" hangingPunct="1">
              <a:lnSpc>
                <a:spcPct val="100000"/>
              </a:lnSpc>
              <a:spcBef>
                <a:spcPts val="400"/>
              </a:spcBef>
              <a:spcAft>
                <a:spcPts val="0"/>
              </a:spcAft>
              <a:buClrTx/>
              <a:buSzTx/>
              <a:buFontTx/>
              <a:buNone/>
              <a:tabLst/>
              <a:defRPr/>
            </a:pPr>
            <a:endParaRPr lang="en-US" dirty="0" smtClean="0">
              <a:latin typeface="Arial" charset="0"/>
              <a:ea typeface="Arial" charset="0"/>
              <a:cs typeface="Arial" charset="0"/>
            </a:endParaRPr>
          </a:p>
          <a:p>
            <a:pPr marL="0" marR="0" lvl="1" indent="0" defTabSz="457200" eaLnBrk="1" fontAlgn="auto" latinLnBrk="0" hangingPunct="1">
              <a:lnSpc>
                <a:spcPct val="100000"/>
              </a:lnSpc>
              <a:spcBef>
                <a:spcPts val="400"/>
              </a:spcBef>
              <a:spcAft>
                <a:spcPts val="0"/>
              </a:spcAft>
              <a:buClrTx/>
              <a:buSzTx/>
              <a:buFontTx/>
              <a:buNone/>
              <a:tabLst/>
              <a:defRPr/>
            </a:pPr>
            <a:r>
              <a:rPr lang="en-US" dirty="0" smtClean="0">
                <a:latin typeface="Arial" charset="0"/>
                <a:ea typeface="Arial" charset="0"/>
                <a:cs typeface="Arial" charset="0"/>
              </a:rPr>
              <a:t>Our simulation sizes are also limited due to the amount of traffic in the network: every node in the network communicates with at least one other node, resulting in correspondingly more flows as the network size increases. </a:t>
            </a:r>
          </a:p>
          <a:p>
            <a:pPr marL="0" marR="0" lvl="1" indent="0" defTabSz="310895" eaLnBrk="1" fontAlgn="auto" latinLnBrk="0" hangingPunct="1">
              <a:lnSpc>
                <a:spcPct val="100000"/>
              </a:lnSpc>
              <a:spcBef>
                <a:spcPts val="300"/>
              </a:spcBef>
              <a:spcAft>
                <a:spcPts val="0"/>
              </a:spcAft>
              <a:buClrTx/>
              <a:buSzTx/>
              <a:buFontTx/>
              <a:buNone/>
              <a:tabLst/>
              <a:defRPr sz="1632"/>
            </a:pPr>
            <a:endParaRPr lang="en-US" b="0" dirty="0" smtClean="0">
              <a:latin typeface="+mn-lt"/>
            </a:endParaRPr>
          </a:p>
          <a:p>
            <a:pPr marL="0" marR="0" lvl="1" indent="0" defTabSz="310895" eaLnBrk="1" fontAlgn="auto" latinLnBrk="0" hangingPunct="1">
              <a:lnSpc>
                <a:spcPct val="100000"/>
              </a:lnSpc>
              <a:spcBef>
                <a:spcPts val="300"/>
              </a:spcBef>
              <a:spcAft>
                <a:spcPts val="0"/>
              </a:spcAft>
              <a:buClrTx/>
              <a:buSzTx/>
              <a:buFontTx/>
              <a:buNone/>
              <a:tabLst/>
              <a:defRPr sz="1632"/>
            </a:pPr>
            <a:r>
              <a:rPr lang="en-US" b="0" dirty="0" smtClean="0">
                <a:latin typeface="+mn-lt"/>
              </a:rPr>
              <a:t>Traces let SHARE and OLSR operate on same topology</a:t>
            </a:r>
          </a:p>
          <a:p>
            <a:pPr defTabSz="310895">
              <a:spcBef>
                <a:spcPts val="300"/>
              </a:spcBef>
              <a:defRPr sz="1632"/>
            </a:pPr>
            <a:endParaRPr lang="en-US" sz="1200" dirty="0" smtClean="0">
              <a:latin typeface="Arial" charset="0"/>
              <a:ea typeface="Arial" charset="0"/>
              <a:cs typeface="Arial" charset="0"/>
            </a:endParaRPr>
          </a:p>
          <a:p>
            <a:pPr defTabSz="310895">
              <a:spcBef>
                <a:spcPts val="300"/>
              </a:spcBef>
              <a:defRPr sz="1632"/>
            </a:pPr>
            <a:r>
              <a:rPr lang="en-US" sz="1200" dirty="0" err="1" smtClean="0">
                <a:latin typeface="Arial" charset="0"/>
                <a:ea typeface="Arial" charset="0"/>
                <a:cs typeface="Arial" charset="0"/>
              </a:rPr>
              <a:t>Rangepropagation</a:t>
            </a:r>
            <a:r>
              <a:rPr lang="en-US" sz="1200" dirty="0" smtClean="0">
                <a:latin typeface="Arial" charset="0"/>
                <a:ea typeface="Arial" charset="0"/>
                <a:cs typeface="Arial" charset="0"/>
              </a:rPr>
              <a:t> ensures that for the grid, the topology really conforms to a grid. </a:t>
            </a:r>
            <a:endParaRPr lang="en-US" dirty="0" smtClean="0">
              <a:latin typeface="Arial" charset="0"/>
              <a:ea typeface="Arial" charset="0"/>
              <a:cs typeface="Arial" charset="0"/>
            </a:endParaRPr>
          </a:p>
          <a:p>
            <a:endParaRPr lang="en-US" dirty="0"/>
          </a:p>
        </p:txBody>
      </p:sp>
    </p:spTree>
    <p:extLst>
      <p:ext uri="{BB962C8B-B14F-4D97-AF65-F5344CB8AC3E}">
        <p14:creationId xmlns:p14="http://schemas.microsoft.com/office/powerpoint/2010/main" val="1116956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00000"/>
              </a:lnSpc>
              <a:spcBef>
                <a:spcPts val="400"/>
              </a:spcBef>
              <a:spcAft>
                <a:spcPts val="0"/>
              </a:spcAft>
              <a:buClrTx/>
              <a:buSzTx/>
              <a:buFontTx/>
              <a:buNone/>
              <a:tabLst/>
              <a:defRPr/>
            </a:pPr>
            <a:r>
              <a:rPr lang="en-US" dirty="0" smtClean="0"/>
              <a:t>Increasing</a:t>
            </a:r>
            <a:r>
              <a:rPr lang="en-US" baseline="0" dirty="0" smtClean="0"/>
              <a:t> destinations </a:t>
            </a:r>
            <a:r>
              <a:rPr lang="en-US" dirty="0" smtClean="0"/>
              <a:t>measures the penalty of gradient control messages, which are proportional to the number of destinations. </a:t>
            </a:r>
          </a:p>
          <a:p>
            <a:endParaRPr lang="en-US" dirty="0" smtClean="0"/>
          </a:p>
          <a:p>
            <a:pPr marL="0" marR="0" indent="0" algn="l" defTabSz="457200" eaLnBrk="1" fontAlgn="auto" latinLnBrk="0" hangingPunct="1">
              <a:lnSpc>
                <a:spcPct val="100000"/>
              </a:lnSpc>
              <a:spcBef>
                <a:spcPts val="400"/>
              </a:spcBef>
              <a:spcAft>
                <a:spcPts val="0"/>
              </a:spcAft>
              <a:buClrTx/>
              <a:buSzTx/>
              <a:buFontTx/>
              <a:buNone/>
              <a:tabLst/>
              <a:defRPr/>
            </a:pPr>
            <a:r>
              <a:rPr lang="en-US" dirty="0" smtClean="0">
                <a:solidFill>
                  <a:srgbClr val="B70064"/>
                </a:solidFill>
                <a:latin typeface="Arial" charset="0"/>
                <a:ea typeface="Arial" charset="0"/>
                <a:cs typeface="Arial" charset="0"/>
              </a:rPr>
              <a:t>Poor connectivity to destination</a:t>
            </a:r>
          </a:p>
          <a:p>
            <a:endParaRPr lang="en-US" dirty="0"/>
          </a:p>
        </p:txBody>
      </p:sp>
    </p:spTree>
    <p:extLst>
      <p:ext uri="{BB962C8B-B14F-4D97-AF65-F5344CB8AC3E}">
        <p14:creationId xmlns:p14="http://schemas.microsoft.com/office/powerpoint/2010/main" val="872788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00000"/>
              </a:lnSpc>
              <a:spcBef>
                <a:spcPts val="400"/>
              </a:spcBef>
              <a:spcAft>
                <a:spcPts val="0"/>
              </a:spcAft>
              <a:buClrTx/>
              <a:buSzTx/>
              <a:buFontTx/>
              <a:buNone/>
              <a:tabLst/>
              <a:defRPr/>
            </a:pPr>
            <a:r>
              <a:rPr lang="en-US" dirty="0" smtClean="0"/>
              <a:t>Increasing</a:t>
            </a:r>
            <a:r>
              <a:rPr lang="en-US" baseline="0" dirty="0" smtClean="0"/>
              <a:t> destinations </a:t>
            </a:r>
            <a:r>
              <a:rPr lang="en-US" dirty="0" smtClean="0"/>
              <a:t>measures the penalty of gradient control messages, which are proportional to the number of destinations. </a:t>
            </a:r>
          </a:p>
          <a:p>
            <a:endParaRPr lang="en-US" dirty="0" smtClean="0"/>
          </a:p>
          <a:p>
            <a:pPr marL="0" marR="0" indent="0" algn="l" defTabSz="457200" eaLnBrk="1" fontAlgn="auto" latinLnBrk="0" hangingPunct="1">
              <a:lnSpc>
                <a:spcPct val="100000"/>
              </a:lnSpc>
              <a:spcBef>
                <a:spcPts val="400"/>
              </a:spcBef>
              <a:spcAft>
                <a:spcPts val="0"/>
              </a:spcAft>
              <a:buClrTx/>
              <a:buSzTx/>
              <a:buFontTx/>
              <a:buNone/>
              <a:tabLst/>
              <a:defRPr/>
            </a:pPr>
            <a:r>
              <a:rPr lang="en-US" dirty="0" smtClean="0">
                <a:solidFill>
                  <a:srgbClr val="B70064"/>
                </a:solidFill>
                <a:latin typeface="Arial" charset="0"/>
                <a:ea typeface="Arial" charset="0"/>
                <a:cs typeface="Arial" charset="0"/>
              </a:rPr>
              <a:t>Poor connectivity to destination</a:t>
            </a:r>
          </a:p>
          <a:p>
            <a:endParaRPr lang="en-US" dirty="0"/>
          </a:p>
        </p:txBody>
      </p:sp>
    </p:spTree>
    <p:extLst>
      <p:ext uri="{BB962C8B-B14F-4D97-AF65-F5344CB8AC3E}">
        <p14:creationId xmlns:p14="http://schemas.microsoft.com/office/powerpoint/2010/main" val="1339065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r>
              <a:t>Most traffic is local: likely be routed using the local link state and only a small portion of the data traffic would be routed using the non-local gradient state</a:t>
            </a:r>
          </a:p>
          <a:p>
            <a:endParaRPr/>
          </a:p>
        </p:txBody>
      </p:sp>
    </p:spTree>
    <p:extLst>
      <p:ext uri="{BB962C8B-B14F-4D97-AF65-F5344CB8AC3E}">
        <p14:creationId xmlns:p14="http://schemas.microsoft.com/office/powerpoint/2010/main" val="1664883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noRot="1" noChangeAspect="1"/>
          </p:cNvSpPr>
          <p:nvPr>
            <p:ph type="sldImg"/>
          </p:nvPr>
        </p:nvSpPr>
        <p:spPr>
          <a:prstGeom prst="rect">
            <a:avLst/>
          </a:prstGeom>
        </p:spPr>
        <p:txBody>
          <a:bodyPr/>
          <a:lstStyle/>
          <a:p>
            <a:endParaRPr/>
          </a:p>
        </p:txBody>
      </p:sp>
      <p:sp>
        <p:nvSpPr>
          <p:cNvPr id="205" name="Shape 205"/>
          <p:cNvSpPr>
            <a:spLocks noGrp="1"/>
          </p:cNvSpPr>
          <p:nvPr>
            <p:ph type="body" sz="quarter" idx="1"/>
          </p:nvPr>
        </p:nvSpPr>
        <p:spPr>
          <a:prstGeom prst="rect">
            <a:avLst/>
          </a:prstGeom>
        </p:spPr>
        <p:txBody>
          <a:bodyPr/>
          <a:lstStyle/>
          <a:p>
            <a:r>
              <a:t>To accommodate instabilities in the network topology, both the link state and the gradient state provide alternative routes for data traffic, allowing SHARE to deliver data traffic even when the network topology is dynamic. </a:t>
            </a:r>
          </a:p>
          <a:p>
            <a:endParaRPr/>
          </a:p>
          <a:p>
            <a:r>
              <a:t>To provide additional redundancy for forwarding of data packets in dynamic networks, or when there is some potentially out-of-date state, SHARE uses scoped flooding of data packets over a </a:t>
            </a:r>
            <a:r>
              <a:rPr i="1"/>
              <a:t>braid </a:t>
            </a:r>
            <a:r>
              <a:t>around the shortest path on a per- flow basis [18], [14], [34], [20]. How wide to scope the braid is a configurable variable. In the absence of any link state or gradient state, such as in a highly dynamic network, SHARE seamlessly defaults to flooding of data packets, ensuring that traffic is delivered even when no routes exist. This flood, however, is not unconstrained: data packets are only flooded until they reach a node that contains gradient state or link state, or they reach the destination. </a:t>
            </a:r>
          </a:p>
        </p:txBody>
      </p:sp>
    </p:spTree>
    <p:extLst>
      <p:ext uri="{BB962C8B-B14F-4D97-AF65-F5344CB8AC3E}">
        <p14:creationId xmlns:p14="http://schemas.microsoft.com/office/powerpoint/2010/main" val="1152885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eaLnBrk="1" fontAlgn="auto" latinLnBrk="0" hangingPunct="1">
              <a:lnSpc>
                <a:spcPct val="100000"/>
              </a:lnSpc>
              <a:spcBef>
                <a:spcPts val="400"/>
              </a:spcBef>
              <a:spcAft>
                <a:spcPts val="0"/>
              </a:spcAft>
              <a:buClrTx/>
              <a:buSzTx/>
              <a:buFontTx/>
              <a:buNone/>
              <a:tabLst/>
              <a:defRPr/>
            </a:pPr>
            <a:r>
              <a:rPr lang="en-US" dirty="0" smtClean="0">
                <a:solidFill>
                  <a:srgbClr val="941651"/>
                </a:solidFill>
              </a:rPr>
              <a:t>New applications appearing</a:t>
            </a:r>
          </a:p>
          <a:p>
            <a:pPr marL="0" marR="0" lvl="1" indent="0" defTabSz="457200" eaLnBrk="1" fontAlgn="auto" latinLnBrk="0" hangingPunct="1">
              <a:lnSpc>
                <a:spcPct val="100000"/>
              </a:lnSpc>
              <a:spcBef>
                <a:spcPts val="400"/>
              </a:spcBef>
              <a:spcAft>
                <a:spcPts val="0"/>
              </a:spcAft>
              <a:buClrTx/>
              <a:buSzTx/>
              <a:buFontTx/>
              <a:buNone/>
              <a:tabLst/>
              <a:defRPr/>
            </a:pPr>
            <a:r>
              <a:rPr lang="en-US" dirty="0" smtClean="0"/>
              <a:t>higher frequency bands : (e.g. </a:t>
            </a:r>
            <a:r>
              <a:rPr lang="en-US" dirty="0" err="1" smtClean="0"/>
              <a:t>mmWave</a:t>
            </a:r>
            <a:r>
              <a:rPr lang="en-US" dirty="0" smtClean="0"/>
              <a:t>)</a:t>
            </a:r>
          </a:p>
          <a:p>
            <a:endParaRPr lang="en-US" dirty="0"/>
          </a:p>
        </p:txBody>
      </p:sp>
    </p:spTree>
    <p:extLst>
      <p:ext uri="{BB962C8B-B14F-4D97-AF65-F5344CB8AC3E}">
        <p14:creationId xmlns:p14="http://schemas.microsoft.com/office/powerpoint/2010/main" val="33606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indent="0" algn="l">
              <a:defRPr sz="2400">
                <a:latin typeface="+mn-lt"/>
                <a:ea typeface="+mn-ea"/>
                <a:cs typeface="+mn-cs"/>
                <a:sym typeface="Arial"/>
              </a:defRPr>
            </a:pPr>
            <a:r>
              <a:rPr lang="en-US" sz="2400" dirty="0" smtClean="0">
                <a:solidFill>
                  <a:schemeClr val="tx1"/>
                </a:solidFill>
              </a:rPr>
              <a:t>Data traffic determines routing state needed</a:t>
            </a:r>
          </a:p>
          <a:p>
            <a:pPr lvl="1" indent="0" algn="l">
              <a:defRPr sz="2400">
                <a:latin typeface="+mn-lt"/>
                <a:ea typeface="+mn-ea"/>
                <a:cs typeface="+mn-cs"/>
                <a:sym typeface="Arial"/>
              </a:defRPr>
            </a:pPr>
            <a:r>
              <a:rPr lang="en-US" sz="2400" dirty="0" smtClean="0">
                <a:solidFill>
                  <a:schemeClr val="tx1"/>
                </a:solidFill>
              </a:rPr>
              <a:t>Redundant transmissions are valuable</a:t>
            </a:r>
          </a:p>
          <a:p>
            <a:pPr marL="0" indent="0" defTabSz="315468">
              <a:spcBef>
                <a:spcPts val="300"/>
              </a:spcBef>
              <a:buSzTx/>
              <a:buFont typeface="Wingdings"/>
              <a:buNone/>
              <a:defRPr sz="1656"/>
            </a:pPr>
            <a:endParaRPr lang="en-US" dirty="0" smtClean="0"/>
          </a:p>
          <a:p>
            <a:pPr marL="0" indent="0" defTabSz="315468">
              <a:spcBef>
                <a:spcPts val="300"/>
              </a:spcBef>
              <a:buSzTx/>
              <a:buFont typeface="Wingdings"/>
              <a:buNone/>
              <a:defRPr sz="1656"/>
            </a:pPr>
            <a:r>
              <a:rPr lang="en-US" dirty="0" smtClean="0"/>
              <a:t>Key ideas</a:t>
            </a:r>
          </a:p>
          <a:p>
            <a:pPr marL="630936" lvl="1" indent="-315468" defTabSz="315468">
              <a:spcBef>
                <a:spcPts val="300"/>
              </a:spcBef>
              <a:buAutoNum type="arabicPeriod"/>
              <a:defRPr sz="1380">
                <a:solidFill>
                  <a:srgbClr val="941651"/>
                </a:solidFill>
              </a:defRPr>
            </a:pPr>
            <a:r>
              <a:rPr lang="en-US" dirty="0" smtClean="0"/>
              <a:t>Data traffic patterns should determine routing state needed</a:t>
            </a:r>
            <a:endParaRPr lang="en-US" dirty="0" smtClean="0">
              <a:solidFill>
                <a:srgbClr val="000000"/>
              </a:solidFill>
            </a:endParaRPr>
          </a:p>
          <a:p>
            <a:pPr marL="828103" lvl="2" indent="-197167" defTabSz="315468">
              <a:spcBef>
                <a:spcPts val="300"/>
              </a:spcBef>
              <a:buFont typeface="Arial"/>
              <a:buChar char="–"/>
              <a:defRPr sz="1380">
                <a:solidFill>
                  <a:srgbClr val="000000"/>
                </a:solidFill>
              </a:defRPr>
            </a:pPr>
            <a:r>
              <a:rPr lang="en-US" dirty="0" smtClean="0"/>
              <a:t>network traffic falls off with hop-distance so most traffic is local</a:t>
            </a:r>
          </a:p>
          <a:p>
            <a:pPr marL="1104138" lvl="3" indent="-157734" defTabSz="315468">
              <a:spcBef>
                <a:spcPts val="300"/>
              </a:spcBef>
              <a:buFont typeface="Arial"/>
              <a:buChar char="•"/>
              <a:defRPr sz="1380">
                <a:solidFill>
                  <a:srgbClr val="000000"/>
                </a:solidFill>
              </a:defRPr>
            </a:pPr>
            <a:r>
              <a:rPr lang="en-US" dirty="0" smtClean="0"/>
              <a:t>proactively maintain</a:t>
            </a:r>
            <a:r>
              <a:rPr lang="en-US" dirty="0" smtClean="0">
                <a:solidFill>
                  <a:srgbClr val="941751"/>
                </a:solidFill>
              </a:rPr>
              <a:t> local link state</a:t>
            </a:r>
          </a:p>
          <a:p>
            <a:pPr marL="828103" lvl="2" indent="-197167" defTabSz="315468">
              <a:spcBef>
                <a:spcPts val="300"/>
              </a:spcBef>
              <a:buFont typeface="Arial"/>
              <a:buChar char="–"/>
              <a:defRPr sz="1380">
                <a:solidFill>
                  <a:srgbClr val="000000"/>
                </a:solidFill>
              </a:defRPr>
            </a:pPr>
            <a:r>
              <a:rPr lang="en-US" dirty="0" smtClean="0"/>
              <a:t>non-local traffic often destined to a sink + topology changes are more costly for non-local destinations</a:t>
            </a:r>
          </a:p>
          <a:p>
            <a:pPr marL="1104138" lvl="3" indent="-157734" defTabSz="315468">
              <a:spcBef>
                <a:spcPts val="300"/>
              </a:spcBef>
              <a:buFont typeface="Arial"/>
              <a:buChar char="•"/>
              <a:defRPr sz="1380">
                <a:solidFill>
                  <a:srgbClr val="000000"/>
                </a:solidFill>
              </a:defRPr>
            </a:pPr>
            <a:r>
              <a:rPr lang="en-US" dirty="0" smtClean="0"/>
              <a:t>worthwhile to have multiple paths to non-local destination as in a </a:t>
            </a:r>
            <a:r>
              <a:rPr lang="en-US" dirty="0" smtClean="0">
                <a:solidFill>
                  <a:srgbClr val="941751"/>
                </a:solidFill>
              </a:rPr>
              <a:t>gradient</a:t>
            </a:r>
          </a:p>
          <a:p>
            <a:pPr marL="630936" lvl="1" indent="-315468" defTabSz="315468">
              <a:spcBef>
                <a:spcPts val="300"/>
              </a:spcBef>
              <a:buAutoNum type="arabicPeriod"/>
              <a:defRPr sz="1380">
                <a:solidFill>
                  <a:srgbClr val="000000"/>
                </a:solidFill>
              </a:defRPr>
            </a:pPr>
            <a:endParaRPr lang="en-US" dirty="0" smtClean="0">
              <a:solidFill>
                <a:srgbClr val="941751"/>
              </a:solidFill>
            </a:endParaRPr>
          </a:p>
          <a:p>
            <a:pPr marL="630936" lvl="1" indent="-315468" defTabSz="315468">
              <a:spcBef>
                <a:spcPts val="300"/>
              </a:spcBef>
              <a:buAutoNum type="arabicPeriod" startAt="2"/>
              <a:defRPr sz="1380">
                <a:solidFill>
                  <a:srgbClr val="941651"/>
                </a:solidFill>
              </a:defRPr>
            </a:pPr>
            <a:r>
              <a:rPr lang="en-US" dirty="0" smtClean="0"/>
              <a:t>Permit redundant transmissions</a:t>
            </a:r>
            <a:endParaRPr lang="en-US" dirty="0" smtClean="0">
              <a:solidFill>
                <a:srgbClr val="000000"/>
              </a:solidFill>
            </a:endParaRPr>
          </a:p>
          <a:p>
            <a:pPr marL="828103" lvl="2" indent="-197167" defTabSz="315468">
              <a:spcBef>
                <a:spcPts val="300"/>
              </a:spcBef>
              <a:buFont typeface="Arial"/>
              <a:buChar char="–"/>
              <a:defRPr sz="1380">
                <a:solidFill>
                  <a:srgbClr val="000000"/>
                </a:solidFill>
              </a:defRPr>
            </a:pPr>
            <a:r>
              <a:rPr lang="en-US" dirty="0" smtClean="0"/>
              <a:t>wireless multi-hop networks are inherently dynamic</a:t>
            </a:r>
          </a:p>
          <a:p>
            <a:pPr marL="828103" lvl="2" indent="-236600" defTabSz="315468">
              <a:spcBef>
                <a:spcPts val="300"/>
              </a:spcBef>
              <a:buFont typeface="Arial"/>
              <a:defRPr sz="1380">
                <a:solidFill>
                  <a:srgbClr val="000000"/>
                </a:solidFill>
              </a:defRPr>
            </a:pPr>
            <a:r>
              <a:rPr lang="en-US" dirty="0" smtClean="0"/>
              <a:t>provide robustness against topology changes and path breaks that are more likely as distance to destination increases</a:t>
            </a:r>
          </a:p>
          <a:p>
            <a:pPr marL="828103" lvl="2" indent="-236600" defTabSz="315468">
              <a:spcBef>
                <a:spcPts val="300"/>
              </a:spcBef>
              <a:buFont typeface="Arial"/>
              <a:defRPr sz="1380">
                <a:solidFill>
                  <a:srgbClr val="000000"/>
                </a:solidFill>
              </a:defRPr>
            </a:pPr>
            <a:r>
              <a:rPr lang="en-US" dirty="0" smtClean="0"/>
              <a:t>flooding</a:t>
            </a:r>
          </a:p>
          <a:p>
            <a:pPr marL="828103" lvl="2" indent="-236600" defTabSz="315468">
              <a:spcBef>
                <a:spcPts val="300"/>
              </a:spcBef>
              <a:buFont typeface="Arial"/>
              <a:defRPr sz="1380">
                <a:solidFill>
                  <a:srgbClr val="000000"/>
                </a:solidFill>
              </a:defRPr>
            </a:pPr>
            <a:r>
              <a:rPr lang="en-US" dirty="0" smtClean="0"/>
              <a:t>braiding</a:t>
            </a:r>
          </a:p>
          <a:p>
            <a:pPr marL="1143571" lvl="0" indent="-197167" defTabSz="315468">
              <a:spcBef>
                <a:spcPts val="300"/>
              </a:spcBef>
              <a:buFont typeface="Arial"/>
              <a:defRPr sz="1380">
                <a:solidFill>
                  <a:srgbClr val="000000"/>
                </a:solidFill>
              </a:defRPr>
            </a:pPr>
            <a:r>
              <a:rPr lang="en-US" dirty="0" smtClean="0"/>
              <a:t>wireless multi-hop networks are inherently dynamic</a:t>
            </a:r>
          </a:p>
          <a:p>
            <a:pPr marL="1143571" lvl="0" indent="-197167" defTabSz="315468">
              <a:spcBef>
                <a:spcPts val="300"/>
              </a:spcBef>
              <a:buFont typeface="Arial"/>
              <a:defRPr sz="1380">
                <a:solidFill>
                  <a:srgbClr val="000000"/>
                </a:solidFill>
              </a:defRPr>
            </a:pPr>
            <a:r>
              <a:rPr lang="en-US" dirty="0" smtClean="0"/>
              <a:t>Node density and link breakages in a network change temporally and spatially. </a:t>
            </a:r>
          </a:p>
          <a:p>
            <a:pPr marL="1143571" lvl="0" indent="-197167" defTabSz="315468">
              <a:spcBef>
                <a:spcPts val="300"/>
              </a:spcBef>
              <a:buFont typeface="Arial"/>
              <a:defRPr sz="1380">
                <a:solidFill>
                  <a:srgbClr val="000000"/>
                </a:solidFill>
              </a:defRPr>
            </a:pPr>
            <a:r>
              <a:rPr lang="en-US" dirty="0" smtClean="0"/>
              <a:t>Traffic traveling through a high mobility region of a network is more likely to get dropped than traffic traveling through a low mobility region. </a:t>
            </a:r>
          </a:p>
          <a:p>
            <a:pPr marL="1143571" lvl="0" indent="-197167" defTabSz="315468">
              <a:spcBef>
                <a:spcPts val="300"/>
              </a:spcBef>
              <a:buFont typeface="Arial"/>
              <a:defRPr sz="1380">
                <a:solidFill>
                  <a:srgbClr val="000000"/>
                </a:solidFill>
              </a:defRPr>
            </a:pPr>
            <a:r>
              <a:rPr lang="en-US" dirty="0" smtClean="0"/>
              <a:t>Traffic traveling many hops to a destination is more likely to get dropped than traffic traveling just a few hops. </a:t>
            </a:r>
          </a:p>
          <a:p>
            <a:pPr marL="1143571" lvl="0" indent="-197167" defTabSz="315468">
              <a:spcBef>
                <a:spcPts val="300"/>
              </a:spcBef>
              <a:buFont typeface="Arial"/>
              <a:defRPr sz="1380">
                <a:solidFill>
                  <a:srgbClr val="000000"/>
                </a:solidFill>
              </a:defRPr>
            </a:pPr>
            <a:r>
              <a:rPr lang="en-US" dirty="0" smtClean="0"/>
              <a:t>Traffic traveling through a highly congested region of a network is more likely to get dropped than traffic traveling through a a lightly loaded region.</a:t>
            </a:r>
            <a:r>
              <a:rPr lang="en-US" sz="2000" dirty="0" smtClean="0"/>
              <a:t> </a:t>
            </a:r>
          </a:p>
          <a:p>
            <a:endParaRPr lang="en-US" dirty="0"/>
          </a:p>
        </p:txBody>
      </p:sp>
    </p:spTree>
    <p:extLst>
      <p:ext uri="{BB962C8B-B14F-4D97-AF65-F5344CB8AC3E}">
        <p14:creationId xmlns:p14="http://schemas.microsoft.com/office/powerpoint/2010/main" val="262030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indent="0" algn="l">
              <a:defRPr sz="2400">
                <a:latin typeface="+mn-lt"/>
                <a:ea typeface="+mn-ea"/>
                <a:cs typeface="+mn-cs"/>
                <a:sym typeface="Arial"/>
              </a:defRPr>
            </a:pPr>
            <a:r>
              <a:rPr lang="en-US" sz="2400" dirty="0" smtClean="0">
                <a:solidFill>
                  <a:schemeClr val="tx1"/>
                </a:solidFill>
              </a:rPr>
              <a:t>Data traffic determines routing state needed</a:t>
            </a:r>
          </a:p>
          <a:p>
            <a:pPr lvl="1" indent="0" algn="l">
              <a:defRPr sz="2400">
                <a:latin typeface="+mn-lt"/>
                <a:ea typeface="+mn-ea"/>
                <a:cs typeface="+mn-cs"/>
                <a:sym typeface="Arial"/>
              </a:defRPr>
            </a:pPr>
            <a:r>
              <a:rPr lang="en-US" sz="2400" dirty="0" smtClean="0">
                <a:solidFill>
                  <a:schemeClr val="tx1"/>
                </a:solidFill>
              </a:rPr>
              <a:t>Redundant transmissions are valuable</a:t>
            </a:r>
          </a:p>
          <a:p>
            <a:pPr marL="0" indent="0" defTabSz="315468">
              <a:spcBef>
                <a:spcPts val="300"/>
              </a:spcBef>
              <a:buSzTx/>
              <a:buFont typeface="Wingdings"/>
              <a:buNone/>
              <a:defRPr sz="1656"/>
            </a:pPr>
            <a:endParaRPr lang="en-US" dirty="0" smtClean="0"/>
          </a:p>
          <a:p>
            <a:pPr marL="0" indent="0" defTabSz="315468">
              <a:spcBef>
                <a:spcPts val="300"/>
              </a:spcBef>
              <a:buSzTx/>
              <a:buFont typeface="Wingdings"/>
              <a:buNone/>
              <a:defRPr sz="1656"/>
            </a:pPr>
            <a:r>
              <a:rPr lang="en-US" dirty="0" smtClean="0"/>
              <a:t>Key ideas</a:t>
            </a:r>
          </a:p>
          <a:p>
            <a:pPr marL="630936" lvl="1" indent="-315468" defTabSz="315468">
              <a:spcBef>
                <a:spcPts val="300"/>
              </a:spcBef>
              <a:buAutoNum type="arabicPeriod"/>
              <a:defRPr sz="1380">
                <a:solidFill>
                  <a:srgbClr val="941651"/>
                </a:solidFill>
              </a:defRPr>
            </a:pPr>
            <a:r>
              <a:rPr lang="en-US" dirty="0" smtClean="0"/>
              <a:t>Data traffic patterns should determine routing state needed</a:t>
            </a:r>
            <a:endParaRPr lang="en-US" dirty="0" smtClean="0">
              <a:solidFill>
                <a:srgbClr val="000000"/>
              </a:solidFill>
            </a:endParaRPr>
          </a:p>
          <a:p>
            <a:pPr marL="828103" lvl="2" indent="-197167" defTabSz="315468">
              <a:spcBef>
                <a:spcPts val="300"/>
              </a:spcBef>
              <a:buFont typeface="Arial"/>
              <a:buChar char="–"/>
              <a:defRPr sz="1380">
                <a:solidFill>
                  <a:srgbClr val="000000"/>
                </a:solidFill>
              </a:defRPr>
            </a:pPr>
            <a:r>
              <a:rPr lang="en-US" dirty="0" smtClean="0"/>
              <a:t>network traffic falls off with hop-distance so most traffic is local</a:t>
            </a:r>
          </a:p>
          <a:p>
            <a:pPr marL="1104138" lvl="3" indent="-157734" defTabSz="315468">
              <a:spcBef>
                <a:spcPts val="300"/>
              </a:spcBef>
              <a:buFont typeface="Arial"/>
              <a:buChar char="•"/>
              <a:defRPr sz="1380">
                <a:solidFill>
                  <a:srgbClr val="000000"/>
                </a:solidFill>
              </a:defRPr>
            </a:pPr>
            <a:r>
              <a:rPr lang="en-US" dirty="0" smtClean="0"/>
              <a:t>proactively maintain</a:t>
            </a:r>
            <a:r>
              <a:rPr lang="en-US" dirty="0" smtClean="0">
                <a:solidFill>
                  <a:srgbClr val="941751"/>
                </a:solidFill>
              </a:rPr>
              <a:t> local link state</a:t>
            </a:r>
          </a:p>
          <a:p>
            <a:pPr marL="828103" lvl="2" indent="-197167" defTabSz="315468">
              <a:spcBef>
                <a:spcPts val="300"/>
              </a:spcBef>
              <a:buFont typeface="Arial"/>
              <a:buChar char="–"/>
              <a:defRPr sz="1380">
                <a:solidFill>
                  <a:srgbClr val="000000"/>
                </a:solidFill>
              </a:defRPr>
            </a:pPr>
            <a:r>
              <a:rPr lang="en-US" dirty="0" smtClean="0"/>
              <a:t>non-local traffic often destined to a sink + topology changes are more costly for non-local destinations</a:t>
            </a:r>
          </a:p>
          <a:p>
            <a:pPr marL="1104138" lvl="3" indent="-157734" defTabSz="315468">
              <a:spcBef>
                <a:spcPts val="300"/>
              </a:spcBef>
              <a:buFont typeface="Arial"/>
              <a:buChar char="•"/>
              <a:defRPr sz="1380">
                <a:solidFill>
                  <a:srgbClr val="000000"/>
                </a:solidFill>
              </a:defRPr>
            </a:pPr>
            <a:r>
              <a:rPr lang="en-US" dirty="0" smtClean="0"/>
              <a:t>worthwhile to have multiple paths to non-local destination as in a </a:t>
            </a:r>
            <a:r>
              <a:rPr lang="en-US" dirty="0" smtClean="0">
                <a:solidFill>
                  <a:srgbClr val="941751"/>
                </a:solidFill>
              </a:rPr>
              <a:t>gradient</a:t>
            </a:r>
          </a:p>
          <a:p>
            <a:pPr marL="630936" lvl="1" indent="-315468" defTabSz="315468">
              <a:spcBef>
                <a:spcPts val="300"/>
              </a:spcBef>
              <a:buAutoNum type="arabicPeriod"/>
              <a:defRPr sz="1380">
                <a:solidFill>
                  <a:srgbClr val="000000"/>
                </a:solidFill>
              </a:defRPr>
            </a:pPr>
            <a:endParaRPr lang="en-US" dirty="0" smtClean="0">
              <a:solidFill>
                <a:srgbClr val="941751"/>
              </a:solidFill>
            </a:endParaRPr>
          </a:p>
          <a:p>
            <a:pPr marL="630936" lvl="1" indent="-315468" defTabSz="315468">
              <a:spcBef>
                <a:spcPts val="300"/>
              </a:spcBef>
              <a:buAutoNum type="arabicPeriod" startAt="2"/>
              <a:defRPr sz="1380">
                <a:solidFill>
                  <a:srgbClr val="941651"/>
                </a:solidFill>
              </a:defRPr>
            </a:pPr>
            <a:r>
              <a:rPr lang="en-US" dirty="0" smtClean="0"/>
              <a:t>Permit redundant transmissions</a:t>
            </a:r>
            <a:endParaRPr lang="en-US" dirty="0" smtClean="0">
              <a:solidFill>
                <a:srgbClr val="000000"/>
              </a:solidFill>
            </a:endParaRPr>
          </a:p>
          <a:p>
            <a:pPr marL="828103" lvl="2" indent="-197167" defTabSz="315468">
              <a:spcBef>
                <a:spcPts val="300"/>
              </a:spcBef>
              <a:buFont typeface="Arial"/>
              <a:buChar char="–"/>
              <a:defRPr sz="1380">
                <a:solidFill>
                  <a:srgbClr val="000000"/>
                </a:solidFill>
              </a:defRPr>
            </a:pPr>
            <a:r>
              <a:rPr lang="en-US" dirty="0" smtClean="0"/>
              <a:t>wireless multi-hop networks are inherently dynamic</a:t>
            </a:r>
          </a:p>
          <a:p>
            <a:pPr marL="828103" lvl="2" indent="-236600" defTabSz="315468">
              <a:spcBef>
                <a:spcPts val="300"/>
              </a:spcBef>
              <a:buFont typeface="Arial"/>
              <a:defRPr sz="1380">
                <a:solidFill>
                  <a:srgbClr val="000000"/>
                </a:solidFill>
              </a:defRPr>
            </a:pPr>
            <a:r>
              <a:rPr lang="en-US" dirty="0" smtClean="0"/>
              <a:t>provide robustness against topology changes and path breaks that are more likely as distance to destination increases</a:t>
            </a:r>
          </a:p>
          <a:p>
            <a:pPr marL="828103" lvl="2" indent="-236600" defTabSz="315468">
              <a:spcBef>
                <a:spcPts val="300"/>
              </a:spcBef>
              <a:buFont typeface="Arial"/>
              <a:defRPr sz="1380">
                <a:solidFill>
                  <a:srgbClr val="000000"/>
                </a:solidFill>
              </a:defRPr>
            </a:pPr>
            <a:r>
              <a:rPr lang="en-US" dirty="0" smtClean="0"/>
              <a:t>flooding</a:t>
            </a:r>
          </a:p>
          <a:p>
            <a:pPr marL="828103" lvl="2" indent="-236600" defTabSz="315468">
              <a:spcBef>
                <a:spcPts val="300"/>
              </a:spcBef>
              <a:buFont typeface="Arial"/>
              <a:defRPr sz="1380">
                <a:solidFill>
                  <a:srgbClr val="000000"/>
                </a:solidFill>
              </a:defRPr>
            </a:pPr>
            <a:r>
              <a:rPr lang="en-US" dirty="0" smtClean="0"/>
              <a:t>braiding</a:t>
            </a:r>
          </a:p>
          <a:p>
            <a:pPr marL="1143571" lvl="0" indent="-197167" defTabSz="315468">
              <a:spcBef>
                <a:spcPts val="300"/>
              </a:spcBef>
              <a:buFont typeface="Arial"/>
              <a:defRPr sz="1380">
                <a:solidFill>
                  <a:srgbClr val="000000"/>
                </a:solidFill>
              </a:defRPr>
            </a:pPr>
            <a:r>
              <a:rPr lang="en-US" dirty="0" smtClean="0"/>
              <a:t>wireless multi-hop networks are inherently dynamic</a:t>
            </a:r>
          </a:p>
          <a:p>
            <a:pPr marL="1143571" lvl="0" indent="-197167" defTabSz="315468">
              <a:spcBef>
                <a:spcPts val="300"/>
              </a:spcBef>
              <a:buFont typeface="Arial"/>
              <a:defRPr sz="1380">
                <a:solidFill>
                  <a:srgbClr val="000000"/>
                </a:solidFill>
              </a:defRPr>
            </a:pPr>
            <a:r>
              <a:rPr lang="en-US" dirty="0" smtClean="0"/>
              <a:t>Node density and link breakages in a network change temporally and spatially. </a:t>
            </a:r>
          </a:p>
          <a:p>
            <a:pPr marL="1143571" lvl="0" indent="-197167" defTabSz="315468">
              <a:spcBef>
                <a:spcPts val="300"/>
              </a:spcBef>
              <a:buFont typeface="Arial"/>
              <a:defRPr sz="1380">
                <a:solidFill>
                  <a:srgbClr val="000000"/>
                </a:solidFill>
              </a:defRPr>
            </a:pPr>
            <a:r>
              <a:rPr lang="en-US" dirty="0" smtClean="0"/>
              <a:t>Traffic traveling through a high mobility region of a network is more likely to get dropped than traffic traveling through a low mobility region. </a:t>
            </a:r>
          </a:p>
          <a:p>
            <a:pPr marL="1143571" lvl="0" indent="-197167" defTabSz="315468">
              <a:spcBef>
                <a:spcPts val="300"/>
              </a:spcBef>
              <a:buFont typeface="Arial"/>
              <a:defRPr sz="1380">
                <a:solidFill>
                  <a:srgbClr val="000000"/>
                </a:solidFill>
              </a:defRPr>
            </a:pPr>
            <a:r>
              <a:rPr lang="en-US" dirty="0" smtClean="0"/>
              <a:t>Traffic traveling many hops to a destination is more likely to get dropped than traffic traveling just a few hops. </a:t>
            </a:r>
          </a:p>
          <a:p>
            <a:pPr marL="1143571" lvl="0" indent="-197167" defTabSz="315468">
              <a:spcBef>
                <a:spcPts val="300"/>
              </a:spcBef>
              <a:buFont typeface="Arial"/>
              <a:defRPr sz="1380">
                <a:solidFill>
                  <a:srgbClr val="000000"/>
                </a:solidFill>
              </a:defRPr>
            </a:pPr>
            <a:r>
              <a:rPr lang="en-US" dirty="0" smtClean="0"/>
              <a:t>Traffic traveling through a highly congested region of a network is more likely to get dropped than traffic traveling through a a lightly loaded region.</a:t>
            </a:r>
            <a:r>
              <a:rPr lang="en-US" sz="2000" dirty="0" smtClean="0"/>
              <a:t> </a:t>
            </a:r>
          </a:p>
          <a:p>
            <a:endParaRPr lang="en-US" dirty="0"/>
          </a:p>
        </p:txBody>
      </p:sp>
    </p:spTree>
    <p:extLst>
      <p:ext uri="{BB962C8B-B14F-4D97-AF65-F5344CB8AC3E}">
        <p14:creationId xmlns:p14="http://schemas.microsoft.com/office/powerpoint/2010/main" val="1257327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indent="0" algn="l">
              <a:defRPr sz="2400">
                <a:latin typeface="+mn-lt"/>
                <a:ea typeface="+mn-ea"/>
                <a:cs typeface="+mn-cs"/>
                <a:sym typeface="Arial"/>
              </a:defRPr>
            </a:pPr>
            <a:r>
              <a:rPr lang="en-US" sz="2400" dirty="0" smtClean="0">
                <a:solidFill>
                  <a:schemeClr val="tx1"/>
                </a:solidFill>
              </a:rPr>
              <a:t>Data traffic determines routing state needed</a:t>
            </a:r>
          </a:p>
          <a:p>
            <a:pPr lvl="1" indent="0" algn="l">
              <a:defRPr sz="2400">
                <a:latin typeface="+mn-lt"/>
                <a:ea typeface="+mn-ea"/>
                <a:cs typeface="+mn-cs"/>
                <a:sym typeface="Arial"/>
              </a:defRPr>
            </a:pPr>
            <a:r>
              <a:rPr lang="en-US" sz="2400" dirty="0" smtClean="0">
                <a:solidFill>
                  <a:schemeClr val="tx1"/>
                </a:solidFill>
              </a:rPr>
              <a:t>Redundant transmissions are valuable</a:t>
            </a:r>
          </a:p>
          <a:p>
            <a:pPr marL="0" indent="0" defTabSz="315468">
              <a:spcBef>
                <a:spcPts val="300"/>
              </a:spcBef>
              <a:buSzTx/>
              <a:buFont typeface="Wingdings"/>
              <a:buNone/>
              <a:defRPr sz="1656"/>
            </a:pPr>
            <a:endParaRPr lang="en-US" dirty="0" smtClean="0"/>
          </a:p>
          <a:p>
            <a:pPr marL="0" indent="0" defTabSz="315468">
              <a:spcBef>
                <a:spcPts val="300"/>
              </a:spcBef>
              <a:buSzTx/>
              <a:buFont typeface="Wingdings"/>
              <a:buNone/>
              <a:defRPr sz="1656"/>
            </a:pPr>
            <a:r>
              <a:rPr lang="en-US" dirty="0" smtClean="0"/>
              <a:t>Key ideas</a:t>
            </a:r>
          </a:p>
          <a:p>
            <a:pPr marL="630936" lvl="1" indent="-315468" defTabSz="315468">
              <a:spcBef>
                <a:spcPts val="300"/>
              </a:spcBef>
              <a:buAutoNum type="arabicPeriod"/>
              <a:defRPr sz="1380">
                <a:solidFill>
                  <a:srgbClr val="941651"/>
                </a:solidFill>
              </a:defRPr>
            </a:pPr>
            <a:r>
              <a:rPr lang="en-US" dirty="0" smtClean="0"/>
              <a:t>Data traffic patterns should determine routing state needed</a:t>
            </a:r>
            <a:endParaRPr lang="en-US" dirty="0" smtClean="0">
              <a:solidFill>
                <a:srgbClr val="000000"/>
              </a:solidFill>
            </a:endParaRPr>
          </a:p>
          <a:p>
            <a:pPr marL="828103" lvl="2" indent="-197167" defTabSz="315468">
              <a:spcBef>
                <a:spcPts val="300"/>
              </a:spcBef>
              <a:buFont typeface="Arial"/>
              <a:buChar char="–"/>
              <a:defRPr sz="1380">
                <a:solidFill>
                  <a:srgbClr val="000000"/>
                </a:solidFill>
              </a:defRPr>
            </a:pPr>
            <a:r>
              <a:rPr lang="en-US" dirty="0" smtClean="0"/>
              <a:t>network traffic falls off with hop-distance so most traffic is local</a:t>
            </a:r>
          </a:p>
          <a:p>
            <a:pPr marL="1104138" lvl="3" indent="-157734" defTabSz="315468">
              <a:spcBef>
                <a:spcPts val="300"/>
              </a:spcBef>
              <a:buFont typeface="Arial"/>
              <a:buChar char="•"/>
              <a:defRPr sz="1380">
                <a:solidFill>
                  <a:srgbClr val="000000"/>
                </a:solidFill>
              </a:defRPr>
            </a:pPr>
            <a:r>
              <a:rPr lang="en-US" dirty="0" smtClean="0"/>
              <a:t>proactively maintain</a:t>
            </a:r>
            <a:r>
              <a:rPr lang="en-US" dirty="0" smtClean="0">
                <a:solidFill>
                  <a:srgbClr val="941751"/>
                </a:solidFill>
              </a:rPr>
              <a:t> local link state</a:t>
            </a:r>
          </a:p>
          <a:p>
            <a:pPr marL="828103" lvl="2" indent="-197167" defTabSz="315468">
              <a:spcBef>
                <a:spcPts val="300"/>
              </a:spcBef>
              <a:buFont typeface="Arial"/>
              <a:buChar char="–"/>
              <a:defRPr sz="1380">
                <a:solidFill>
                  <a:srgbClr val="000000"/>
                </a:solidFill>
              </a:defRPr>
            </a:pPr>
            <a:r>
              <a:rPr lang="en-US" dirty="0" smtClean="0"/>
              <a:t>non-local traffic often destined to a sink + topology changes are more costly for non-local destinations</a:t>
            </a:r>
          </a:p>
          <a:p>
            <a:pPr marL="1104138" lvl="3" indent="-157734" defTabSz="315468">
              <a:spcBef>
                <a:spcPts val="300"/>
              </a:spcBef>
              <a:buFont typeface="Arial"/>
              <a:buChar char="•"/>
              <a:defRPr sz="1380">
                <a:solidFill>
                  <a:srgbClr val="000000"/>
                </a:solidFill>
              </a:defRPr>
            </a:pPr>
            <a:r>
              <a:rPr lang="en-US" dirty="0" smtClean="0"/>
              <a:t>worthwhile to have multiple paths to non-local destination as in a </a:t>
            </a:r>
            <a:r>
              <a:rPr lang="en-US" dirty="0" smtClean="0">
                <a:solidFill>
                  <a:srgbClr val="941751"/>
                </a:solidFill>
              </a:rPr>
              <a:t>gradient</a:t>
            </a:r>
          </a:p>
          <a:p>
            <a:pPr marL="630936" lvl="1" indent="-315468" defTabSz="315468">
              <a:spcBef>
                <a:spcPts val="300"/>
              </a:spcBef>
              <a:buAutoNum type="arabicPeriod"/>
              <a:defRPr sz="1380">
                <a:solidFill>
                  <a:srgbClr val="000000"/>
                </a:solidFill>
              </a:defRPr>
            </a:pPr>
            <a:endParaRPr lang="en-US" dirty="0" smtClean="0">
              <a:solidFill>
                <a:srgbClr val="941751"/>
              </a:solidFill>
            </a:endParaRPr>
          </a:p>
          <a:p>
            <a:pPr marL="630936" lvl="1" indent="-315468" defTabSz="315468">
              <a:spcBef>
                <a:spcPts val="300"/>
              </a:spcBef>
              <a:buAutoNum type="arabicPeriod" startAt="2"/>
              <a:defRPr sz="1380">
                <a:solidFill>
                  <a:srgbClr val="941651"/>
                </a:solidFill>
              </a:defRPr>
            </a:pPr>
            <a:r>
              <a:rPr lang="en-US" dirty="0" smtClean="0"/>
              <a:t>Permit redundant transmissions</a:t>
            </a:r>
            <a:endParaRPr lang="en-US" dirty="0" smtClean="0">
              <a:solidFill>
                <a:srgbClr val="000000"/>
              </a:solidFill>
            </a:endParaRPr>
          </a:p>
          <a:p>
            <a:pPr marL="828103" lvl="2" indent="-197167" defTabSz="315468">
              <a:spcBef>
                <a:spcPts val="300"/>
              </a:spcBef>
              <a:buFont typeface="Arial"/>
              <a:buChar char="–"/>
              <a:defRPr sz="1380">
                <a:solidFill>
                  <a:srgbClr val="000000"/>
                </a:solidFill>
              </a:defRPr>
            </a:pPr>
            <a:r>
              <a:rPr lang="en-US" dirty="0" smtClean="0"/>
              <a:t>wireless multi-hop networks are inherently dynamic</a:t>
            </a:r>
          </a:p>
          <a:p>
            <a:pPr marL="828103" lvl="2" indent="-236600" defTabSz="315468">
              <a:spcBef>
                <a:spcPts val="300"/>
              </a:spcBef>
              <a:buFont typeface="Arial"/>
              <a:defRPr sz="1380">
                <a:solidFill>
                  <a:srgbClr val="000000"/>
                </a:solidFill>
              </a:defRPr>
            </a:pPr>
            <a:r>
              <a:rPr lang="en-US" dirty="0" smtClean="0"/>
              <a:t>provide robustness against topology changes and path breaks that are more likely as distance to destination increases</a:t>
            </a:r>
          </a:p>
          <a:p>
            <a:pPr marL="828103" lvl="2" indent="-236600" defTabSz="315468">
              <a:spcBef>
                <a:spcPts val="300"/>
              </a:spcBef>
              <a:buFont typeface="Arial"/>
              <a:defRPr sz="1380">
                <a:solidFill>
                  <a:srgbClr val="000000"/>
                </a:solidFill>
              </a:defRPr>
            </a:pPr>
            <a:r>
              <a:rPr lang="en-US" dirty="0" smtClean="0"/>
              <a:t>flooding</a:t>
            </a:r>
          </a:p>
          <a:p>
            <a:pPr marL="828103" lvl="2" indent="-236600" defTabSz="315468">
              <a:spcBef>
                <a:spcPts val="300"/>
              </a:spcBef>
              <a:buFont typeface="Arial"/>
              <a:defRPr sz="1380">
                <a:solidFill>
                  <a:srgbClr val="000000"/>
                </a:solidFill>
              </a:defRPr>
            </a:pPr>
            <a:r>
              <a:rPr lang="en-US" dirty="0" smtClean="0"/>
              <a:t>braiding</a:t>
            </a:r>
          </a:p>
          <a:p>
            <a:pPr marL="1143571" lvl="0" indent="-197167" defTabSz="315468">
              <a:spcBef>
                <a:spcPts val="300"/>
              </a:spcBef>
              <a:buFont typeface="Arial"/>
              <a:defRPr sz="1380">
                <a:solidFill>
                  <a:srgbClr val="000000"/>
                </a:solidFill>
              </a:defRPr>
            </a:pPr>
            <a:r>
              <a:rPr lang="en-US" dirty="0" smtClean="0"/>
              <a:t>wireless multi-hop networks are inherently dynamic</a:t>
            </a:r>
          </a:p>
          <a:p>
            <a:pPr marL="1143571" lvl="0" indent="-197167" defTabSz="315468">
              <a:spcBef>
                <a:spcPts val="300"/>
              </a:spcBef>
              <a:buFont typeface="Arial"/>
              <a:defRPr sz="1380">
                <a:solidFill>
                  <a:srgbClr val="000000"/>
                </a:solidFill>
              </a:defRPr>
            </a:pPr>
            <a:r>
              <a:rPr lang="en-US" dirty="0" smtClean="0"/>
              <a:t>Node density and link breakages in a network change temporally and spatially. </a:t>
            </a:r>
          </a:p>
          <a:p>
            <a:pPr marL="1143571" lvl="0" indent="-197167" defTabSz="315468">
              <a:spcBef>
                <a:spcPts val="300"/>
              </a:spcBef>
              <a:buFont typeface="Arial"/>
              <a:defRPr sz="1380">
                <a:solidFill>
                  <a:srgbClr val="000000"/>
                </a:solidFill>
              </a:defRPr>
            </a:pPr>
            <a:r>
              <a:rPr lang="en-US" dirty="0" smtClean="0"/>
              <a:t>Traffic traveling through a high mobility region of a network is more likely to get dropped than traffic traveling through a low mobility region. </a:t>
            </a:r>
          </a:p>
          <a:p>
            <a:pPr marL="1143571" lvl="0" indent="-197167" defTabSz="315468">
              <a:spcBef>
                <a:spcPts val="300"/>
              </a:spcBef>
              <a:buFont typeface="Arial"/>
              <a:defRPr sz="1380">
                <a:solidFill>
                  <a:srgbClr val="000000"/>
                </a:solidFill>
              </a:defRPr>
            </a:pPr>
            <a:r>
              <a:rPr lang="en-US" dirty="0" smtClean="0"/>
              <a:t>Traffic traveling many hops to a destination is more likely to get dropped than traffic traveling just a few hops. </a:t>
            </a:r>
          </a:p>
          <a:p>
            <a:pPr marL="1143571" lvl="0" indent="-197167" defTabSz="315468">
              <a:spcBef>
                <a:spcPts val="300"/>
              </a:spcBef>
              <a:buFont typeface="Arial"/>
              <a:defRPr sz="1380">
                <a:solidFill>
                  <a:srgbClr val="000000"/>
                </a:solidFill>
              </a:defRPr>
            </a:pPr>
            <a:r>
              <a:rPr lang="en-US" dirty="0" smtClean="0"/>
              <a:t>Traffic traveling through a highly congested region of a network is more likely to get dropped than traffic traveling through a a lightly loaded region.</a:t>
            </a:r>
            <a:r>
              <a:rPr lang="en-US" sz="2000" dirty="0" smtClean="0"/>
              <a:t> </a:t>
            </a:r>
          </a:p>
          <a:p>
            <a:endParaRPr lang="en-US" dirty="0"/>
          </a:p>
        </p:txBody>
      </p:sp>
    </p:spTree>
    <p:extLst>
      <p:ext uri="{BB962C8B-B14F-4D97-AF65-F5344CB8AC3E}">
        <p14:creationId xmlns:p14="http://schemas.microsoft.com/office/powerpoint/2010/main" val="117113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r>
              <a:t>Adaptive GEM sending rate</a:t>
            </a:r>
          </a:p>
          <a:p>
            <a:pPr lvl="1" indent="457200"/>
            <a:r>
              <a:t>low background rate at which all nodes send GEMs</a:t>
            </a:r>
          </a:p>
          <a:p>
            <a:pPr lvl="1" indent="457200"/>
            <a:r>
              <a:t>higher “normal” rate that is triggered as long as a node receives data packets destined for itself and the source of the data packet is not in the destination’s 2-hop link state. A node reduces its GEM rate when it has received no data traffic destined to itself for a threshold period of time. </a:t>
            </a:r>
          </a:p>
        </p:txBody>
      </p:sp>
    </p:spTree>
    <p:extLst>
      <p:ext uri="{BB962C8B-B14F-4D97-AF65-F5344CB8AC3E}">
        <p14:creationId xmlns:p14="http://schemas.microsoft.com/office/powerpoint/2010/main" val="1783106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r>
              <a:t>Adaptive GEM sending rate</a:t>
            </a:r>
          </a:p>
          <a:p>
            <a:pPr lvl="1" indent="457200"/>
            <a:r>
              <a:t>low background rate at which all nodes send GEMs</a:t>
            </a:r>
          </a:p>
          <a:p>
            <a:pPr lvl="1" indent="457200"/>
            <a:r>
              <a:t>higher “normal” rate that is triggered as long as a node receives data packets destined for itself and the source of the data packet is not in the destination’s 2-hop link state. A node reduces its GEM rate when it has received no data traffic destined to itself for a threshold period of time. </a:t>
            </a:r>
          </a:p>
        </p:txBody>
      </p:sp>
    </p:spTree>
    <p:extLst>
      <p:ext uri="{BB962C8B-B14F-4D97-AF65-F5344CB8AC3E}">
        <p14:creationId xmlns:p14="http://schemas.microsoft.com/office/powerpoint/2010/main" val="712004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defTabSz="457200" eaLnBrk="1" fontAlgn="auto" latinLnBrk="0" hangingPunct="1">
              <a:lnSpc>
                <a:spcPct val="100000"/>
              </a:lnSpc>
              <a:spcBef>
                <a:spcPts val="400"/>
              </a:spcBef>
              <a:spcAft>
                <a:spcPts val="0"/>
              </a:spcAft>
              <a:buClrTx/>
              <a:buSzTx/>
              <a:buFontTx/>
              <a:buNone/>
              <a:tabLst/>
              <a:defRPr/>
            </a:pPr>
            <a:r>
              <a:rPr lang="en-US" dirty="0" smtClean="0"/>
              <a:t>Node v retransmits a GEM based on the number of w’s 1-hop neighbors that cover each of v’s 1-hop neighbors, excluding w. </a:t>
            </a:r>
          </a:p>
          <a:p>
            <a:pPr marL="0" marR="0" lvl="1" indent="0" defTabSz="457200" eaLnBrk="1" fontAlgn="auto" latinLnBrk="0" hangingPunct="1">
              <a:lnSpc>
                <a:spcPct val="100000"/>
              </a:lnSpc>
              <a:spcBef>
                <a:spcPts val="400"/>
              </a:spcBef>
              <a:spcAft>
                <a:spcPts val="0"/>
              </a:spcAft>
              <a:buClrTx/>
              <a:buSzTx/>
              <a:buFontTx/>
              <a:buNone/>
              <a:tabLst/>
              <a:defRPr/>
            </a:pPr>
            <a:endParaRPr lang="en-US" dirty="0" smtClean="0">
              <a:latin typeface="Arial" charset="0"/>
              <a:ea typeface="Arial" charset="0"/>
              <a:cs typeface="Arial" charset="0"/>
            </a:endParaRPr>
          </a:p>
          <a:p>
            <a:pPr marL="0" marR="0" lvl="1" indent="0" defTabSz="457200" eaLnBrk="1" fontAlgn="auto" latinLnBrk="0" hangingPunct="1">
              <a:lnSpc>
                <a:spcPct val="100000"/>
              </a:lnSpc>
              <a:spcBef>
                <a:spcPts val="400"/>
              </a:spcBef>
              <a:spcAft>
                <a:spcPts val="0"/>
              </a:spcAft>
              <a:buClrTx/>
              <a:buSzTx/>
              <a:buFontTx/>
              <a:buNone/>
              <a:tabLst/>
              <a:defRPr/>
            </a:pPr>
            <a:r>
              <a:rPr lang="en-US" dirty="0" smtClean="0">
                <a:latin typeface="Arial" charset="0"/>
                <a:ea typeface="Arial" charset="0"/>
                <a:cs typeface="Arial" charset="0"/>
              </a:rPr>
              <a:t>⇒ w’s 1-hop neighbors excluding v that cover u</a:t>
            </a:r>
          </a:p>
          <a:p>
            <a:pPr marL="0" marR="0" lvl="1" indent="0" defTabSz="457200" eaLnBrk="1" fontAlgn="auto" latinLnBrk="0" hangingPunct="1">
              <a:lnSpc>
                <a:spcPct val="100000"/>
              </a:lnSpc>
              <a:spcBef>
                <a:spcPts val="400"/>
              </a:spcBef>
              <a:spcAft>
                <a:spcPts val="0"/>
              </a:spcAft>
              <a:buClrTx/>
              <a:buSzTx/>
              <a:buFontTx/>
              <a:buNone/>
              <a:tabLst/>
              <a:defRPr/>
            </a:pPr>
            <a:endParaRPr lang="en-US" dirty="0" smtClean="0"/>
          </a:p>
          <a:p>
            <a:pPr marL="0" marR="0" lvl="1" indent="0" defTabSz="457200" eaLnBrk="1" fontAlgn="auto" latinLnBrk="0" hangingPunct="1">
              <a:lnSpc>
                <a:spcPct val="100000"/>
              </a:lnSpc>
              <a:spcBef>
                <a:spcPts val="400"/>
              </a:spcBef>
              <a:spcAft>
                <a:spcPts val="0"/>
              </a:spcAft>
              <a:buClrTx/>
              <a:buSzTx/>
              <a:buFontTx/>
              <a:buNone/>
              <a:tabLst/>
              <a:defRPr/>
            </a:pPr>
            <a:r>
              <a:rPr lang="en-US" dirty="0" smtClean="0"/>
              <a:t>if a node receives a broadcast packet, it knows which of its neighbors should also have received the packet</a:t>
            </a:r>
          </a:p>
          <a:p>
            <a:pPr marL="0" marR="0" lvl="1" indent="0" defTabSz="457200" eaLnBrk="1" fontAlgn="auto" latinLnBrk="0" hangingPunct="1">
              <a:lnSpc>
                <a:spcPct val="100000"/>
              </a:lnSpc>
              <a:spcBef>
                <a:spcPts val="400"/>
              </a:spcBef>
              <a:spcAft>
                <a:spcPts val="0"/>
              </a:spcAft>
              <a:buClrTx/>
              <a:buSzTx/>
              <a:buFontTx/>
              <a:buNone/>
              <a:tabLst/>
              <a:defRPr/>
            </a:pPr>
            <a:endParaRPr lang="en-US" sz="1200" dirty="0" smtClean="0"/>
          </a:p>
          <a:p>
            <a:pPr marL="0" marR="0" lvl="1" indent="0" defTabSz="457200" eaLnBrk="1" fontAlgn="auto" latinLnBrk="0" hangingPunct="1">
              <a:lnSpc>
                <a:spcPct val="100000"/>
              </a:lnSpc>
              <a:spcBef>
                <a:spcPts val="400"/>
              </a:spcBef>
              <a:spcAft>
                <a:spcPts val="0"/>
              </a:spcAft>
              <a:buClrTx/>
              <a:buSzTx/>
              <a:buFontTx/>
              <a:buNone/>
              <a:tabLst/>
              <a:defRPr/>
            </a:pPr>
            <a:r>
              <a:rPr lang="en-US" sz="1200" dirty="0" smtClean="0"/>
              <a:t>C : desired number of nodes “covering” a 1-hop neighbor</a:t>
            </a:r>
          </a:p>
          <a:p>
            <a:pPr marL="0" marR="0" lvl="1" indent="0" defTabSz="457200" eaLnBrk="1" fontAlgn="auto" latinLnBrk="0" hangingPunct="1">
              <a:lnSpc>
                <a:spcPct val="100000"/>
              </a:lnSpc>
              <a:spcBef>
                <a:spcPts val="400"/>
              </a:spcBef>
              <a:spcAft>
                <a:spcPts val="0"/>
              </a:spcAft>
              <a:buClrTx/>
              <a:buSzTx/>
              <a:buFontTx/>
              <a:buNone/>
              <a:tabLst/>
              <a:defRPr/>
            </a:pPr>
            <a:r>
              <a:rPr lang="en-US" sz="1200" dirty="0" smtClean="0"/>
              <a:t>C controls extent to which a packet is flooded</a:t>
            </a:r>
          </a:p>
          <a:p>
            <a:pPr marL="0" marR="0" lvl="1" indent="0" defTabSz="457200" eaLnBrk="1" fontAlgn="auto" latinLnBrk="0" hangingPunct="1">
              <a:lnSpc>
                <a:spcPct val="100000"/>
              </a:lnSpc>
              <a:spcBef>
                <a:spcPts val="400"/>
              </a:spcBef>
              <a:spcAft>
                <a:spcPts val="0"/>
              </a:spcAft>
              <a:buClrTx/>
              <a:buSzTx/>
              <a:buFontTx/>
              <a:buNone/>
              <a:tabLst/>
              <a:defRPr/>
            </a:pPr>
            <a:endParaRPr lang="en-US" sz="1200" dirty="0" smtClean="0"/>
          </a:p>
          <a:p>
            <a:pPr lvl="0"/>
            <a:r>
              <a:rPr lang="en-US" dirty="0" smtClean="0"/>
              <a:t>node computes minimum probability, p, that any 1-hop neighbor receives GEM if it does not retransmit</a:t>
            </a:r>
          </a:p>
          <a:p>
            <a:pPr lvl="0"/>
            <a:r>
              <a:rPr lang="en-US" dirty="0" smtClean="0"/>
              <a:t>p is computed from link state : each node knows its 1- hop and 2-hop neighborhoods.</a:t>
            </a:r>
          </a:p>
          <a:p>
            <a:pPr marL="0" marR="0" lvl="1" indent="0" defTabSz="457200" eaLnBrk="1" fontAlgn="auto" latinLnBrk="0" hangingPunct="1">
              <a:lnSpc>
                <a:spcPct val="100000"/>
              </a:lnSpc>
              <a:spcBef>
                <a:spcPts val="400"/>
              </a:spcBef>
              <a:spcAft>
                <a:spcPts val="0"/>
              </a:spcAft>
              <a:buClrTx/>
              <a:buSzTx/>
              <a:buFontTx/>
              <a:buNone/>
              <a:tabLst/>
              <a:defRPr/>
            </a:pPr>
            <a:endParaRPr lang="en-US" dirty="0" smtClean="0"/>
          </a:p>
          <a:p>
            <a:pPr lvl="0"/>
            <a:r>
              <a:rPr lang="en-US" dirty="0" smtClean="0"/>
              <a:t>Our retransmission must cater to the node that is least covered by nodes with the packet from w. </a:t>
            </a:r>
          </a:p>
          <a:p>
            <a:pPr lvl="1"/>
            <a:endParaRPr lang="en-US" dirty="0" smtClean="0"/>
          </a:p>
          <a:p>
            <a:pPr marL="0" marR="0" lvl="1" indent="0" defTabSz="457200" eaLnBrk="1" fontAlgn="auto" latinLnBrk="0" hangingPunct="1">
              <a:lnSpc>
                <a:spcPct val="100000"/>
              </a:lnSpc>
              <a:spcBef>
                <a:spcPts val="400"/>
              </a:spcBef>
              <a:spcAft>
                <a:spcPts val="0"/>
              </a:spcAft>
              <a:buClrTx/>
              <a:buSzTx/>
              <a:buFontTx/>
              <a:buNone/>
              <a:tabLst/>
              <a:defRPr/>
            </a:pPr>
            <a:r>
              <a:rPr lang="en-US" sz="1200" dirty="0" smtClean="0"/>
              <a:t>Set of forwarders is controlled so that every node gets GEM from sufficient (e.g. 3 to 4) neighbors so that they have some alternate paths, but not from every neighbor</a:t>
            </a:r>
          </a:p>
          <a:p>
            <a:pPr marL="0" marR="0" lvl="1" indent="0" defTabSz="457200" eaLnBrk="1" fontAlgn="auto" latinLnBrk="0" hangingPunct="1">
              <a:lnSpc>
                <a:spcPct val="100000"/>
              </a:lnSpc>
              <a:spcBef>
                <a:spcPts val="400"/>
              </a:spcBef>
              <a:spcAft>
                <a:spcPts val="0"/>
              </a:spcAft>
              <a:buClrTx/>
              <a:buSzTx/>
              <a:buFontTx/>
              <a:buNone/>
              <a:tabLst/>
              <a:defRPr/>
            </a:pPr>
            <a:endParaRPr lang="en-US" dirty="0" smtClean="0"/>
          </a:p>
          <a:p>
            <a:pPr marL="0" marR="0" lvl="1" indent="0" defTabSz="457200" eaLnBrk="1" fontAlgn="auto" latinLnBrk="0" hangingPunct="1">
              <a:lnSpc>
                <a:spcPct val="100000"/>
              </a:lnSpc>
              <a:spcBef>
                <a:spcPts val="400"/>
              </a:spcBef>
              <a:spcAft>
                <a:spcPts val="0"/>
              </a:spcAft>
              <a:buClrTx/>
              <a:buSzTx/>
              <a:buFontTx/>
              <a:buNone/>
              <a:tabLst/>
              <a:defRPr/>
            </a:pPr>
            <a:r>
              <a:rPr lang="en-US" dirty="0" smtClean="0"/>
              <a:t>By probabilistically truncating GEM floods, SHARE intelligently reduces the effective degree of the network thereby reducing the bandwidth incurred by flooded messages.</a:t>
            </a:r>
          </a:p>
          <a:p>
            <a:pPr marL="0" marR="0" indent="0" defTabSz="457200" eaLnBrk="1" fontAlgn="auto" latinLnBrk="0" hangingPunct="1">
              <a:lnSpc>
                <a:spcPct val="100000"/>
              </a:lnSpc>
              <a:spcBef>
                <a:spcPts val="400"/>
              </a:spcBef>
              <a:spcAft>
                <a:spcPts val="0"/>
              </a:spcAft>
              <a:buClrTx/>
              <a:buSzTx/>
              <a:buFontTx/>
              <a:buNone/>
              <a:tabLst/>
              <a:defRPr/>
            </a:pPr>
            <a:endParaRPr lang="en-US" dirty="0" smtClean="0"/>
          </a:p>
          <a:p>
            <a:pPr marL="0" marR="0" indent="0" defTabSz="457200" eaLnBrk="1" fontAlgn="auto" latinLnBrk="0" hangingPunct="1">
              <a:lnSpc>
                <a:spcPct val="100000"/>
              </a:lnSpc>
              <a:spcBef>
                <a:spcPts val="400"/>
              </a:spcBef>
              <a:spcAft>
                <a:spcPts val="0"/>
              </a:spcAft>
              <a:buClrTx/>
              <a:buSzTx/>
              <a:buFontTx/>
              <a:buNone/>
              <a:tabLst/>
              <a:defRPr/>
            </a:pPr>
            <a:r>
              <a:rPr lang="en-US" dirty="0" smtClean="0"/>
              <a:t>Scoping GEM floods has the effect of controlling the number of alternate paths of which a node is aware. However, the probabilistic nature of the retransmissions ensures that from one GEM flood to the next, different nodes will probabilistically respond, ensuring in expectation that over multiple floods that all available alternate paths will be found. </a:t>
            </a:r>
          </a:p>
          <a:p>
            <a:pPr marL="0" marR="0" indent="0" defTabSz="457200" eaLnBrk="1" fontAlgn="auto" latinLnBrk="0" hangingPunct="1">
              <a:lnSpc>
                <a:spcPct val="100000"/>
              </a:lnSpc>
              <a:spcBef>
                <a:spcPts val="400"/>
              </a:spcBef>
              <a:spcAft>
                <a:spcPts val="0"/>
              </a:spcAft>
              <a:buClrTx/>
              <a:buSzTx/>
              <a:buFontTx/>
              <a:buNone/>
              <a:tabLst/>
              <a:defRPr/>
            </a:pPr>
            <a:endParaRPr lang="en-US" dirty="0" smtClean="0"/>
          </a:p>
          <a:p>
            <a:pPr marL="0" marR="0" indent="0" defTabSz="457200" eaLnBrk="1" fontAlgn="auto" latinLnBrk="0" hangingPunct="1">
              <a:lnSpc>
                <a:spcPct val="100000"/>
              </a:lnSpc>
              <a:spcBef>
                <a:spcPts val="400"/>
              </a:spcBef>
              <a:spcAft>
                <a:spcPts val="0"/>
              </a:spcAft>
              <a:buClrTx/>
              <a:buSzTx/>
              <a:buFontTx/>
              <a:buNone/>
              <a:tabLst/>
              <a:defRPr/>
            </a:pPr>
            <a:r>
              <a:rPr lang="en-US" dirty="0" smtClean="0"/>
              <a:t>The case C ≥ |</a:t>
            </a:r>
            <a:r>
              <a:rPr lang="en-US" dirty="0" err="1" smtClean="0"/>
              <a:t>Cmin</a:t>
            </a:r>
            <a:r>
              <a:rPr lang="en-US" dirty="0" smtClean="0"/>
              <a:t>| might occur because there are insufficient nodes to cover the 1-hop neighbor, or because the link-state tables have not yet converged or are out of date. Regardless, the correct behavior is still to retransmit the GEM with </a:t>
            </a:r>
            <a:r>
              <a:rPr lang="en-US" dirty="0" err="1" smtClean="0"/>
              <a:t>pR</a:t>
            </a:r>
            <a:r>
              <a:rPr lang="en-US" dirty="0" smtClean="0"/>
              <a:t>(v) = 1. </a:t>
            </a:r>
          </a:p>
          <a:p>
            <a:pPr marL="0" marR="0" indent="0" defTabSz="457200" eaLnBrk="1" fontAlgn="auto" latinLnBrk="0" hangingPunct="1">
              <a:lnSpc>
                <a:spcPct val="100000"/>
              </a:lnSpc>
              <a:spcBef>
                <a:spcPts val="400"/>
              </a:spcBef>
              <a:spcAft>
                <a:spcPts val="0"/>
              </a:spcAft>
              <a:buClrTx/>
              <a:buSzTx/>
              <a:buFontTx/>
              <a:buNone/>
              <a:tabLst/>
              <a:defRPr/>
            </a:pPr>
            <a:endParaRPr lang="en-US" dirty="0" smtClean="0"/>
          </a:p>
          <a:p>
            <a:endParaRPr lang="en-US" dirty="0"/>
          </a:p>
        </p:txBody>
      </p:sp>
    </p:spTree>
    <p:extLst>
      <p:ext uri="{BB962C8B-B14F-4D97-AF65-F5344CB8AC3E}">
        <p14:creationId xmlns:p14="http://schemas.microsoft.com/office/powerpoint/2010/main" val="318567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defTabSz="457200" eaLnBrk="1" fontAlgn="auto" latinLnBrk="0" hangingPunct="1">
              <a:lnSpc>
                <a:spcPct val="100000"/>
              </a:lnSpc>
              <a:spcBef>
                <a:spcPts val="400"/>
              </a:spcBef>
              <a:spcAft>
                <a:spcPts val="0"/>
              </a:spcAft>
              <a:buClrTx/>
              <a:buSzTx/>
              <a:buFontTx/>
              <a:buNone/>
              <a:tabLst/>
              <a:defRPr/>
            </a:pPr>
            <a:r>
              <a:rPr lang="en-US" dirty="0" smtClean="0"/>
              <a:t>Node v retransmits a GEM based on the number of w’s 1-hop neighbors that cover each of v’s 1-hop neighbors, excluding w. </a:t>
            </a:r>
          </a:p>
          <a:p>
            <a:pPr marL="0" marR="0" lvl="1" indent="0" defTabSz="457200" eaLnBrk="1" fontAlgn="auto" latinLnBrk="0" hangingPunct="1">
              <a:lnSpc>
                <a:spcPct val="100000"/>
              </a:lnSpc>
              <a:spcBef>
                <a:spcPts val="400"/>
              </a:spcBef>
              <a:spcAft>
                <a:spcPts val="0"/>
              </a:spcAft>
              <a:buClrTx/>
              <a:buSzTx/>
              <a:buFontTx/>
              <a:buNone/>
              <a:tabLst/>
              <a:defRPr/>
            </a:pPr>
            <a:endParaRPr lang="en-US" dirty="0" smtClean="0">
              <a:latin typeface="Arial" charset="0"/>
              <a:ea typeface="Arial" charset="0"/>
              <a:cs typeface="Arial" charset="0"/>
            </a:endParaRPr>
          </a:p>
          <a:p>
            <a:pPr marL="0" marR="0" lvl="1" indent="0" defTabSz="457200" eaLnBrk="1" fontAlgn="auto" latinLnBrk="0" hangingPunct="1">
              <a:lnSpc>
                <a:spcPct val="100000"/>
              </a:lnSpc>
              <a:spcBef>
                <a:spcPts val="400"/>
              </a:spcBef>
              <a:spcAft>
                <a:spcPts val="0"/>
              </a:spcAft>
              <a:buClrTx/>
              <a:buSzTx/>
              <a:buFontTx/>
              <a:buNone/>
              <a:tabLst/>
              <a:defRPr/>
            </a:pPr>
            <a:r>
              <a:rPr lang="en-US" dirty="0" smtClean="0">
                <a:latin typeface="Arial" charset="0"/>
                <a:ea typeface="Arial" charset="0"/>
                <a:cs typeface="Arial" charset="0"/>
              </a:rPr>
              <a:t>⇒ w’s 1-hop neighbors excluding v that cover u</a:t>
            </a:r>
          </a:p>
          <a:p>
            <a:pPr marL="0" marR="0" lvl="1" indent="0" defTabSz="457200" eaLnBrk="1" fontAlgn="auto" latinLnBrk="0" hangingPunct="1">
              <a:lnSpc>
                <a:spcPct val="100000"/>
              </a:lnSpc>
              <a:spcBef>
                <a:spcPts val="400"/>
              </a:spcBef>
              <a:spcAft>
                <a:spcPts val="0"/>
              </a:spcAft>
              <a:buClrTx/>
              <a:buSzTx/>
              <a:buFontTx/>
              <a:buNone/>
              <a:tabLst/>
              <a:defRPr/>
            </a:pPr>
            <a:endParaRPr lang="en-US" dirty="0" smtClean="0"/>
          </a:p>
          <a:p>
            <a:pPr marL="0" marR="0" lvl="1" indent="0" defTabSz="457200" eaLnBrk="1" fontAlgn="auto" latinLnBrk="0" hangingPunct="1">
              <a:lnSpc>
                <a:spcPct val="100000"/>
              </a:lnSpc>
              <a:spcBef>
                <a:spcPts val="400"/>
              </a:spcBef>
              <a:spcAft>
                <a:spcPts val="0"/>
              </a:spcAft>
              <a:buClrTx/>
              <a:buSzTx/>
              <a:buFontTx/>
              <a:buNone/>
              <a:tabLst/>
              <a:defRPr/>
            </a:pPr>
            <a:r>
              <a:rPr lang="en-US" dirty="0" smtClean="0"/>
              <a:t>if a node receives a broadcast packet, it knows which of its neighbors should also have received the packet</a:t>
            </a:r>
          </a:p>
          <a:p>
            <a:pPr marL="0" marR="0" lvl="1" indent="0" defTabSz="457200" eaLnBrk="1" fontAlgn="auto" latinLnBrk="0" hangingPunct="1">
              <a:lnSpc>
                <a:spcPct val="100000"/>
              </a:lnSpc>
              <a:spcBef>
                <a:spcPts val="400"/>
              </a:spcBef>
              <a:spcAft>
                <a:spcPts val="0"/>
              </a:spcAft>
              <a:buClrTx/>
              <a:buSzTx/>
              <a:buFontTx/>
              <a:buNone/>
              <a:tabLst/>
              <a:defRPr/>
            </a:pPr>
            <a:endParaRPr lang="en-US" sz="1200" dirty="0" smtClean="0"/>
          </a:p>
          <a:p>
            <a:pPr marL="0" marR="0" lvl="1" indent="0" defTabSz="457200" eaLnBrk="1" fontAlgn="auto" latinLnBrk="0" hangingPunct="1">
              <a:lnSpc>
                <a:spcPct val="100000"/>
              </a:lnSpc>
              <a:spcBef>
                <a:spcPts val="400"/>
              </a:spcBef>
              <a:spcAft>
                <a:spcPts val="0"/>
              </a:spcAft>
              <a:buClrTx/>
              <a:buSzTx/>
              <a:buFontTx/>
              <a:buNone/>
              <a:tabLst/>
              <a:defRPr/>
            </a:pPr>
            <a:r>
              <a:rPr lang="en-US" sz="1200" dirty="0" smtClean="0"/>
              <a:t>C : desired number of nodes “covering” a 1-hop neighbor</a:t>
            </a:r>
          </a:p>
          <a:p>
            <a:pPr marL="0" marR="0" lvl="1" indent="0" defTabSz="457200" eaLnBrk="1" fontAlgn="auto" latinLnBrk="0" hangingPunct="1">
              <a:lnSpc>
                <a:spcPct val="100000"/>
              </a:lnSpc>
              <a:spcBef>
                <a:spcPts val="400"/>
              </a:spcBef>
              <a:spcAft>
                <a:spcPts val="0"/>
              </a:spcAft>
              <a:buClrTx/>
              <a:buSzTx/>
              <a:buFontTx/>
              <a:buNone/>
              <a:tabLst/>
              <a:defRPr/>
            </a:pPr>
            <a:r>
              <a:rPr lang="en-US" sz="1200" dirty="0" smtClean="0"/>
              <a:t>C controls extent to which a packet is flooded</a:t>
            </a:r>
          </a:p>
          <a:p>
            <a:pPr marL="0" marR="0" lvl="1" indent="0" defTabSz="457200" eaLnBrk="1" fontAlgn="auto" latinLnBrk="0" hangingPunct="1">
              <a:lnSpc>
                <a:spcPct val="100000"/>
              </a:lnSpc>
              <a:spcBef>
                <a:spcPts val="400"/>
              </a:spcBef>
              <a:spcAft>
                <a:spcPts val="0"/>
              </a:spcAft>
              <a:buClrTx/>
              <a:buSzTx/>
              <a:buFontTx/>
              <a:buNone/>
              <a:tabLst/>
              <a:defRPr/>
            </a:pPr>
            <a:endParaRPr lang="en-US" sz="1200" dirty="0" smtClean="0"/>
          </a:p>
          <a:p>
            <a:pPr lvl="0"/>
            <a:r>
              <a:rPr lang="en-US" dirty="0" smtClean="0"/>
              <a:t>node computes minimum probability, p, that any 1-hop neighbor receives GEM if it does not retransmit</a:t>
            </a:r>
          </a:p>
          <a:p>
            <a:pPr lvl="0"/>
            <a:r>
              <a:rPr lang="en-US" dirty="0" smtClean="0"/>
              <a:t>p is computed from link state : each node knows its 1- hop and 2-hop neighborhoods.</a:t>
            </a:r>
          </a:p>
          <a:p>
            <a:pPr marL="0" marR="0" lvl="1" indent="0" defTabSz="457200" eaLnBrk="1" fontAlgn="auto" latinLnBrk="0" hangingPunct="1">
              <a:lnSpc>
                <a:spcPct val="100000"/>
              </a:lnSpc>
              <a:spcBef>
                <a:spcPts val="400"/>
              </a:spcBef>
              <a:spcAft>
                <a:spcPts val="0"/>
              </a:spcAft>
              <a:buClrTx/>
              <a:buSzTx/>
              <a:buFontTx/>
              <a:buNone/>
              <a:tabLst/>
              <a:defRPr/>
            </a:pPr>
            <a:endParaRPr lang="en-US" dirty="0" smtClean="0"/>
          </a:p>
          <a:p>
            <a:pPr lvl="0"/>
            <a:r>
              <a:rPr lang="en-US" dirty="0" smtClean="0"/>
              <a:t>Our retransmission must cater to the node that is least covered by nodes with the packet from w. </a:t>
            </a:r>
          </a:p>
          <a:p>
            <a:pPr lvl="1"/>
            <a:endParaRPr lang="en-US" dirty="0" smtClean="0"/>
          </a:p>
          <a:p>
            <a:pPr marL="0" marR="0" lvl="1" indent="0" defTabSz="457200" eaLnBrk="1" fontAlgn="auto" latinLnBrk="0" hangingPunct="1">
              <a:lnSpc>
                <a:spcPct val="100000"/>
              </a:lnSpc>
              <a:spcBef>
                <a:spcPts val="400"/>
              </a:spcBef>
              <a:spcAft>
                <a:spcPts val="0"/>
              </a:spcAft>
              <a:buClrTx/>
              <a:buSzTx/>
              <a:buFontTx/>
              <a:buNone/>
              <a:tabLst/>
              <a:defRPr/>
            </a:pPr>
            <a:r>
              <a:rPr lang="en-US" sz="1200" dirty="0" smtClean="0"/>
              <a:t>Set of forwarders is controlled so that every node gets GEM from sufficient (e.g. 3 to 4) neighbors so that they have some alternate paths, but not from every neighbor</a:t>
            </a:r>
          </a:p>
          <a:p>
            <a:pPr marL="0" marR="0" lvl="1" indent="0" defTabSz="457200" eaLnBrk="1" fontAlgn="auto" latinLnBrk="0" hangingPunct="1">
              <a:lnSpc>
                <a:spcPct val="100000"/>
              </a:lnSpc>
              <a:spcBef>
                <a:spcPts val="400"/>
              </a:spcBef>
              <a:spcAft>
                <a:spcPts val="0"/>
              </a:spcAft>
              <a:buClrTx/>
              <a:buSzTx/>
              <a:buFontTx/>
              <a:buNone/>
              <a:tabLst/>
              <a:defRPr/>
            </a:pPr>
            <a:endParaRPr lang="en-US" dirty="0" smtClean="0"/>
          </a:p>
          <a:p>
            <a:pPr marL="0" marR="0" lvl="1" indent="0" defTabSz="457200" eaLnBrk="1" fontAlgn="auto" latinLnBrk="0" hangingPunct="1">
              <a:lnSpc>
                <a:spcPct val="100000"/>
              </a:lnSpc>
              <a:spcBef>
                <a:spcPts val="400"/>
              </a:spcBef>
              <a:spcAft>
                <a:spcPts val="0"/>
              </a:spcAft>
              <a:buClrTx/>
              <a:buSzTx/>
              <a:buFontTx/>
              <a:buNone/>
              <a:tabLst/>
              <a:defRPr/>
            </a:pPr>
            <a:r>
              <a:rPr lang="en-US" dirty="0" smtClean="0"/>
              <a:t>By probabilistically truncating GEM floods, SHARE intelligently reduces the effective degree of the network thereby reducing the bandwidth incurred by flooded messages.</a:t>
            </a:r>
          </a:p>
          <a:p>
            <a:pPr marL="0" marR="0" indent="0" defTabSz="457200" eaLnBrk="1" fontAlgn="auto" latinLnBrk="0" hangingPunct="1">
              <a:lnSpc>
                <a:spcPct val="100000"/>
              </a:lnSpc>
              <a:spcBef>
                <a:spcPts val="400"/>
              </a:spcBef>
              <a:spcAft>
                <a:spcPts val="0"/>
              </a:spcAft>
              <a:buClrTx/>
              <a:buSzTx/>
              <a:buFontTx/>
              <a:buNone/>
              <a:tabLst/>
              <a:defRPr/>
            </a:pPr>
            <a:endParaRPr lang="en-US" dirty="0" smtClean="0"/>
          </a:p>
          <a:p>
            <a:pPr marL="0" marR="0" indent="0" defTabSz="457200" eaLnBrk="1" fontAlgn="auto" latinLnBrk="0" hangingPunct="1">
              <a:lnSpc>
                <a:spcPct val="100000"/>
              </a:lnSpc>
              <a:spcBef>
                <a:spcPts val="400"/>
              </a:spcBef>
              <a:spcAft>
                <a:spcPts val="0"/>
              </a:spcAft>
              <a:buClrTx/>
              <a:buSzTx/>
              <a:buFontTx/>
              <a:buNone/>
              <a:tabLst/>
              <a:defRPr/>
            </a:pPr>
            <a:r>
              <a:rPr lang="en-US" dirty="0" smtClean="0"/>
              <a:t>Scoping GEM floods has the effect of controlling the number of alternate paths of which a node is aware. However, the probabilistic nature of the retransmissions ensures that from one GEM flood to the next, different nodes will probabilistically respond, ensuring in expectation that over multiple floods that all available alternate paths will be found. </a:t>
            </a:r>
          </a:p>
          <a:p>
            <a:pPr marL="0" marR="0" indent="0" defTabSz="457200" eaLnBrk="1" fontAlgn="auto" latinLnBrk="0" hangingPunct="1">
              <a:lnSpc>
                <a:spcPct val="100000"/>
              </a:lnSpc>
              <a:spcBef>
                <a:spcPts val="400"/>
              </a:spcBef>
              <a:spcAft>
                <a:spcPts val="0"/>
              </a:spcAft>
              <a:buClrTx/>
              <a:buSzTx/>
              <a:buFontTx/>
              <a:buNone/>
              <a:tabLst/>
              <a:defRPr/>
            </a:pPr>
            <a:endParaRPr lang="en-US" dirty="0" smtClean="0"/>
          </a:p>
          <a:p>
            <a:pPr marL="0" marR="0" indent="0" defTabSz="457200" eaLnBrk="1" fontAlgn="auto" latinLnBrk="0" hangingPunct="1">
              <a:lnSpc>
                <a:spcPct val="100000"/>
              </a:lnSpc>
              <a:spcBef>
                <a:spcPts val="400"/>
              </a:spcBef>
              <a:spcAft>
                <a:spcPts val="0"/>
              </a:spcAft>
              <a:buClrTx/>
              <a:buSzTx/>
              <a:buFontTx/>
              <a:buNone/>
              <a:tabLst/>
              <a:defRPr/>
            </a:pPr>
            <a:r>
              <a:rPr lang="en-US" dirty="0" smtClean="0"/>
              <a:t>The case C ≥ |</a:t>
            </a:r>
            <a:r>
              <a:rPr lang="en-US" dirty="0" err="1" smtClean="0"/>
              <a:t>Cmin</a:t>
            </a:r>
            <a:r>
              <a:rPr lang="en-US" dirty="0" smtClean="0"/>
              <a:t>| might occur because there are insufficient nodes to cover the 1-hop neighbor, or because the link-state tables have not yet converged or are out of date. Regardless, the correct behavior is still to retransmit the GEM with </a:t>
            </a:r>
            <a:r>
              <a:rPr lang="en-US" dirty="0" err="1" smtClean="0"/>
              <a:t>pR</a:t>
            </a:r>
            <a:r>
              <a:rPr lang="en-US" dirty="0" smtClean="0"/>
              <a:t>(v) = 1. </a:t>
            </a:r>
          </a:p>
          <a:p>
            <a:pPr marL="0" marR="0" indent="0" defTabSz="457200" eaLnBrk="1" fontAlgn="auto" latinLnBrk="0" hangingPunct="1">
              <a:lnSpc>
                <a:spcPct val="100000"/>
              </a:lnSpc>
              <a:spcBef>
                <a:spcPts val="400"/>
              </a:spcBef>
              <a:spcAft>
                <a:spcPts val="0"/>
              </a:spcAft>
              <a:buClrTx/>
              <a:buSzTx/>
              <a:buFontTx/>
              <a:buNone/>
              <a:tabLst/>
              <a:defRPr/>
            </a:pPr>
            <a:endParaRPr lang="en-US" dirty="0" smtClean="0"/>
          </a:p>
          <a:p>
            <a:endParaRPr lang="en-US" dirty="0"/>
          </a:p>
        </p:txBody>
      </p:sp>
    </p:spTree>
    <p:extLst>
      <p:ext uri="{BB962C8B-B14F-4D97-AF65-F5344CB8AC3E}">
        <p14:creationId xmlns:p14="http://schemas.microsoft.com/office/powerpoint/2010/main" val="201761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defRPr>
            </a:lvl1pPr>
            <a:lvl2pPr marL="0" indent="457200" algn="ctr">
              <a:buSzTx/>
              <a:buNone/>
              <a:defRPr>
                <a:solidFill>
                  <a:srgbClr val="888888"/>
                </a:solidFill>
              </a:defRPr>
            </a:lvl2pPr>
            <a:lvl3pPr marL="0" indent="914400" algn="ctr">
              <a:buSzTx/>
              <a:buNone/>
              <a:defRPr>
                <a:solidFill>
                  <a:srgbClr val="888888"/>
                </a:solidFill>
              </a:defRPr>
            </a:lvl3pPr>
            <a:lvl4pPr marL="0" indent="1371600" algn="ctr">
              <a:buSzTx/>
              <a:buNone/>
              <a:defRPr>
                <a:solidFill>
                  <a:srgbClr val="888888"/>
                </a:solidFill>
              </a:defRPr>
            </a:lvl4pPr>
            <a:lvl5pPr marL="0" indent="1828800" algn="ctr">
              <a:buSz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3" name="Title Text"/>
          <p:cNvSpPr txBox="1">
            <a:spLocks noGrp="1"/>
          </p:cNvSpPr>
          <p:nvPr>
            <p:ph type="title"/>
          </p:nvPr>
        </p:nvSpPr>
        <p:spPr>
          <a:prstGeom prst="rect">
            <a:avLst/>
          </a:prstGeom>
        </p:spPr>
        <p:txBody>
          <a:bodyPr/>
          <a:lstStyle/>
          <a:p>
            <a:r>
              <a:t>Title Text</a:t>
            </a:r>
          </a:p>
        </p:txBody>
      </p:sp>
      <p:sp>
        <p:nvSpPr>
          <p:cNvPr id="94" name="Body Level One…"/>
          <p:cNvSpPr txBox="1">
            <a:spLocks noGrp="1"/>
          </p:cNvSpPr>
          <p:nvPr>
            <p:ph type="body" idx="1"/>
          </p:nvPr>
        </p:nvSpPr>
        <p:spPr>
          <a:xfrm>
            <a:off x="457200" y="1111250"/>
            <a:ext cx="8229600" cy="50149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2" name="Title Text"/>
          <p:cNvSpPr txBox="1">
            <a:spLocks noGrp="1"/>
          </p:cNvSpPr>
          <p:nvPr>
            <p:ph type="title"/>
          </p:nvPr>
        </p:nvSpPr>
        <p:spPr>
          <a:xfrm>
            <a:off x="6629400" y="274638"/>
            <a:ext cx="2057400" cy="5851526"/>
          </a:xfrm>
          <a:prstGeom prst="rect">
            <a:avLst/>
          </a:prstGeom>
        </p:spPr>
        <p:txBody>
          <a:bodyPr/>
          <a:lstStyle/>
          <a:p>
            <a:r>
              <a:t>Title Text</a:t>
            </a:r>
          </a:p>
        </p:txBody>
      </p:sp>
      <p:sp>
        <p:nvSpPr>
          <p:cNvPr id="103" name="Body Level One…"/>
          <p:cNvSpPr txBox="1">
            <a:spLocks noGrp="1"/>
          </p:cNvSpPr>
          <p:nvPr>
            <p:ph type="body" idx="1"/>
          </p:nvPr>
        </p:nvSpPr>
        <p:spPr>
          <a:xfrm>
            <a:off x="457200" y="274638"/>
            <a:ext cx="6019800" cy="5851526"/>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1" name="Line 5"/>
          <p:cNvSpPr/>
          <p:nvPr/>
        </p:nvSpPr>
        <p:spPr>
          <a:xfrm flipH="1" flipV="1">
            <a:off x="-1" y="777874"/>
            <a:ext cx="9144001" cy="2"/>
          </a:xfrm>
          <a:prstGeom prst="line">
            <a:avLst/>
          </a:prstGeom>
          <a:ln w="38100">
            <a:solidFill>
              <a:srgbClr val="9BFF00"/>
            </a:solidFill>
          </a:ln>
        </p:spPr>
        <p:txBody>
          <a:bodyPr lIns="45719" rIns="45719"/>
          <a:lstStyle/>
          <a:p>
            <a:endParaRPr/>
          </a:p>
        </p:txBody>
      </p:sp>
      <p:sp>
        <p:nvSpPr>
          <p:cNvPr id="112" name="Body Level One…"/>
          <p:cNvSpPr txBox="1">
            <a:spLocks noGrp="1"/>
          </p:cNvSpPr>
          <p:nvPr>
            <p:ph type="body" sz="quarter" idx="1"/>
          </p:nvPr>
        </p:nvSpPr>
        <p:spPr>
          <a:xfrm>
            <a:off x="1371600" y="4686300"/>
            <a:ext cx="6400800" cy="1225550"/>
          </a:xfrm>
          <a:prstGeom prst="rect">
            <a:avLst/>
          </a:prstGeom>
        </p:spPr>
        <p:txBody>
          <a:bodyPr>
            <a:normAutofit/>
          </a:bodyPr>
          <a:lstStyle>
            <a:lvl1pPr marL="0" indent="0" algn="ctr">
              <a:buSzTx/>
              <a:buNone/>
            </a:lvl1pP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113" name="Slide Number"/>
          <p:cNvSpPr txBox="1">
            <a:spLocks noGrp="1"/>
          </p:cNvSpPr>
          <p:nvPr>
            <p:ph type="sldNum" sz="quarter" idx="2"/>
          </p:nvPr>
        </p:nvSpPr>
        <p:spPr>
          <a:xfrm>
            <a:off x="8584917" y="6461175"/>
            <a:ext cx="301909" cy="28882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88900" y="46037"/>
            <a:ext cx="9055100" cy="682626"/>
          </a:xfrm>
          <a:prstGeom prst="rect">
            <a:avLst/>
          </a:prstGeom>
        </p:spPr>
        <p:txBody>
          <a:bodyPr/>
          <a:lstStyle>
            <a:lvl1pPr>
              <a:defRPr>
                <a:solidFill>
                  <a:schemeClr val="tx1"/>
                </a:solidFill>
              </a:defRPr>
            </a:lvl1pPr>
          </a:lstStyle>
          <a:p>
            <a:r>
              <a:rPr dirty="0"/>
              <a:t>Title Text</a:t>
            </a:r>
          </a:p>
        </p:txBody>
      </p:sp>
      <p:sp>
        <p:nvSpPr>
          <p:cNvPr id="21" name="Body Level One…"/>
          <p:cNvSpPr txBox="1">
            <a:spLocks noGrp="1"/>
          </p:cNvSpPr>
          <p:nvPr>
            <p:ph type="body" idx="1"/>
          </p:nvPr>
        </p:nvSpPr>
        <p:spPr>
          <a:xfrm>
            <a:off x="457200" y="1007706"/>
            <a:ext cx="8229600" cy="5337581"/>
          </a:xfrm>
          <a:prstGeom prst="rect">
            <a:avLst/>
          </a:prstGeom>
        </p:spPr>
        <p:txBody>
          <a:bodyPr>
            <a:normAutofit/>
          </a:bodyPr>
          <a:lstStyle>
            <a:lvl1pPr>
              <a:defRPr>
                <a:solidFill>
                  <a:srgbClr val="011893"/>
                </a:solidFill>
              </a:defRPr>
            </a:lvl1pPr>
            <a:lvl2pPr>
              <a:defRPr sz="20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3" name="Line 5"/>
          <p:cNvSpPr/>
          <p:nvPr/>
        </p:nvSpPr>
        <p:spPr>
          <a:xfrm flipH="1" flipV="1">
            <a:off x="-1" y="777874"/>
            <a:ext cx="9144001" cy="2"/>
          </a:xfrm>
          <a:prstGeom prst="line">
            <a:avLst/>
          </a:prstGeom>
          <a:ln w="38100">
            <a:solidFill>
              <a:schemeClr val="accent5">
                <a:lumMod val="75000"/>
              </a:schemeClr>
            </a:solidFill>
          </a:ln>
        </p:spPr>
        <p:txBody>
          <a:bodyPr lIns="45719" rIns="45719"/>
          <a:lstStyle/>
          <a:p>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3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defRPr>
            </a:lvl1pPr>
            <a:lvl2pPr marL="0" indent="457200">
              <a:spcBef>
                <a:spcPts val="400"/>
              </a:spcBef>
              <a:buSzTx/>
              <a:buNone/>
              <a:defRPr sz="2000">
                <a:solidFill>
                  <a:srgbClr val="888888"/>
                </a:solidFill>
              </a:defRPr>
            </a:lvl2pPr>
            <a:lvl3pPr marL="0" indent="914400">
              <a:spcBef>
                <a:spcPts val="400"/>
              </a:spcBef>
              <a:buSzTx/>
              <a:buNone/>
              <a:defRPr sz="2000">
                <a:solidFill>
                  <a:srgbClr val="888888"/>
                </a:solidFill>
              </a:defRPr>
            </a:lvl3pPr>
            <a:lvl4pPr marL="0" indent="1371600">
              <a:spcBef>
                <a:spcPts val="400"/>
              </a:spcBef>
              <a:buSzTx/>
              <a:buNone/>
              <a:defRPr sz="2000">
                <a:solidFill>
                  <a:srgbClr val="888888"/>
                </a:solidFill>
              </a:defRPr>
            </a:lvl4pPr>
            <a:lvl5pPr marL="0" indent="1828800">
              <a:spcBef>
                <a:spcPts val="400"/>
              </a:spcBef>
              <a:buSz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9" name="Title Text"/>
          <p:cNvSpPr txBox="1">
            <a:spLocks noGrp="1"/>
          </p:cNvSpPr>
          <p:nvPr>
            <p:ph type="title"/>
          </p:nvPr>
        </p:nvSpPr>
        <p:spPr>
          <a:prstGeom prst="rect">
            <a:avLst/>
          </a:prstGeom>
        </p:spPr>
        <p:txBody>
          <a:bodyPr/>
          <a:lstStyle/>
          <a:p>
            <a:r>
              <a:t>Title Text</a:t>
            </a:r>
          </a:p>
        </p:txBody>
      </p:sp>
      <p:sp>
        <p:nvSpPr>
          <p:cNvPr id="40"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buSzTx/>
              <a:buNone/>
              <a:defRPr b="1"/>
            </a:lvl1pPr>
            <a:lvl2pPr marL="0" indent="457200">
              <a:buSzTx/>
              <a:buNone/>
              <a:defRPr b="1"/>
            </a:lvl2pPr>
            <a:lvl3pPr marL="0" indent="914400">
              <a:buSzTx/>
              <a:buNone/>
              <a:defRPr b="1"/>
            </a:lvl3pPr>
            <a:lvl4pPr marL="0" indent="1371600">
              <a:buSzTx/>
              <a:buNone/>
              <a:defRPr b="1"/>
            </a:lvl4pPr>
            <a:lvl5pPr marL="0" indent="18288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50" name="Text Placeholder 4"/>
          <p:cNvSpPr>
            <a:spLocks noGrp="1"/>
          </p:cNvSpPr>
          <p:nvPr>
            <p:ph type="body" sz="quarter" idx="13"/>
          </p:nvPr>
        </p:nvSpPr>
        <p:spPr>
          <a:xfrm>
            <a:off x="4645025" y="1535112"/>
            <a:ext cx="4041775" cy="639763"/>
          </a:xfrm>
          <a:prstGeom prst="rect">
            <a:avLst/>
          </a:prstGeom>
        </p:spPr>
        <p:txBody>
          <a:bodyPr anchor="b">
            <a:normAutofit/>
          </a:bodyPr>
          <a:lstStyle/>
          <a:p>
            <a:pPr marL="0" indent="0">
              <a:buSzTx/>
              <a:buNone/>
              <a:defRPr b="1"/>
            </a:pPr>
            <a:endParaRP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8" name="Title Text"/>
          <p:cNvSpPr txBox="1">
            <a:spLocks noGrp="1"/>
          </p:cNvSpPr>
          <p:nvPr>
            <p:ph type="title"/>
          </p:nvPr>
        </p:nvSpPr>
        <p:spPr>
          <a:prstGeom prst="rect">
            <a:avLst/>
          </a:prstGeom>
        </p:spPr>
        <p:txBody>
          <a:bodyPr/>
          <a:lstStyle/>
          <a:p>
            <a:r>
              <a:t>Title Text</a:t>
            </a: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3" name="Title Text"/>
          <p:cNvSpPr txBox="1">
            <a:spLocks noGrp="1"/>
          </p:cNvSpPr>
          <p:nvPr>
            <p:ph type="title"/>
          </p:nvPr>
        </p:nvSpPr>
        <p:spPr>
          <a:xfrm>
            <a:off x="457200" y="1004887"/>
            <a:ext cx="3008314" cy="1162051"/>
          </a:xfrm>
          <a:prstGeom prst="rect">
            <a:avLst/>
          </a:prstGeom>
        </p:spPr>
        <p:txBody>
          <a:bodyPr anchor="b"/>
          <a:lstStyle>
            <a:lvl1pPr>
              <a:defRPr sz="2000" b="1"/>
            </a:lvl1pPr>
          </a:lstStyle>
          <a:p>
            <a:r>
              <a:t>Title Text</a:t>
            </a:r>
          </a:p>
        </p:txBody>
      </p:sp>
      <p:sp>
        <p:nvSpPr>
          <p:cNvPr id="74" name="Body Level One…"/>
          <p:cNvSpPr txBox="1">
            <a:spLocks noGrp="1"/>
          </p:cNvSpPr>
          <p:nvPr>
            <p:ph type="body" idx="1"/>
          </p:nvPr>
        </p:nvSpPr>
        <p:spPr>
          <a:xfrm>
            <a:off x="3575050" y="1004887"/>
            <a:ext cx="5111750" cy="5853113"/>
          </a:xfrm>
          <a:prstGeom prst="rect">
            <a:avLst/>
          </a:prstGeom>
        </p:spPr>
        <p:txBody>
          <a:bodyPr>
            <a:normAutofit/>
          </a:bodyPr>
          <a:lstStyle>
            <a:lvl1pPr>
              <a:spcBef>
                <a:spcPts val="700"/>
              </a:spcBef>
              <a:defRPr sz="3200"/>
            </a:lvl1pPr>
            <a:lvl2pPr marL="783771" indent="-326571">
              <a:spcBef>
                <a:spcPts val="700"/>
              </a:spcBef>
              <a:defRPr sz="3200"/>
            </a:lvl2pPr>
            <a:lvl3pPr marL="1219200" indent="-304800">
              <a:spcBef>
                <a:spcPts val="700"/>
              </a:spcBef>
              <a:defRPr sz="3200"/>
            </a:lvl3pPr>
            <a:lvl4pPr marL="1737360" indent="-365760">
              <a:spcBef>
                <a:spcPts val="700"/>
              </a:spcBef>
              <a:defRPr sz="3200"/>
            </a:lvl4pPr>
            <a:lvl5pPr marL="2194560" indent="-365760">
              <a:spcBef>
                <a:spcPts val="700"/>
              </a:spcBef>
              <a:defRPr sz="3200"/>
            </a:lvl5pPr>
          </a:lstStyle>
          <a:p>
            <a:r>
              <a:t>Body Level One</a:t>
            </a:r>
          </a:p>
          <a:p>
            <a:pPr lvl="1"/>
            <a:r>
              <a:t>Body Level Two</a:t>
            </a:r>
          </a:p>
          <a:p>
            <a:pPr lvl="2"/>
            <a:r>
              <a:t>Body Level Three</a:t>
            </a:r>
          </a:p>
          <a:p>
            <a:pPr lvl="3"/>
            <a:r>
              <a:t>Body Level Four</a:t>
            </a:r>
          </a:p>
          <a:p>
            <a:pPr lvl="4"/>
            <a:r>
              <a:t>Body Level Five</a:t>
            </a:r>
          </a:p>
        </p:txBody>
      </p:sp>
      <p:sp>
        <p:nvSpPr>
          <p:cNvPr id="75" name="Text Placeholder 3"/>
          <p:cNvSpPr>
            <a:spLocks noGrp="1"/>
          </p:cNvSpPr>
          <p:nvPr>
            <p:ph type="body" sz="quarter" idx="13"/>
          </p:nvPr>
        </p:nvSpPr>
        <p:spPr>
          <a:xfrm>
            <a:off x="457199" y="2336800"/>
            <a:ext cx="3008315" cy="3789363"/>
          </a:xfrm>
          <a:prstGeom prst="rect">
            <a:avLst/>
          </a:prstGeom>
        </p:spPr>
        <p:txBody>
          <a:bodyPr>
            <a:normAutofit/>
          </a:bodyPr>
          <a:lstStyle/>
          <a:p>
            <a:pPr marL="0" indent="0">
              <a:spcBef>
                <a:spcPts val="300"/>
              </a:spcBef>
              <a:buSzTx/>
              <a:buNone/>
              <a:defRPr sz="1400"/>
            </a:pP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3" name="Title Text"/>
          <p:cNvSpPr txBox="1">
            <a:spLocks noGrp="1"/>
          </p:cNvSpPr>
          <p:nvPr>
            <p:ph type="title"/>
          </p:nvPr>
        </p:nvSpPr>
        <p:spPr>
          <a:xfrm>
            <a:off x="1792288" y="4800600"/>
            <a:ext cx="5486401" cy="566738"/>
          </a:xfrm>
          <a:prstGeom prst="rect">
            <a:avLst/>
          </a:prstGeom>
        </p:spPr>
        <p:txBody>
          <a:bodyPr anchor="b"/>
          <a:lstStyle>
            <a:lvl1pPr>
              <a:defRPr sz="2000" b="1"/>
            </a:lvl1pPr>
          </a:lstStyle>
          <a:p>
            <a:r>
              <a:t>Title Text</a:t>
            </a:r>
          </a:p>
        </p:txBody>
      </p:sp>
      <p:sp>
        <p:nvSpPr>
          <p:cNvPr id="84" name="Picture Placeholder 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8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41300" y="274638"/>
            <a:ext cx="8229600" cy="682626"/>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p>
            <a:r>
              <a:t>Title Text</a:t>
            </a:r>
          </a:p>
        </p:txBody>
      </p:sp>
      <p:sp>
        <p:nvSpPr>
          <p:cNvPr id="3" name="Slide Number"/>
          <p:cNvSpPr txBox="1">
            <a:spLocks noGrp="1"/>
          </p:cNvSpPr>
          <p:nvPr>
            <p:ph type="sldNum" sz="quarter" idx="2"/>
          </p:nvPr>
        </p:nvSpPr>
        <p:spPr>
          <a:xfrm>
            <a:off x="8384892" y="6394500"/>
            <a:ext cx="301909" cy="288825"/>
          </a:xfrm>
          <a:prstGeom prst="rect">
            <a:avLst/>
          </a:prstGeom>
          <a:ln w="12700">
            <a:miter lim="400000"/>
          </a:ln>
        </p:spPr>
        <p:txBody>
          <a:bodyPr wrap="none" lIns="45719" rIns="45719" anchor="ctr">
            <a:spAutoFit/>
          </a:bodyPr>
          <a:lstStyle>
            <a:lvl1pPr algn="r">
              <a:defRPr sz="1400">
                <a:solidFill>
                  <a:srgbClr val="898989"/>
                </a:solidFill>
                <a:latin typeface="+mn-lt"/>
                <a:ea typeface="+mn-ea"/>
                <a:cs typeface="+mn-cs"/>
                <a:sym typeface="Arial"/>
              </a:defRPr>
            </a:lvl1pPr>
          </a:lstStyle>
          <a:p>
            <a:fld id="{86CB4B4D-7CA3-9044-876B-883B54F8677D}" type="slidenum">
              <a:t>‹#›</a:t>
            </a:fld>
            <a:endParaRPr/>
          </a:p>
        </p:txBody>
      </p:sp>
      <p:sp>
        <p:nvSpPr>
          <p:cNvPr id="4"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457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Arial"/>
        </a:defRPr>
      </a:lvl1pPr>
      <a:lvl2pPr marL="0" marR="0" indent="0" algn="l" defTabSz="457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Arial"/>
        </a:defRPr>
      </a:lvl2pPr>
      <a:lvl3pPr marL="0" marR="0" indent="0" algn="l" defTabSz="457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Arial"/>
        </a:defRPr>
      </a:lvl3pPr>
      <a:lvl4pPr marL="0" marR="0" indent="0" algn="l" defTabSz="457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Arial"/>
        </a:defRPr>
      </a:lvl4pPr>
      <a:lvl5pPr marL="0" marR="0" indent="0" algn="l" defTabSz="457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Arial"/>
        </a:defRPr>
      </a:lvl5pPr>
      <a:lvl6pPr marL="0" marR="0" indent="457200" algn="l" defTabSz="457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Arial"/>
        </a:defRPr>
      </a:lvl6pPr>
      <a:lvl7pPr marL="0" marR="0" indent="914400" algn="l" defTabSz="457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Arial"/>
        </a:defRPr>
      </a:lvl7pPr>
      <a:lvl8pPr marL="0" marR="0" indent="1371600" algn="l" defTabSz="457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Arial"/>
        </a:defRPr>
      </a:lvl8pPr>
      <a:lvl9pPr marL="0" marR="0" indent="1828800" algn="l" defTabSz="457200" rtl="0" latinLnBrk="0">
        <a:lnSpc>
          <a:spcPct val="100000"/>
        </a:lnSpc>
        <a:spcBef>
          <a:spcPts val="0"/>
        </a:spcBef>
        <a:spcAft>
          <a:spcPts val="0"/>
        </a:spcAft>
        <a:buClrTx/>
        <a:buSzTx/>
        <a:buFontTx/>
        <a:buNone/>
        <a:tabLst/>
        <a:defRPr sz="3200" b="0" i="0" u="none" strike="noStrike" cap="none" spc="0" baseline="0">
          <a:ln>
            <a:noFill/>
          </a:ln>
          <a:solidFill>
            <a:srgbClr val="000000"/>
          </a:solidFill>
          <a:uFillTx/>
          <a:latin typeface="+mn-lt"/>
          <a:ea typeface="+mn-ea"/>
          <a:cs typeface="+mn-cs"/>
          <a:sym typeface="Arial"/>
        </a:defRPr>
      </a:lvl9pPr>
    </p:titleStyle>
    <p:bodyStyle>
      <a:lvl1pPr marL="342900" marR="0" indent="-342900" algn="l" defTabSz="457200" rtl="0" latinLnBrk="0">
        <a:lnSpc>
          <a:spcPct val="100000"/>
        </a:lnSpc>
        <a:spcBef>
          <a:spcPts val="500"/>
        </a:spcBef>
        <a:spcAft>
          <a:spcPts val="0"/>
        </a:spcAft>
        <a:buClrTx/>
        <a:buSzPct val="100000"/>
        <a:buFontTx/>
        <a:buChar char="▪"/>
        <a:tabLst/>
        <a:defRPr sz="2400" b="0" i="0" u="none" strike="noStrike" cap="none" spc="0" baseline="0">
          <a:ln>
            <a:noFill/>
          </a:ln>
          <a:solidFill>
            <a:srgbClr val="000090"/>
          </a:solidFill>
          <a:uFillTx/>
          <a:latin typeface="+mn-lt"/>
          <a:ea typeface="+mn-ea"/>
          <a:cs typeface="+mn-cs"/>
          <a:sym typeface="Arial"/>
        </a:defRPr>
      </a:lvl1pPr>
      <a:lvl2pPr marL="800100" marR="0" indent="-342900" algn="l" defTabSz="457200" rtl="0" latinLnBrk="0">
        <a:lnSpc>
          <a:spcPct val="100000"/>
        </a:lnSpc>
        <a:spcBef>
          <a:spcPts val="500"/>
        </a:spcBef>
        <a:spcAft>
          <a:spcPts val="0"/>
        </a:spcAft>
        <a:buClrTx/>
        <a:buSzPct val="100000"/>
        <a:buFontTx/>
        <a:buChar char="–"/>
        <a:tabLst/>
        <a:defRPr sz="2400" b="0" i="0" u="none" strike="noStrike" cap="none" spc="0" baseline="0">
          <a:ln>
            <a:noFill/>
          </a:ln>
          <a:solidFill>
            <a:schemeClr val="tx1"/>
          </a:solidFill>
          <a:uFillTx/>
          <a:latin typeface="+mn-lt"/>
          <a:ea typeface="+mn-ea"/>
          <a:cs typeface="+mn-cs"/>
          <a:sym typeface="Arial"/>
        </a:defRPr>
      </a:lvl2pPr>
      <a:lvl3pPr marL="1188719" marR="0" indent="-274319" algn="l" defTabSz="457200" rtl="0" latinLnBrk="0">
        <a:lnSpc>
          <a:spcPct val="100000"/>
        </a:lnSpc>
        <a:spcBef>
          <a:spcPts val="500"/>
        </a:spcBef>
        <a:spcAft>
          <a:spcPts val="0"/>
        </a:spcAft>
        <a:buClrTx/>
        <a:buSzPct val="100000"/>
        <a:buFontTx/>
        <a:buChar char="•"/>
        <a:tabLst/>
        <a:defRPr sz="2400" b="0" i="0" u="none" strike="noStrike" cap="none" spc="0" baseline="0">
          <a:ln>
            <a:noFill/>
          </a:ln>
          <a:solidFill>
            <a:schemeClr val="tx1"/>
          </a:solidFill>
          <a:uFillTx/>
          <a:latin typeface="+mn-lt"/>
          <a:ea typeface="+mn-ea"/>
          <a:cs typeface="+mn-cs"/>
          <a:sym typeface="Arial"/>
        </a:defRPr>
      </a:lvl3pPr>
      <a:lvl4pPr marL="1645920" marR="0" indent="-274320" algn="l" defTabSz="457200" rtl="0" latinLnBrk="0">
        <a:lnSpc>
          <a:spcPct val="100000"/>
        </a:lnSpc>
        <a:spcBef>
          <a:spcPts val="500"/>
        </a:spcBef>
        <a:spcAft>
          <a:spcPts val="0"/>
        </a:spcAft>
        <a:buClrTx/>
        <a:buSzPct val="100000"/>
        <a:buFontTx/>
        <a:buChar char="–"/>
        <a:tabLst/>
        <a:defRPr sz="2400" b="0" i="0" u="none" strike="noStrike" cap="none" spc="0" baseline="0">
          <a:ln>
            <a:noFill/>
          </a:ln>
          <a:solidFill>
            <a:schemeClr val="tx1"/>
          </a:solidFill>
          <a:uFillTx/>
          <a:latin typeface="+mn-lt"/>
          <a:ea typeface="+mn-ea"/>
          <a:cs typeface="+mn-cs"/>
          <a:sym typeface="Arial"/>
        </a:defRPr>
      </a:lvl4pPr>
      <a:lvl5pPr marL="2103120" marR="0" indent="-274320" algn="l" defTabSz="457200" rtl="0" latinLnBrk="0">
        <a:lnSpc>
          <a:spcPct val="100000"/>
        </a:lnSpc>
        <a:spcBef>
          <a:spcPts val="500"/>
        </a:spcBef>
        <a:spcAft>
          <a:spcPts val="0"/>
        </a:spcAft>
        <a:buClrTx/>
        <a:buSzPct val="100000"/>
        <a:buFontTx/>
        <a:buChar char="»"/>
        <a:tabLst/>
        <a:defRPr sz="2400" b="0" i="0" u="none" strike="noStrike" cap="none" spc="0" baseline="0">
          <a:ln>
            <a:noFill/>
          </a:ln>
          <a:solidFill>
            <a:schemeClr val="tx1"/>
          </a:solidFill>
          <a:uFillTx/>
          <a:latin typeface="+mn-lt"/>
          <a:ea typeface="+mn-ea"/>
          <a:cs typeface="+mn-cs"/>
          <a:sym typeface="Arial"/>
        </a:defRPr>
      </a:lvl5pPr>
      <a:lvl6pPr marL="2560320" marR="0" indent="-274320" algn="l" defTabSz="457200" rtl="0" latinLnBrk="0">
        <a:lnSpc>
          <a:spcPct val="100000"/>
        </a:lnSpc>
        <a:spcBef>
          <a:spcPts val="500"/>
        </a:spcBef>
        <a:spcAft>
          <a:spcPts val="0"/>
        </a:spcAft>
        <a:buClrTx/>
        <a:buSzPct val="100000"/>
        <a:buFontTx/>
        <a:buChar char="•"/>
        <a:tabLst/>
        <a:defRPr sz="2400" b="0" i="0" u="none" strike="noStrike" cap="none" spc="0" baseline="0">
          <a:ln>
            <a:noFill/>
          </a:ln>
          <a:solidFill>
            <a:srgbClr val="000090"/>
          </a:solidFill>
          <a:uFillTx/>
          <a:latin typeface="+mn-lt"/>
          <a:ea typeface="+mn-ea"/>
          <a:cs typeface="+mn-cs"/>
          <a:sym typeface="Arial"/>
        </a:defRPr>
      </a:lvl6pPr>
      <a:lvl7pPr marL="3017520" marR="0" indent="-274320" algn="l" defTabSz="457200" rtl="0" latinLnBrk="0">
        <a:lnSpc>
          <a:spcPct val="100000"/>
        </a:lnSpc>
        <a:spcBef>
          <a:spcPts val="500"/>
        </a:spcBef>
        <a:spcAft>
          <a:spcPts val="0"/>
        </a:spcAft>
        <a:buClrTx/>
        <a:buSzPct val="100000"/>
        <a:buFontTx/>
        <a:buChar char="•"/>
        <a:tabLst/>
        <a:defRPr sz="2400" b="0" i="0" u="none" strike="noStrike" cap="none" spc="0" baseline="0">
          <a:ln>
            <a:noFill/>
          </a:ln>
          <a:solidFill>
            <a:srgbClr val="000090"/>
          </a:solidFill>
          <a:uFillTx/>
          <a:latin typeface="+mn-lt"/>
          <a:ea typeface="+mn-ea"/>
          <a:cs typeface="+mn-cs"/>
          <a:sym typeface="Arial"/>
        </a:defRPr>
      </a:lvl7pPr>
      <a:lvl8pPr marL="3474720" marR="0" indent="-274320" algn="l" defTabSz="457200" rtl="0" latinLnBrk="0">
        <a:lnSpc>
          <a:spcPct val="100000"/>
        </a:lnSpc>
        <a:spcBef>
          <a:spcPts val="500"/>
        </a:spcBef>
        <a:spcAft>
          <a:spcPts val="0"/>
        </a:spcAft>
        <a:buClrTx/>
        <a:buSzPct val="100000"/>
        <a:buFontTx/>
        <a:buChar char="•"/>
        <a:tabLst/>
        <a:defRPr sz="2400" b="0" i="0" u="none" strike="noStrike" cap="none" spc="0" baseline="0">
          <a:ln>
            <a:noFill/>
          </a:ln>
          <a:solidFill>
            <a:srgbClr val="000090"/>
          </a:solidFill>
          <a:uFillTx/>
          <a:latin typeface="+mn-lt"/>
          <a:ea typeface="+mn-ea"/>
          <a:cs typeface="+mn-cs"/>
          <a:sym typeface="Arial"/>
        </a:defRPr>
      </a:lvl8pPr>
      <a:lvl9pPr marL="3931920" marR="0" indent="-274320" algn="l" defTabSz="457200" rtl="0" latinLnBrk="0">
        <a:lnSpc>
          <a:spcPct val="100000"/>
        </a:lnSpc>
        <a:spcBef>
          <a:spcPts val="500"/>
        </a:spcBef>
        <a:spcAft>
          <a:spcPts val="0"/>
        </a:spcAft>
        <a:buClrTx/>
        <a:buSzPct val="100000"/>
        <a:buFontTx/>
        <a:buChar char="•"/>
        <a:tabLst/>
        <a:defRPr sz="2400" b="0" i="0" u="none" strike="noStrike" cap="none" spc="0" baseline="0">
          <a:ln>
            <a:noFill/>
          </a:ln>
          <a:solidFill>
            <a:srgbClr val="000090"/>
          </a:solidFill>
          <a:uFillTx/>
          <a:latin typeface="+mn-lt"/>
          <a:ea typeface="+mn-ea"/>
          <a:cs typeface="+mn-cs"/>
          <a:sym typeface="Arial"/>
        </a:defRPr>
      </a:lvl9pPr>
    </p:bodyStyle>
    <p:otherStyle>
      <a:lvl1pPr marL="0" marR="0" indent="0" algn="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1pPr>
      <a:lvl2pPr marL="0" marR="0" indent="457200" algn="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2pPr>
      <a:lvl3pPr marL="0" marR="0" indent="914400" algn="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3pPr>
      <a:lvl4pPr marL="0" marR="0" indent="1371600" algn="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4pPr>
      <a:lvl5pPr marL="0" marR="0" indent="1828800" algn="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5pPr>
      <a:lvl6pPr marL="0" marR="0" indent="2286000" algn="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6pPr>
      <a:lvl7pPr marL="0" marR="0" indent="2743200" algn="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7pPr>
      <a:lvl8pPr marL="0" marR="0" indent="3200400" algn="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8pPr>
      <a:lvl9pPr marL="0" marR="0" indent="3657600" algn="r" defTabSz="4572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1" Type="http://schemas.openxmlformats.org/officeDocument/2006/relationships/image" Target="../media/image11.tif"/><Relationship Id="rId12" Type="http://schemas.openxmlformats.org/officeDocument/2006/relationships/image" Target="../media/image12.tif"/><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6.tif"/><Relationship Id="rId7" Type="http://schemas.openxmlformats.org/officeDocument/2006/relationships/image" Target="../media/image7.tif"/><Relationship Id="rId8" Type="http://schemas.openxmlformats.org/officeDocument/2006/relationships/image" Target="../media/image8.tif"/><Relationship Id="rId9" Type="http://schemas.openxmlformats.org/officeDocument/2006/relationships/image" Target="../media/image9.tif"/><Relationship Id="rId10" Type="http://schemas.openxmlformats.org/officeDocument/2006/relationships/image" Target="../media/image10.tif"/></Relationships>
</file>

<file path=ppt/slides/_rels/slide5.xml.rels><?xml version="1.0" encoding="UTF-8" standalone="yes"?>
<Relationships xmlns="http://schemas.openxmlformats.org/package/2006/relationships"><Relationship Id="rId11" Type="http://schemas.openxmlformats.org/officeDocument/2006/relationships/image" Target="../media/image11.tif"/><Relationship Id="rId12" Type="http://schemas.openxmlformats.org/officeDocument/2006/relationships/image" Target="../media/image12.tif"/><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6.tif"/><Relationship Id="rId7" Type="http://schemas.openxmlformats.org/officeDocument/2006/relationships/image" Target="../media/image7.tif"/><Relationship Id="rId8" Type="http://schemas.openxmlformats.org/officeDocument/2006/relationships/image" Target="../media/image8.tif"/><Relationship Id="rId9" Type="http://schemas.openxmlformats.org/officeDocument/2006/relationships/image" Target="../media/image9.tif"/><Relationship Id="rId10" Type="http://schemas.openxmlformats.org/officeDocument/2006/relationships/image" Target="../media/image10.t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ubtitle 5"/>
          <p:cNvSpPr txBox="1">
            <a:spLocks noGrp="1"/>
          </p:cNvSpPr>
          <p:nvPr>
            <p:ph type="subTitle" sz="half" idx="1"/>
          </p:nvPr>
        </p:nvSpPr>
        <p:spPr>
          <a:xfrm>
            <a:off x="899651" y="2610465"/>
            <a:ext cx="7595421" cy="2010751"/>
          </a:xfrm>
          <a:prstGeom prst="rect">
            <a:avLst/>
          </a:prstGeom>
        </p:spPr>
        <p:txBody>
          <a:bodyPr/>
          <a:lstStyle/>
          <a:p>
            <a:pPr>
              <a:lnSpc>
                <a:spcPct val="90000"/>
              </a:lnSpc>
              <a:defRPr>
                <a:solidFill>
                  <a:srgbClr val="941651"/>
                </a:solidFill>
              </a:defRPr>
            </a:pPr>
            <a:r>
              <a:rPr dirty="0" smtClean="0">
                <a:solidFill>
                  <a:schemeClr val="accent5">
                    <a:lumMod val="75000"/>
                  </a:schemeClr>
                </a:solidFill>
              </a:rPr>
              <a:t>Victoria Manfredi</a:t>
            </a:r>
            <a:r>
              <a:rPr dirty="0" smtClean="0">
                <a:solidFill>
                  <a:srgbClr val="000000"/>
                </a:solidFill>
              </a:rPr>
              <a:t>, Ram Ramanathan, Will Tetteh, Regina Hain, Dorene Ryder</a:t>
            </a:r>
            <a:endParaRPr sz="2800" dirty="0" smtClean="0">
              <a:solidFill>
                <a:srgbClr val="000000"/>
              </a:solidFill>
            </a:endParaRPr>
          </a:p>
          <a:p>
            <a:pPr>
              <a:lnSpc>
                <a:spcPct val="90000"/>
              </a:lnSpc>
            </a:pPr>
            <a:endParaRPr sz="2800" dirty="0">
              <a:solidFill>
                <a:srgbClr val="000000"/>
              </a:solidFill>
            </a:endParaRPr>
          </a:p>
          <a:p>
            <a:pPr>
              <a:lnSpc>
                <a:spcPct val="90000"/>
              </a:lnSpc>
              <a:defRPr>
                <a:solidFill>
                  <a:srgbClr val="000000"/>
                </a:solidFill>
              </a:defRPr>
            </a:pPr>
            <a:r>
              <a:rPr dirty="0"/>
              <a:t>August 6, 2017</a:t>
            </a:r>
          </a:p>
        </p:txBody>
      </p:sp>
      <p:sp>
        <p:nvSpPr>
          <p:cNvPr id="123" name="Rectangle 2"/>
          <p:cNvSpPr txBox="1"/>
          <p:nvPr/>
        </p:nvSpPr>
        <p:spPr>
          <a:xfrm>
            <a:off x="213359" y="718718"/>
            <a:ext cx="8723632" cy="156966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gn="ctr">
              <a:defRPr sz="3200">
                <a:solidFill>
                  <a:srgbClr val="011893"/>
                </a:solidFill>
                <a:latin typeface="Arial (Headings)"/>
                <a:ea typeface="Arial (Headings)"/>
                <a:cs typeface="Arial (Headings)"/>
                <a:sym typeface="Arial (Headings)"/>
              </a:defRPr>
            </a:pPr>
            <a:endParaRPr dirty="0">
              <a:solidFill>
                <a:srgbClr val="011893"/>
              </a:solidFill>
            </a:endParaRPr>
          </a:p>
          <a:p>
            <a:pPr algn="ctr">
              <a:defRPr sz="3200">
                <a:solidFill>
                  <a:srgbClr val="011893"/>
                </a:solidFill>
                <a:latin typeface="+mn-lt"/>
                <a:ea typeface="+mn-ea"/>
                <a:cs typeface="+mn-cs"/>
                <a:sym typeface="Arial"/>
              </a:defRPr>
            </a:pPr>
            <a:r>
              <a:rPr dirty="0">
                <a:solidFill>
                  <a:srgbClr val="011893"/>
                </a:solidFill>
              </a:rPr>
              <a:t>SHARE: Scalable Hybrid Adaptive Routing for dynamic multi-hop Environments </a:t>
            </a:r>
          </a:p>
        </p:txBody>
      </p:sp>
      <p:pic>
        <p:nvPicPr>
          <p:cNvPr id="124" name="Picture 8" descr="Picture 8"/>
          <p:cNvPicPr>
            <a:picLocks noChangeAspect="1"/>
          </p:cNvPicPr>
          <p:nvPr/>
        </p:nvPicPr>
        <p:blipFill>
          <a:blip r:embed="rId2">
            <a:extLst/>
          </a:blip>
          <a:stretch>
            <a:fillRect/>
          </a:stretch>
        </p:blipFill>
        <p:spPr>
          <a:xfrm>
            <a:off x="2523613" y="5295126"/>
            <a:ext cx="1725561" cy="767997"/>
          </a:xfrm>
          <a:prstGeom prst="rect">
            <a:avLst/>
          </a:prstGeom>
          <a:ln w="12700">
            <a:miter lim="400000"/>
          </a:ln>
        </p:spPr>
      </p:pic>
      <p:pic>
        <p:nvPicPr>
          <p:cNvPr id="125" name="Picture 4" descr="Picture 4"/>
          <p:cNvPicPr>
            <a:picLocks noChangeAspect="1"/>
          </p:cNvPicPr>
          <p:nvPr/>
        </p:nvPicPr>
        <p:blipFill>
          <a:blip r:embed="rId3">
            <a:extLst/>
          </a:blip>
          <a:stretch>
            <a:fillRect/>
          </a:stretch>
        </p:blipFill>
        <p:spPr>
          <a:xfrm>
            <a:off x="4858108" y="5367946"/>
            <a:ext cx="2005838" cy="62235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itle 1"/>
          <p:cNvSpPr txBox="1">
            <a:spLocks noGrp="1"/>
          </p:cNvSpPr>
          <p:nvPr>
            <p:ph type="title"/>
          </p:nvPr>
        </p:nvSpPr>
        <p:spPr/>
        <p:txBody>
          <a:bodyPr/>
          <a:lstStyle/>
          <a:p>
            <a:r>
              <a:rPr lang="en-US" dirty="0" smtClean="0"/>
              <a:t>SHARE</a:t>
            </a:r>
            <a:endParaRPr lang="en-US" dirty="0"/>
          </a:p>
        </p:txBody>
      </p:sp>
      <p:sp>
        <p:nvSpPr>
          <p:cNvPr id="168" name="Content Placeholder 2"/>
          <p:cNvSpPr txBox="1">
            <a:spLocks noGrp="1"/>
          </p:cNvSpPr>
          <p:nvPr>
            <p:ph type="body" idx="1"/>
          </p:nvPr>
        </p:nvSpPr>
        <p:spPr>
          <a:xfrm>
            <a:off x="457200" y="1111251"/>
            <a:ext cx="8229601" cy="4928942"/>
          </a:xfrm>
        </p:spPr>
        <p:txBody>
          <a:bodyPr/>
          <a:lstStyle/>
          <a:p>
            <a:pPr marL="0" indent="0">
              <a:buNone/>
            </a:pPr>
            <a:r>
              <a:rPr lang="en-US" dirty="0" smtClean="0">
                <a:solidFill>
                  <a:srgbClr val="B70064"/>
                </a:solidFill>
                <a:ea typeface="ＭＳ Ｐゴシック" charset="0"/>
                <a:cs typeface="Arial" charset="0"/>
              </a:rPr>
              <a:t>S</a:t>
            </a:r>
            <a:r>
              <a:rPr lang="en-US" sz="2000" dirty="0" smtClean="0"/>
              <a:t>calable </a:t>
            </a:r>
            <a:r>
              <a:rPr lang="en-US" dirty="0" smtClean="0">
                <a:solidFill>
                  <a:srgbClr val="B70064"/>
                </a:solidFill>
                <a:ea typeface="ＭＳ Ｐゴシック" charset="0"/>
                <a:cs typeface="Arial" charset="0"/>
              </a:rPr>
              <a:t>H</a:t>
            </a:r>
            <a:r>
              <a:rPr lang="en-US" sz="2000" dirty="0" smtClean="0"/>
              <a:t>ybrid </a:t>
            </a:r>
            <a:r>
              <a:rPr lang="en-US" dirty="0" smtClean="0">
                <a:solidFill>
                  <a:srgbClr val="B70064"/>
                </a:solidFill>
                <a:ea typeface="ＭＳ Ｐゴシック" charset="0"/>
                <a:cs typeface="Arial" charset="0"/>
              </a:rPr>
              <a:t>A</a:t>
            </a:r>
            <a:r>
              <a:rPr lang="en-US" sz="2000" dirty="0" smtClean="0"/>
              <a:t>daptive </a:t>
            </a:r>
            <a:r>
              <a:rPr lang="en-US" dirty="0" smtClean="0">
                <a:solidFill>
                  <a:srgbClr val="B70064"/>
                </a:solidFill>
                <a:ea typeface="ＭＳ Ｐゴシック" charset="0"/>
                <a:cs typeface="Arial" charset="0"/>
              </a:rPr>
              <a:t>R</a:t>
            </a:r>
            <a:r>
              <a:rPr lang="en-US" sz="2000" dirty="0" smtClean="0"/>
              <a:t>outing for dynamic multi-hop </a:t>
            </a:r>
            <a:r>
              <a:rPr lang="en-US" dirty="0" smtClean="0">
                <a:solidFill>
                  <a:srgbClr val="B70064"/>
                </a:solidFill>
                <a:ea typeface="ＭＳ Ｐゴシック" charset="0"/>
                <a:cs typeface="Arial" charset="0"/>
              </a:rPr>
              <a:t>E</a:t>
            </a:r>
            <a:r>
              <a:rPr lang="en-US" sz="2000" dirty="0" smtClean="0"/>
              <a:t>nvironments </a:t>
            </a:r>
          </a:p>
          <a:p>
            <a:pPr lvl="1"/>
            <a:r>
              <a:rPr lang="en-US" sz="2000" dirty="0" smtClean="0"/>
              <a:t>new approach to scalable multi-hop routing </a:t>
            </a:r>
          </a:p>
          <a:p>
            <a:endParaRPr lang="en-US" dirty="0" smtClean="0"/>
          </a:p>
          <a:p>
            <a:pPr marL="0" indent="0">
              <a:buNone/>
            </a:pPr>
            <a:r>
              <a:rPr lang="en-US" dirty="0" smtClean="0"/>
              <a:t>Key components</a:t>
            </a:r>
          </a:p>
          <a:p>
            <a:pPr marL="914400" lvl="1" indent="-457200">
              <a:buFont typeface="+mj-lt"/>
              <a:buAutoNum type="arabicPeriod"/>
            </a:pPr>
            <a:r>
              <a:rPr lang="en-US" dirty="0" smtClean="0">
                <a:solidFill>
                  <a:schemeClr val="accent5">
                    <a:lumMod val="75000"/>
                  </a:schemeClr>
                </a:solidFill>
                <a:ea typeface="ＭＳ Ｐゴシック" charset="0"/>
                <a:cs typeface="Arial" charset="0"/>
              </a:rPr>
              <a:t>Proactive link state routing</a:t>
            </a:r>
            <a:r>
              <a:rPr lang="en-US" sz="2000" dirty="0" smtClean="0">
                <a:solidFill>
                  <a:schemeClr val="accent5">
                    <a:lumMod val="75000"/>
                  </a:schemeClr>
                </a:solidFill>
              </a:rPr>
              <a:t> </a:t>
            </a:r>
            <a:endParaRPr lang="en-US" sz="2000" dirty="0">
              <a:solidFill>
                <a:schemeClr val="accent5">
                  <a:lumMod val="75000"/>
                </a:schemeClr>
              </a:solidFill>
            </a:endParaRPr>
          </a:p>
          <a:p>
            <a:pPr lvl="2"/>
            <a:r>
              <a:rPr lang="en-US" sz="1800" dirty="0" smtClean="0"/>
              <a:t>local traffic: &lt; 2 hops</a:t>
            </a:r>
          </a:p>
          <a:p>
            <a:pPr marL="914400" lvl="1" indent="-457200">
              <a:buFont typeface="+mj-lt"/>
              <a:buAutoNum type="arabicPeriod"/>
            </a:pPr>
            <a:r>
              <a:rPr lang="en-US" dirty="0" smtClean="0">
                <a:solidFill>
                  <a:schemeClr val="accent5">
                    <a:lumMod val="75000"/>
                  </a:schemeClr>
                </a:solidFill>
                <a:ea typeface="ＭＳ Ｐゴシック" charset="0"/>
                <a:cs typeface="Arial" charset="0"/>
              </a:rPr>
              <a:t>Reactive gradient routing</a:t>
            </a:r>
            <a:endParaRPr lang="en-US" sz="2000" dirty="0" smtClean="0">
              <a:solidFill>
                <a:schemeClr val="accent5">
                  <a:lumMod val="75000"/>
                </a:schemeClr>
              </a:solidFill>
            </a:endParaRPr>
          </a:p>
          <a:p>
            <a:pPr lvl="2"/>
            <a:r>
              <a:rPr lang="en-US" sz="1800" dirty="0" smtClean="0"/>
              <a:t>non-local traffic: &gt; 2 hops</a:t>
            </a:r>
          </a:p>
          <a:p>
            <a:pPr lvl="2"/>
            <a:r>
              <a:rPr lang="en-US" sz="1800" dirty="0" smtClean="0"/>
              <a:t>probabilistically truncate </a:t>
            </a:r>
            <a:r>
              <a:rPr lang="en-US" sz="1800" dirty="0"/>
              <a:t>gradient </a:t>
            </a:r>
            <a:r>
              <a:rPr lang="en-US" sz="1800" dirty="0" smtClean="0"/>
              <a:t>control traffic to </a:t>
            </a:r>
            <a:r>
              <a:rPr lang="en-US" sz="1800" dirty="0"/>
              <a:t>reduce </a:t>
            </a:r>
            <a:r>
              <a:rPr lang="en-US" sz="1800" dirty="0" smtClean="0"/>
              <a:t>overhead</a:t>
            </a:r>
          </a:p>
          <a:p>
            <a:pPr marL="914400" lvl="1" indent="-457200">
              <a:buFont typeface="+mj-lt"/>
              <a:buAutoNum type="arabicPeriod"/>
            </a:pPr>
            <a:r>
              <a:rPr lang="en-US" dirty="0">
                <a:solidFill>
                  <a:schemeClr val="accent5">
                    <a:lumMod val="75000"/>
                  </a:schemeClr>
                </a:solidFill>
                <a:ea typeface="ＭＳ Ｐゴシック" charset="0"/>
                <a:cs typeface="Arial" charset="0"/>
              </a:rPr>
              <a:t>Replication of data packets</a:t>
            </a:r>
            <a:r>
              <a:rPr lang="en-US" dirty="0">
                <a:solidFill>
                  <a:schemeClr val="accent5">
                    <a:lumMod val="75000"/>
                  </a:schemeClr>
                </a:solidFill>
              </a:rPr>
              <a:t> (“braiding”)</a:t>
            </a:r>
          </a:p>
          <a:p>
            <a:pPr lvl="2"/>
            <a:r>
              <a:rPr lang="en-US" sz="2000" dirty="0"/>
              <a:t>for robustness against topology changes</a:t>
            </a:r>
          </a:p>
          <a:p>
            <a:pPr marL="914400" lvl="1" indent="-457200">
              <a:buFont typeface="+mj-lt"/>
              <a:buAutoNum type="arabicPeriod"/>
            </a:pPr>
            <a:r>
              <a:rPr lang="en-US" dirty="0" smtClean="0">
                <a:solidFill>
                  <a:schemeClr val="accent5">
                    <a:lumMod val="75000"/>
                  </a:schemeClr>
                </a:solidFill>
                <a:ea typeface="ＭＳ Ｐゴシック" charset="0"/>
                <a:cs typeface="Arial" charset="0"/>
              </a:rPr>
              <a:t>Flooding</a:t>
            </a:r>
            <a:r>
              <a:rPr lang="en-US" sz="2000" dirty="0" smtClean="0">
                <a:solidFill>
                  <a:schemeClr val="accent5">
                    <a:lumMod val="75000"/>
                  </a:schemeClr>
                </a:solidFill>
              </a:rPr>
              <a:t> (only as long as necessary)</a:t>
            </a:r>
          </a:p>
          <a:p>
            <a:pPr lvl="2"/>
            <a:r>
              <a:rPr lang="en-US" sz="1800" dirty="0" smtClean="0"/>
              <a:t>when no gradient or link state found</a:t>
            </a:r>
          </a:p>
        </p:txBody>
      </p:sp>
      <p:sp>
        <p:nvSpPr>
          <p:cNvPr id="169" name="Slide Number Placeholder 3"/>
          <p:cNvSpPr txBox="1">
            <a:spLocks noGrp="1"/>
          </p:cNvSpPr>
          <p:nvPr>
            <p:ph type="sldNum" sz="quarter" idx="2"/>
          </p:nvPr>
        </p:nvSpPr>
        <p:spPr/>
        <p:txBody>
          <a:bodyPr/>
          <a:lstStyle/>
          <a:p>
            <a:fld id="{86CB4B4D-7CA3-9044-876B-883B54F8677D}" type="slidenum">
              <a:rPr lang="en-US" smtClean="0"/>
              <a:pPr/>
              <a:t>10</a:t>
            </a:fld>
            <a:endParaRPr lang="en-US"/>
          </a:p>
        </p:txBody>
      </p:sp>
    </p:spTree>
    <p:extLst>
      <p:ext uri="{BB962C8B-B14F-4D97-AF65-F5344CB8AC3E}">
        <p14:creationId xmlns:p14="http://schemas.microsoft.com/office/powerpoint/2010/main" val="1392626721"/>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itle 1"/>
          <p:cNvSpPr txBox="1">
            <a:spLocks noGrp="1"/>
          </p:cNvSpPr>
          <p:nvPr>
            <p:ph type="title"/>
          </p:nvPr>
        </p:nvSpPr>
        <p:spPr/>
        <p:txBody>
          <a:bodyPr/>
          <a:lstStyle/>
          <a:p>
            <a:r>
              <a:rPr lang="en-US" dirty="0" smtClean="0"/>
              <a:t>SHARE</a:t>
            </a:r>
            <a:endParaRPr lang="en-US" dirty="0"/>
          </a:p>
        </p:txBody>
      </p:sp>
      <p:sp>
        <p:nvSpPr>
          <p:cNvPr id="168" name="Content Placeholder 2"/>
          <p:cNvSpPr txBox="1">
            <a:spLocks noGrp="1"/>
          </p:cNvSpPr>
          <p:nvPr>
            <p:ph type="body" idx="1"/>
          </p:nvPr>
        </p:nvSpPr>
        <p:spPr>
          <a:xfrm>
            <a:off x="457200" y="1111251"/>
            <a:ext cx="8229601" cy="4928942"/>
          </a:xfrm>
        </p:spPr>
        <p:txBody>
          <a:bodyPr/>
          <a:lstStyle/>
          <a:p>
            <a:pPr marL="0" indent="0">
              <a:buNone/>
            </a:pPr>
            <a:r>
              <a:rPr lang="en-US" dirty="0" smtClean="0">
                <a:solidFill>
                  <a:srgbClr val="B70064"/>
                </a:solidFill>
                <a:ea typeface="ＭＳ Ｐゴシック" charset="0"/>
                <a:cs typeface="Arial" charset="0"/>
              </a:rPr>
              <a:t>S</a:t>
            </a:r>
            <a:r>
              <a:rPr lang="en-US" sz="2000" dirty="0" smtClean="0"/>
              <a:t>calable </a:t>
            </a:r>
            <a:r>
              <a:rPr lang="en-US" dirty="0" smtClean="0">
                <a:solidFill>
                  <a:srgbClr val="B70064"/>
                </a:solidFill>
                <a:ea typeface="ＭＳ Ｐゴシック" charset="0"/>
                <a:cs typeface="Arial" charset="0"/>
              </a:rPr>
              <a:t>H</a:t>
            </a:r>
            <a:r>
              <a:rPr lang="en-US" sz="2000" dirty="0" smtClean="0"/>
              <a:t>ybrid </a:t>
            </a:r>
            <a:r>
              <a:rPr lang="en-US" dirty="0" smtClean="0">
                <a:solidFill>
                  <a:srgbClr val="B70064"/>
                </a:solidFill>
                <a:ea typeface="ＭＳ Ｐゴシック" charset="0"/>
                <a:cs typeface="Arial" charset="0"/>
              </a:rPr>
              <a:t>A</a:t>
            </a:r>
            <a:r>
              <a:rPr lang="en-US" sz="2000" dirty="0" smtClean="0"/>
              <a:t>daptive </a:t>
            </a:r>
            <a:r>
              <a:rPr lang="en-US" dirty="0" smtClean="0">
                <a:solidFill>
                  <a:srgbClr val="B70064"/>
                </a:solidFill>
                <a:ea typeface="ＭＳ Ｐゴシック" charset="0"/>
                <a:cs typeface="Arial" charset="0"/>
              </a:rPr>
              <a:t>R</a:t>
            </a:r>
            <a:r>
              <a:rPr lang="en-US" sz="2000" dirty="0" smtClean="0"/>
              <a:t>outing for dynamic multi-hop </a:t>
            </a:r>
            <a:r>
              <a:rPr lang="en-US" dirty="0" smtClean="0">
                <a:solidFill>
                  <a:srgbClr val="B70064"/>
                </a:solidFill>
                <a:ea typeface="ＭＳ Ｐゴシック" charset="0"/>
                <a:cs typeface="Arial" charset="0"/>
              </a:rPr>
              <a:t>E</a:t>
            </a:r>
            <a:r>
              <a:rPr lang="en-US" sz="2000" dirty="0" smtClean="0"/>
              <a:t>nvironments </a:t>
            </a:r>
          </a:p>
          <a:p>
            <a:pPr lvl="1"/>
            <a:r>
              <a:rPr lang="en-US" sz="2000" dirty="0" smtClean="0"/>
              <a:t>new approach to scalable multi-hop routing </a:t>
            </a:r>
          </a:p>
          <a:p>
            <a:endParaRPr lang="en-US" dirty="0" smtClean="0"/>
          </a:p>
          <a:p>
            <a:pPr marL="0" indent="0">
              <a:buNone/>
            </a:pPr>
            <a:r>
              <a:rPr lang="en-US" dirty="0" smtClean="0"/>
              <a:t>Key components</a:t>
            </a:r>
          </a:p>
          <a:p>
            <a:pPr marL="914400" lvl="1" indent="-457200">
              <a:buFont typeface="+mj-lt"/>
              <a:buAutoNum type="arabicPeriod"/>
            </a:pPr>
            <a:r>
              <a:rPr lang="en-US" dirty="0" smtClean="0">
                <a:solidFill>
                  <a:schemeClr val="accent5">
                    <a:lumMod val="75000"/>
                  </a:schemeClr>
                </a:solidFill>
                <a:ea typeface="ＭＳ Ｐゴシック" charset="0"/>
                <a:cs typeface="Arial" charset="0"/>
              </a:rPr>
              <a:t>Proactive link state routing</a:t>
            </a:r>
            <a:r>
              <a:rPr lang="en-US" sz="2000" dirty="0" smtClean="0">
                <a:solidFill>
                  <a:schemeClr val="accent5">
                    <a:lumMod val="75000"/>
                  </a:schemeClr>
                </a:solidFill>
              </a:rPr>
              <a:t> </a:t>
            </a:r>
            <a:endParaRPr lang="en-US" sz="2000" dirty="0">
              <a:solidFill>
                <a:schemeClr val="accent5">
                  <a:lumMod val="75000"/>
                </a:schemeClr>
              </a:solidFill>
            </a:endParaRPr>
          </a:p>
          <a:p>
            <a:pPr lvl="2"/>
            <a:r>
              <a:rPr lang="en-US" sz="1800" dirty="0" smtClean="0"/>
              <a:t>local traffic: &lt; 2 hops</a:t>
            </a:r>
          </a:p>
          <a:p>
            <a:pPr marL="914400" lvl="1" indent="-457200">
              <a:buFont typeface="+mj-lt"/>
              <a:buAutoNum type="arabicPeriod"/>
            </a:pPr>
            <a:r>
              <a:rPr lang="en-US" dirty="0" smtClean="0">
                <a:solidFill>
                  <a:schemeClr val="accent5">
                    <a:lumMod val="75000"/>
                  </a:schemeClr>
                </a:solidFill>
                <a:ea typeface="ＭＳ Ｐゴシック" charset="0"/>
                <a:cs typeface="Arial" charset="0"/>
              </a:rPr>
              <a:t>Reactive gradient routing</a:t>
            </a:r>
            <a:endParaRPr lang="en-US" sz="2000" dirty="0" smtClean="0">
              <a:solidFill>
                <a:schemeClr val="accent5">
                  <a:lumMod val="75000"/>
                </a:schemeClr>
              </a:solidFill>
            </a:endParaRPr>
          </a:p>
          <a:p>
            <a:pPr lvl="2"/>
            <a:r>
              <a:rPr lang="en-US" sz="1800" dirty="0" smtClean="0"/>
              <a:t>non-local traffic: &gt; 2 hops</a:t>
            </a:r>
          </a:p>
          <a:p>
            <a:pPr lvl="2"/>
            <a:r>
              <a:rPr lang="en-US" sz="1800" dirty="0" smtClean="0"/>
              <a:t>probabilistically truncate </a:t>
            </a:r>
            <a:r>
              <a:rPr lang="en-US" sz="1800" dirty="0"/>
              <a:t>gradient </a:t>
            </a:r>
            <a:r>
              <a:rPr lang="en-US" sz="1800" dirty="0" smtClean="0"/>
              <a:t>control traffic to </a:t>
            </a:r>
            <a:r>
              <a:rPr lang="en-US" sz="1800" dirty="0"/>
              <a:t>reduce </a:t>
            </a:r>
            <a:r>
              <a:rPr lang="en-US" sz="1800" dirty="0" smtClean="0"/>
              <a:t>overhead</a:t>
            </a:r>
          </a:p>
          <a:p>
            <a:pPr marL="914400" lvl="1" indent="-457200">
              <a:buFont typeface="+mj-lt"/>
              <a:buAutoNum type="arabicPeriod"/>
            </a:pPr>
            <a:r>
              <a:rPr lang="en-US" dirty="0">
                <a:solidFill>
                  <a:schemeClr val="accent5">
                    <a:lumMod val="75000"/>
                  </a:schemeClr>
                </a:solidFill>
                <a:ea typeface="ＭＳ Ｐゴシック" charset="0"/>
                <a:cs typeface="Arial" charset="0"/>
              </a:rPr>
              <a:t>Replication of data packets</a:t>
            </a:r>
            <a:r>
              <a:rPr lang="en-US" dirty="0">
                <a:solidFill>
                  <a:schemeClr val="accent5">
                    <a:lumMod val="75000"/>
                  </a:schemeClr>
                </a:solidFill>
              </a:rPr>
              <a:t> (“braiding”)</a:t>
            </a:r>
          </a:p>
          <a:p>
            <a:pPr lvl="2"/>
            <a:r>
              <a:rPr lang="en-US" sz="2000" dirty="0"/>
              <a:t>for robustness against topology changes</a:t>
            </a:r>
          </a:p>
          <a:p>
            <a:pPr marL="914400" lvl="1" indent="-457200">
              <a:buFont typeface="+mj-lt"/>
              <a:buAutoNum type="arabicPeriod"/>
            </a:pPr>
            <a:r>
              <a:rPr lang="en-US" dirty="0" smtClean="0">
                <a:solidFill>
                  <a:schemeClr val="accent5">
                    <a:lumMod val="75000"/>
                  </a:schemeClr>
                </a:solidFill>
                <a:ea typeface="ＭＳ Ｐゴシック" charset="0"/>
                <a:cs typeface="Arial" charset="0"/>
              </a:rPr>
              <a:t>Flooding</a:t>
            </a:r>
            <a:r>
              <a:rPr lang="en-US" sz="2000" dirty="0" smtClean="0">
                <a:solidFill>
                  <a:schemeClr val="accent5">
                    <a:lumMod val="75000"/>
                  </a:schemeClr>
                </a:solidFill>
              </a:rPr>
              <a:t> (only as long as necessary)</a:t>
            </a:r>
          </a:p>
          <a:p>
            <a:pPr lvl="2"/>
            <a:r>
              <a:rPr lang="en-US" sz="1800" dirty="0" smtClean="0"/>
              <a:t>when no gradient or link state found</a:t>
            </a:r>
          </a:p>
        </p:txBody>
      </p:sp>
      <p:sp>
        <p:nvSpPr>
          <p:cNvPr id="169" name="Slide Number Placeholder 3"/>
          <p:cNvSpPr txBox="1">
            <a:spLocks noGrp="1"/>
          </p:cNvSpPr>
          <p:nvPr>
            <p:ph type="sldNum" sz="quarter" idx="2"/>
          </p:nvPr>
        </p:nvSpPr>
        <p:spPr/>
        <p:txBody>
          <a:bodyPr/>
          <a:lstStyle/>
          <a:p>
            <a:fld id="{86CB4B4D-7CA3-9044-876B-883B54F8677D}" type="slidenum">
              <a:rPr lang="en-US" smtClean="0"/>
              <a:pPr/>
              <a:t>11</a:t>
            </a:fld>
            <a:endParaRPr lang="en-US"/>
          </a:p>
        </p:txBody>
      </p:sp>
      <p:sp>
        <p:nvSpPr>
          <p:cNvPr id="5" name="AutoShape 5"/>
          <p:cNvSpPr>
            <a:spLocks noChangeArrowheads="1"/>
          </p:cNvSpPr>
          <p:nvPr/>
        </p:nvSpPr>
        <p:spPr bwMode="auto">
          <a:xfrm>
            <a:off x="855135" y="3503054"/>
            <a:ext cx="7683558" cy="1043188"/>
          </a:xfrm>
          <a:prstGeom prst="roundRect">
            <a:avLst>
              <a:gd name="adj" fmla="val 16667"/>
            </a:avLst>
          </a:prstGeom>
          <a:solidFill>
            <a:srgbClr val="FF40FF">
              <a:alpha val="10000"/>
            </a:srgbClr>
          </a:solidFill>
          <a:ln w="31750">
            <a:solidFill>
              <a:schemeClr val="tx1">
                <a:alpha val="98822"/>
              </a:schemeClr>
            </a:solidFill>
            <a:round/>
            <a:headEnd/>
            <a:tailEnd/>
          </a:ln>
        </p:spPr>
        <p:txBody>
          <a:bodyPr wrap="none" anchor="ctr"/>
          <a:lstStyle>
            <a:lvl1pPr eaLnBrk="0" hangingPunct="0">
              <a:defRPr sz="2000" b="1">
                <a:solidFill>
                  <a:schemeClr val="tx1"/>
                </a:solidFill>
                <a:latin typeface="Arial" charset="0"/>
                <a:ea typeface="ＭＳ Ｐゴシック" charset="-128"/>
              </a:defRPr>
            </a:lvl1pPr>
            <a:lvl2pPr marL="742950" indent="-285750" eaLnBrk="0" hangingPunct="0">
              <a:defRPr sz="2000" b="1">
                <a:solidFill>
                  <a:schemeClr val="tx1"/>
                </a:solidFill>
                <a:latin typeface="Arial" charset="0"/>
                <a:ea typeface="ＭＳ Ｐゴシック" charset="-128"/>
              </a:defRPr>
            </a:lvl2pPr>
            <a:lvl3pPr marL="1143000" indent="-228600" eaLnBrk="0" hangingPunct="0">
              <a:defRPr sz="2000" b="1">
                <a:solidFill>
                  <a:schemeClr val="tx1"/>
                </a:solidFill>
                <a:latin typeface="Arial" charset="0"/>
                <a:ea typeface="ＭＳ Ｐゴシック" charset="-128"/>
              </a:defRPr>
            </a:lvl3pPr>
            <a:lvl4pPr marL="1600200" indent="-228600" eaLnBrk="0" hangingPunct="0">
              <a:defRPr sz="2000" b="1">
                <a:solidFill>
                  <a:schemeClr val="tx1"/>
                </a:solidFill>
                <a:latin typeface="Arial" charset="0"/>
                <a:ea typeface="ＭＳ Ｐゴシック" charset="-128"/>
              </a:defRPr>
            </a:lvl4pPr>
            <a:lvl5pPr marL="2057400" indent="-228600" eaLnBrk="0" hangingPunct="0">
              <a:defRPr sz="20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0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0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0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endParaRPr lang="en-US" altLang="en-US">
              <a:solidFill>
                <a:srgbClr val="FF40FF"/>
              </a:solidFill>
            </a:endParaRPr>
          </a:p>
        </p:txBody>
      </p:sp>
    </p:spTree>
    <p:extLst>
      <p:ext uri="{BB962C8B-B14F-4D97-AF65-F5344CB8AC3E}">
        <p14:creationId xmlns:p14="http://schemas.microsoft.com/office/powerpoint/2010/main" val="1096223447"/>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Title 1"/>
          <p:cNvSpPr txBox="1">
            <a:spLocks noGrp="1"/>
          </p:cNvSpPr>
          <p:nvPr>
            <p:ph type="title"/>
          </p:nvPr>
        </p:nvSpPr>
        <p:spPr/>
        <p:txBody>
          <a:bodyPr/>
          <a:lstStyle/>
          <a:p>
            <a:r>
              <a:rPr lang="en-US" dirty="0" smtClean="0"/>
              <a:t>Reactive gradient routing</a:t>
            </a:r>
            <a:endParaRPr lang="en-US" dirty="0"/>
          </a:p>
        </p:txBody>
      </p:sp>
      <p:sp>
        <p:nvSpPr>
          <p:cNvPr id="179" name="Content Placeholder 2"/>
          <p:cNvSpPr txBox="1">
            <a:spLocks noGrp="1"/>
          </p:cNvSpPr>
          <p:nvPr>
            <p:ph type="body" idx="1"/>
          </p:nvPr>
        </p:nvSpPr>
        <p:spPr>
          <a:xfrm>
            <a:off x="457200" y="1111250"/>
            <a:ext cx="5272312" cy="5572075"/>
          </a:xfrm>
        </p:spPr>
        <p:txBody>
          <a:bodyPr/>
          <a:lstStyle/>
          <a:p>
            <a:pPr marL="0" indent="0">
              <a:buNone/>
            </a:pPr>
            <a:r>
              <a:rPr lang="en-US" dirty="0" smtClean="0"/>
              <a:t>On-demand network wide gradient</a:t>
            </a:r>
          </a:p>
          <a:p>
            <a:pPr lvl="1"/>
            <a:r>
              <a:rPr lang="en-US" dirty="0" smtClean="0"/>
              <a:t>for packets with </a:t>
            </a:r>
            <a:r>
              <a:rPr lang="en-US" dirty="0" smtClean="0">
                <a:solidFill>
                  <a:srgbClr val="B70064"/>
                </a:solidFill>
                <a:ea typeface="ＭＳ Ｐゴシック" charset="0"/>
                <a:cs typeface="Arial" charset="0"/>
              </a:rPr>
              <a:t>non-local destinations</a:t>
            </a:r>
            <a:endParaRPr lang="en-US" dirty="0" smtClean="0"/>
          </a:p>
          <a:p>
            <a:pPr lvl="1"/>
            <a:r>
              <a:rPr lang="en-US" dirty="0" smtClean="0"/>
              <a:t>gradient gives </a:t>
            </a:r>
            <a:r>
              <a:rPr lang="en-US" dirty="0" smtClean="0">
                <a:solidFill>
                  <a:srgbClr val="B70064"/>
                </a:solidFill>
                <a:ea typeface="ＭＳ Ｐゴシック" charset="0"/>
                <a:cs typeface="Arial" charset="0"/>
              </a:rPr>
              <a:t>cost</a:t>
            </a:r>
            <a:r>
              <a:rPr lang="en-US" dirty="0" smtClean="0"/>
              <a:t> to destination</a:t>
            </a:r>
          </a:p>
          <a:p>
            <a:pPr lvl="2"/>
            <a:r>
              <a:rPr lang="en-US" dirty="0" smtClean="0"/>
              <a:t>e.g., </a:t>
            </a:r>
            <a:r>
              <a:rPr lang="en-US" dirty="0" smtClean="0">
                <a:solidFill>
                  <a:srgbClr val="B70064"/>
                </a:solidFill>
                <a:ea typeface="ＭＳ Ｐゴシック" charset="0"/>
                <a:cs typeface="Arial" charset="0"/>
              </a:rPr>
              <a:t>hop count</a:t>
            </a:r>
            <a:endParaRPr lang="en-US" dirty="0" smtClean="0"/>
          </a:p>
          <a:p>
            <a:pPr lvl="1"/>
            <a:r>
              <a:rPr lang="en-US" dirty="0" smtClean="0"/>
              <a:t>reduces need for state correctness</a:t>
            </a:r>
          </a:p>
          <a:p>
            <a:pPr lvl="1"/>
            <a:r>
              <a:rPr lang="en-US" dirty="0" smtClean="0">
                <a:ea typeface="ＭＳ Ｐゴシック" charset="0"/>
                <a:cs typeface="Arial" charset="0"/>
              </a:rPr>
              <a:t>provides ready-made</a:t>
            </a:r>
            <a:r>
              <a:rPr lang="en-US" dirty="0" smtClean="0">
                <a:solidFill>
                  <a:srgbClr val="B70064"/>
                </a:solidFill>
                <a:ea typeface="ＭＳ Ｐゴシック" charset="0"/>
                <a:cs typeface="Arial" charset="0"/>
              </a:rPr>
              <a:t> backup routes</a:t>
            </a:r>
          </a:p>
          <a:p>
            <a:pPr lvl="1"/>
            <a:endParaRPr lang="en-US" dirty="0" smtClean="0"/>
          </a:p>
          <a:p>
            <a:pPr marL="0" indent="0">
              <a:buNone/>
            </a:pPr>
            <a:r>
              <a:rPr lang="en-US" dirty="0" smtClean="0"/>
              <a:t>Components</a:t>
            </a:r>
          </a:p>
          <a:p>
            <a:pPr marL="914400" lvl="1" indent="-457200">
              <a:buFont typeface="+mj-lt"/>
              <a:buAutoNum type="arabicPeriod"/>
            </a:pPr>
            <a:r>
              <a:rPr lang="en-US" dirty="0" smtClean="0">
                <a:solidFill>
                  <a:srgbClr val="B70064"/>
                </a:solidFill>
                <a:ea typeface="ＭＳ Ｐゴシック" charset="0"/>
                <a:cs typeface="Arial" charset="0"/>
              </a:rPr>
              <a:t>Gradient establishment</a:t>
            </a:r>
            <a:endParaRPr lang="en-US" dirty="0">
              <a:solidFill>
                <a:srgbClr val="011893"/>
              </a:solidFill>
            </a:endParaRPr>
          </a:p>
          <a:p>
            <a:pPr lvl="2"/>
            <a:r>
              <a:rPr lang="en-US" dirty="0" smtClean="0"/>
              <a:t>should </a:t>
            </a:r>
            <a:r>
              <a:rPr lang="en-US" dirty="0"/>
              <a:t>be built rarely since non-local traffic should be rare</a:t>
            </a:r>
          </a:p>
          <a:p>
            <a:pPr lvl="2"/>
            <a:endParaRPr lang="en-US" sz="800" dirty="0" smtClean="0"/>
          </a:p>
          <a:p>
            <a:pPr marL="914400" lvl="1" indent="-457200">
              <a:buFont typeface="+mj-lt"/>
              <a:buAutoNum type="arabicPeriod"/>
            </a:pPr>
            <a:r>
              <a:rPr lang="en-US" dirty="0" smtClean="0">
                <a:solidFill>
                  <a:srgbClr val="B70064"/>
                </a:solidFill>
                <a:ea typeface="ＭＳ Ｐゴシック" charset="0"/>
                <a:cs typeface="Arial" charset="0"/>
              </a:rPr>
              <a:t>Gradient seeking</a:t>
            </a:r>
            <a:endParaRPr lang="en-US" dirty="0">
              <a:solidFill>
                <a:srgbClr val="011893"/>
              </a:solidFill>
            </a:endParaRPr>
          </a:p>
          <a:p>
            <a:pPr lvl="2"/>
            <a:r>
              <a:rPr lang="en-US" dirty="0" smtClean="0"/>
              <a:t>flood </a:t>
            </a:r>
            <a:r>
              <a:rPr lang="en-US" dirty="0"/>
              <a:t>packet until </a:t>
            </a:r>
            <a:r>
              <a:rPr lang="en-US" dirty="0" smtClean="0"/>
              <a:t>link </a:t>
            </a:r>
            <a:r>
              <a:rPr lang="en-US" dirty="0"/>
              <a:t>state, </a:t>
            </a:r>
            <a:r>
              <a:rPr lang="en-US" dirty="0" smtClean="0"/>
              <a:t>gradient state, or </a:t>
            </a:r>
            <a:r>
              <a:rPr lang="en-US" dirty="0"/>
              <a:t>destination found</a:t>
            </a:r>
          </a:p>
          <a:p>
            <a:pPr lvl="2"/>
            <a:endParaRPr lang="en-US" dirty="0"/>
          </a:p>
        </p:txBody>
      </p:sp>
      <p:sp>
        <p:nvSpPr>
          <p:cNvPr id="180" name="Slide Number Placeholder 3"/>
          <p:cNvSpPr txBox="1">
            <a:spLocks noGrp="1"/>
          </p:cNvSpPr>
          <p:nvPr>
            <p:ph type="sldNum" sz="quarter" idx="2"/>
          </p:nvPr>
        </p:nvSpPr>
        <p:spPr/>
        <p:txBody>
          <a:bodyPr/>
          <a:lstStyle/>
          <a:p>
            <a:fld id="{86CB4B4D-7CA3-9044-876B-883B54F8677D}" type="slidenum">
              <a:rPr lang="en-US" smtClean="0"/>
              <a:pPr/>
              <a:t>12</a:t>
            </a:fld>
            <a:endParaRPr lang="en-US"/>
          </a:p>
        </p:txBody>
      </p:sp>
      <p:pic>
        <p:nvPicPr>
          <p:cNvPr id="411" name="Picture 1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3182" y="2587015"/>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12" name="Picture 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6548" y="2831886"/>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13" name="Picture 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4323" y="1918463"/>
            <a:ext cx="274637"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14" name="Picture 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3917" y="4549682"/>
            <a:ext cx="276225" cy="252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15" name="Picture 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4889" y="3353064"/>
            <a:ext cx="276225" cy="25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16" name="Picture 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0676" y="2445139"/>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17" name="Picture 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6167" y="2268967"/>
            <a:ext cx="276225"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18" name="Picture 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9325" y="3220897"/>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19" name="Picture 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5893" y="3325873"/>
            <a:ext cx="279400"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20" name="Picture 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7305" y="3490218"/>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21" name="Picture 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542" y="3994057"/>
            <a:ext cx="276225" cy="2555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22" name="Rectangle 421"/>
          <p:cNvSpPr/>
          <p:nvPr/>
        </p:nvSpPr>
        <p:spPr>
          <a:xfrm>
            <a:off x="5699810" y="3912566"/>
            <a:ext cx="312906" cy="369332"/>
          </a:xfrm>
          <a:prstGeom prst="rect">
            <a:avLst/>
          </a:prstGeom>
        </p:spPr>
        <p:txBody>
          <a:bodyPr wrap="none">
            <a:spAutoFit/>
          </a:bodyPr>
          <a:lstStyle/>
          <a:p>
            <a:r>
              <a:rPr lang="en-US" dirty="0" smtClean="0">
                <a:latin typeface="Arial" charset="0"/>
                <a:ea typeface="Arial" charset="0"/>
                <a:cs typeface="Arial" charset="0"/>
              </a:rPr>
              <a:t>4</a:t>
            </a:r>
            <a:endParaRPr lang="en-US" dirty="0">
              <a:latin typeface="Arial" charset="0"/>
              <a:ea typeface="Arial" charset="0"/>
              <a:cs typeface="Arial" charset="0"/>
            </a:endParaRPr>
          </a:p>
        </p:txBody>
      </p:sp>
      <p:pic>
        <p:nvPicPr>
          <p:cNvPr id="423" name="Picture 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8868" y="4084936"/>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24" name="Picture 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9920" y="4658965"/>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25" name="Picture 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8913" y="3918417"/>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26" name="Picture 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0364" y="4549682"/>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27" name="Line 167"/>
          <p:cNvSpPr>
            <a:spLocks noChangeShapeType="1"/>
          </p:cNvSpPr>
          <p:nvPr/>
        </p:nvSpPr>
        <p:spPr bwMode="auto">
          <a:xfrm flipH="1">
            <a:off x="5702614" y="2644124"/>
            <a:ext cx="327883" cy="735571"/>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28" name="Line 167"/>
          <p:cNvSpPr>
            <a:spLocks noChangeShapeType="1"/>
          </p:cNvSpPr>
          <p:nvPr/>
        </p:nvSpPr>
        <p:spPr bwMode="auto">
          <a:xfrm>
            <a:off x="5713001" y="3602151"/>
            <a:ext cx="415588" cy="544594"/>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29" name="Line 167"/>
          <p:cNvSpPr>
            <a:spLocks noChangeShapeType="1"/>
          </p:cNvSpPr>
          <p:nvPr/>
        </p:nvSpPr>
        <p:spPr bwMode="auto">
          <a:xfrm>
            <a:off x="6246595" y="4339511"/>
            <a:ext cx="492939" cy="410333"/>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30" name="Line 167"/>
          <p:cNvSpPr>
            <a:spLocks noChangeShapeType="1"/>
          </p:cNvSpPr>
          <p:nvPr/>
        </p:nvSpPr>
        <p:spPr bwMode="auto">
          <a:xfrm>
            <a:off x="7206767" y="2778074"/>
            <a:ext cx="333597" cy="463981"/>
          </a:xfrm>
          <a:prstGeom prst="line">
            <a:avLst/>
          </a:prstGeom>
          <a:noFill/>
          <a:ln w="76200" cmpd="sng">
            <a:solidFill>
              <a:srgbClr val="C00000"/>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31" name="Line 167"/>
          <p:cNvSpPr>
            <a:spLocks noChangeShapeType="1"/>
          </p:cNvSpPr>
          <p:nvPr/>
        </p:nvSpPr>
        <p:spPr bwMode="auto">
          <a:xfrm flipV="1">
            <a:off x="7159650" y="4087094"/>
            <a:ext cx="617564" cy="88507"/>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32" name="Line 167"/>
          <p:cNvSpPr>
            <a:spLocks noChangeShapeType="1"/>
          </p:cNvSpPr>
          <p:nvPr/>
        </p:nvSpPr>
        <p:spPr bwMode="auto">
          <a:xfrm flipH="1">
            <a:off x="6321065" y="4152314"/>
            <a:ext cx="625079" cy="52843"/>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33" name="Line 167"/>
          <p:cNvSpPr>
            <a:spLocks noChangeShapeType="1"/>
          </p:cNvSpPr>
          <p:nvPr/>
        </p:nvSpPr>
        <p:spPr bwMode="auto">
          <a:xfrm flipV="1">
            <a:off x="6762542" y="3398727"/>
            <a:ext cx="737476" cy="69382"/>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34" name="Line 167"/>
          <p:cNvSpPr>
            <a:spLocks noChangeShapeType="1"/>
          </p:cNvSpPr>
          <p:nvPr/>
        </p:nvSpPr>
        <p:spPr bwMode="auto">
          <a:xfrm>
            <a:off x="6231805" y="2575943"/>
            <a:ext cx="809801" cy="129945"/>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35" name="Line 167"/>
          <p:cNvSpPr>
            <a:spLocks noChangeShapeType="1"/>
          </p:cNvSpPr>
          <p:nvPr/>
        </p:nvSpPr>
        <p:spPr bwMode="auto">
          <a:xfrm flipV="1">
            <a:off x="5782559" y="3458778"/>
            <a:ext cx="788706" cy="9357"/>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36" name="Line 167"/>
          <p:cNvSpPr>
            <a:spLocks noChangeShapeType="1"/>
          </p:cNvSpPr>
          <p:nvPr/>
        </p:nvSpPr>
        <p:spPr bwMode="auto">
          <a:xfrm>
            <a:off x="6210410" y="2678632"/>
            <a:ext cx="382106" cy="708773"/>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37" name="Line 167"/>
          <p:cNvSpPr>
            <a:spLocks noChangeShapeType="1"/>
          </p:cNvSpPr>
          <p:nvPr/>
        </p:nvSpPr>
        <p:spPr bwMode="auto">
          <a:xfrm flipH="1">
            <a:off x="6724592" y="2822137"/>
            <a:ext cx="344539" cy="590640"/>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38" name="Line 167"/>
          <p:cNvSpPr>
            <a:spLocks noChangeShapeType="1"/>
          </p:cNvSpPr>
          <p:nvPr/>
        </p:nvSpPr>
        <p:spPr bwMode="auto">
          <a:xfrm>
            <a:off x="6735895" y="3544522"/>
            <a:ext cx="258976" cy="501689"/>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39" name="Line 167"/>
          <p:cNvSpPr>
            <a:spLocks noChangeShapeType="1"/>
          </p:cNvSpPr>
          <p:nvPr/>
        </p:nvSpPr>
        <p:spPr bwMode="auto">
          <a:xfrm flipV="1">
            <a:off x="6872474" y="4695709"/>
            <a:ext cx="469152" cy="106385"/>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40" name="Line 167"/>
          <p:cNvSpPr>
            <a:spLocks noChangeShapeType="1"/>
          </p:cNvSpPr>
          <p:nvPr/>
        </p:nvSpPr>
        <p:spPr bwMode="auto">
          <a:xfrm>
            <a:off x="7106116" y="4243265"/>
            <a:ext cx="250161" cy="365357"/>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41" name="Line 167"/>
          <p:cNvSpPr>
            <a:spLocks noChangeShapeType="1"/>
          </p:cNvSpPr>
          <p:nvPr/>
        </p:nvSpPr>
        <p:spPr bwMode="auto">
          <a:xfrm flipV="1">
            <a:off x="7544181" y="4695709"/>
            <a:ext cx="496996" cy="6065"/>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42" name="Line 167"/>
          <p:cNvSpPr>
            <a:spLocks noChangeShapeType="1"/>
          </p:cNvSpPr>
          <p:nvPr/>
        </p:nvSpPr>
        <p:spPr bwMode="auto">
          <a:xfrm>
            <a:off x="7926724" y="4105975"/>
            <a:ext cx="227762" cy="477275"/>
          </a:xfrm>
          <a:prstGeom prst="line">
            <a:avLst/>
          </a:prstGeom>
          <a:noFill/>
          <a:ln w="76200" cmpd="sng">
            <a:solidFill>
              <a:srgbClr val="C00000"/>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43" name="Line 167"/>
          <p:cNvSpPr>
            <a:spLocks noChangeShapeType="1"/>
          </p:cNvSpPr>
          <p:nvPr/>
        </p:nvSpPr>
        <p:spPr bwMode="auto">
          <a:xfrm>
            <a:off x="7655414" y="3421870"/>
            <a:ext cx="220753" cy="536356"/>
          </a:xfrm>
          <a:prstGeom prst="line">
            <a:avLst/>
          </a:prstGeom>
          <a:noFill/>
          <a:ln w="76200" cmpd="sng">
            <a:solidFill>
              <a:srgbClr val="C00000"/>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44" name="Line 167"/>
          <p:cNvSpPr>
            <a:spLocks noChangeShapeType="1"/>
          </p:cNvSpPr>
          <p:nvPr/>
        </p:nvSpPr>
        <p:spPr bwMode="auto">
          <a:xfrm>
            <a:off x="8027421" y="2491097"/>
            <a:ext cx="248166" cy="367999"/>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45" name="Line 167"/>
          <p:cNvSpPr>
            <a:spLocks noChangeShapeType="1"/>
          </p:cNvSpPr>
          <p:nvPr/>
        </p:nvSpPr>
        <p:spPr bwMode="auto">
          <a:xfrm flipH="1">
            <a:off x="7142091" y="2119689"/>
            <a:ext cx="23755" cy="467325"/>
          </a:xfrm>
          <a:prstGeom prst="line">
            <a:avLst/>
          </a:prstGeom>
          <a:noFill/>
          <a:ln w="76200" cmpd="sng">
            <a:solidFill>
              <a:srgbClr val="C00000"/>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46" name="Line 167"/>
          <p:cNvSpPr>
            <a:spLocks noChangeShapeType="1"/>
          </p:cNvSpPr>
          <p:nvPr/>
        </p:nvSpPr>
        <p:spPr bwMode="auto">
          <a:xfrm flipH="1">
            <a:off x="6210410" y="2059138"/>
            <a:ext cx="858720" cy="429814"/>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47" name="Line 167"/>
          <p:cNvSpPr>
            <a:spLocks noChangeShapeType="1"/>
          </p:cNvSpPr>
          <p:nvPr/>
        </p:nvSpPr>
        <p:spPr bwMode="auto">
          <a:xfrm>
            <a:off x="7238806" y="2105217"/>
            <a:ext cx="673683" cy="221828"/>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48" name="Line 167"/>
          <p:cNvSpPr>
            <a:spLocks noChangeShapeType="1"/>
          </p:cNvSpPr>
          <p:nvPr/>
        </p:nvSpPr>
        <p:spPr bwMode="auto">
          <a:xfrm flipH="1">
            <a:off x="7265219" y="2449476"/>
            <a:ext cx="647271" cy="244691"/>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49" name="Line 167"/>
          <p:cNvSpPr>
            <a:spLocks noChangeShapeType="1"/>
          </p:cNvSpPr>
          <p:nvPr/>
        </p:nvSpPr>
        <p:spPr bwMode="auto">
          <a:xfrm flipH="1">
            <a:off x="8254866" y="3068447"/>
            <a:ext cx="0" cy="462733"/>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50" name="Line 167"/>
          <p:cNvSpPr>
            <a:spLocks noChangeShapeType="1"/>
          </p:cNvSpPr>
          <p:nvPr/>
        </p:nvSpPr>
        <p:spPr bwMode="auto">
          <a:xfrm flipH="1">
            <a:off x="7713163" y="3019945"/>
            <a:ext cx="489981" cy="293208"/>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51" name="Line 167"/>
          <p:cNvSpPr>
            <a:spLocks noChangeShapeType="1"/>
          </p:cNvSpPr>
          <p:nvPr/>
        </p:nvSpPr>
        <p:spPr bwMode="auto">
          <a:xfrm flipH="1">
            <a:off x="7903773" y="3698382"/>
            <a:ext cx="412131" cy="281957"/>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52" name="Rectangle 451"/>
          <p:cNvSpPr/>
          <p:nvPr/>
        </p:nvSpPr>
        <p:spPr>
          <a:xfrm>
            <a:off x="6254765" y="4524819"/>
            <a:ext cx="312906" cy="369332"/>
          </a:xfrm>
          <a:prstGeom prst="rect">
            <a:avLst/>
          </a:prstGeom>
        </p:spPr>
        <p:txBody>
          <a:bodyPr wrap="none">
            <a:spAutoFit/>
          </a:bodyPr>
          <a:lstStyle/>
          <a:p>
            <a:r>
              <a:rPr lang="en-US" dirty="0" smtClean="0">
                <a:latin typeface="Arial" charset="0"/>
                <a:ea typeface="Arial" charset="0"/>
                <a:cs typeface="Arial" charset="0"/>
              </a:rPr>
              <a:t>3</a:t>
            </a:r>
            <a:endParaRPr lang="en-US" dirty="0">
              <a:latin typeface="Arial" charset="0"/>
              <a:ea typeface="Arial" charset="0"/>
              <a:cs typeface="Arial" charset="0"/>
            </a:endParaRPr>
          </a:p>
        </p:txBody>
      </p:sp>
      <p:sp>
        <p:nvSpPr>
          <p:cNvPr id="453" name="Rectangle 452"/>
          <p:cNvSpPr/>
          <p:nvPr/>
        </p:nvSpPr>
        <p:spPr>
          <a:xfrm>
            <a:off x="7640227" y="4706765"/>
            <a:ext cx="312906" cy="369332"/>
          </a:xfrm>
          <a:prstGeom prst="rect">
            <a:avLst/>
          </a:prstGeom>
        </p:spPr>
        <p:txBody>
          <a:bodyPr wrap="none">
            <a:spAutoFit/>
          </a:bodyPr>
          <a:lstStyle/>
          <a:p>
            <a:r>
              <a:rPr lang="en-US" dirty="0" smtClean="0">
                <a:latin typeface="Arial" charset="0"/>
                <a:ea typeface="Arial" charset="0"/>
                <a:cs typeface="Arial" charset="0"/>
              </a:rPr>
              <a:t>1</a:t>
            </a:r>
            <a:endParaRPr lang="en-US" dirty="0">
              <a:latin typeface="Arial" charset="0"/>
              <a:ea typeface="Arial" charset="0"/>
              <a:cs typeface="Arial" charset="0"/>
            </a:endParaRPr>
          </a:p>
        </p:txBody>
      </p:sp>
      <p:sp>
        <p:nvSpPr>
          <p:cNvPr id="454" name="Rectangle 453"/>
          <p:cNvSpPr/>
          <p:nvPr/>
        </p:nvSpPr>
        <p:spPr>
          <a:xfrm>
            <a:off x="7099313" y="4719644"/>
            <a:ext cx="312906" cy="369332"/>
          </a:xfrm>
          <a:prstGeom prst="rect">
            <a:avLst/>
          </a:prstGeom>
        </p:spPr>
        <p:txBody>
          <a:bodyPr wrap="none">
            <a:spAutoFit/>
          </a:bodyPr>
          <a:lstStyle/>
          <a:p>
            <a:r>
              <a:rPr lang="en-US">
                <a:latin typeface="Arial" charset="0"/>
                <a:ea typeface="Arial" charset="0"/>
                <a:cs typeface="Arial" charset="0"/>
              </a:rPr>
              <a:t>2</a:t>
            </a:r>
            <a:endParaRPr lang="en-US" dirty="0">
              <a:latin typeface="Arial" charset="0"/>
              <a:ea typeface="Arial" charset="0"/>
              <a:cs typeface="Arial" charset="0"/>
            </a:endParaRPr>
          </a:p>
        </p:txBody>
      </p:sp>
      <p:sp>
        <p:nvSpPr>
          <p:cNvPr id="455" name="Rectangle 454"/>
          <p:cNvSpPr/>
          <p:nvPr/>
        </p:nvSpPr>
        <p:spPr>
          <a:xfrm>
            <a:off x="7277471" y="4202340"/>
            <a:ext cx="312906" cy="369332"/>
          </a:xfrm>
          <a:prstGeom prst="rect">
            <a:avLst/>
          </a:prstGeom>
        </p:spPr>
        <p:txBody>
          <a:bodyPr wrap="none">
            <a:spAutoFit/>
          </a:bodyPr>
          <a:lstStyle/>
          <a:p>
            <a:r>
              <a:rPr lang="en-US">
                <a:latin typeface="Arial" charset="0"/>
                <a:ea typeface="Arial" charset="0"/>
                <a:cs typeface="Arial" charset="0"/>
              </a:rPr>
              <a:t>2</a:t>
            </a:r>
            <a:endParaRPr lang="en-US" dirty="0">
              <a:latin typeface="Arial" charset="0"/>
              <a:ea typeface="Arial" charset="0"/>
              <a:cs typeface="Arial" charset="0"/>
            </a:endParaRPr>
          </a:p>
        </p:txBody>
      </p:sp>
      <p:sp>
        <p:nvSpPr>
          <p:cNvPr id="457" name="Rectangle 456"/>
          <p:cNvSpPr/>
          <p:nvPr/>
        </p:nvSpPr>
        <p:spPr>
          <a:xfrm>
            <a:off x="7313960" y="3762310"/>
            <a:ext cx="312906" cy="369332"/>
          </a:xfrm>
          <a:prstGeom prst="rect">
            <a:avLst/>
          </a:prstGeom>
        </p:spPr>
        <p:txBody>
          <a:bodyPr wrap="none">
            <a:spAutoFit/>
          </a:bodyPr>
          <a:lstStyle/>
          <a:p>
            <a:r>
              <a:rPr lang="en-US">
                <a:latin typeface="Arial" charset="0"/>
                <a:ea typeface="Arial" charset="0"/>
                <a:cs typeface="Arial" charset="0"/>
              </a:rPr>
              <a:t>2</a:t>
            </a:r>
            <a:endParaRPr lang="en-US" dirty="0">
              <a:latin typeface="Arial" charset="0"/>
              <a:ea typeface="Arial" charset="0"/>
              <a:cs typeface="Arial" charset="0"/>
            </a:endParaRPr>
          </a:p>
        </p:txBody>
      </p:sp>
      <p:sp>
        <p:nvSpPr>
          <p:cNvPr id="458" name="Rectangle 457"/>
          <p:cNvSpPr/>
          <p:nvPr/>
        </p:nvSpPr>
        <p:spPr>
          <a:xfrm>
            <a:off x="6896561" y="3608270"/>
            <a:ext cx="312906" cy="369332"/>
          </a:xfrm>
          <a:prstGeom prst="rect">
            <a:avLst/>
          </a:prstGeom>
        </p:spPr>
        <p:txBody>
          <a:bodyPr wrap="none">
            <a:spAutoFit/>
          </a:bodyPr>
          <a:lstStyle/>
          <a:p>
            <a:r>
              <a:rPr lang="en-US" dirty="0" smtClean="0">
                <a:latin typeface="Arial" charset="0"/>
                <a:ea typeface="Arial" charset="0"/>
                <a:cs typeface="Arial" charset="0"/>
              </a:rPr>
              <a:t>3</a:t>
            </a:r>
            <a:endParaRPr lang="en-US" dirty="0">
              <a:latin typeface="Arial" charset="0"/>
              <a:ea typeface="Arial" charset="0"/>
              <a:cs typeface="Arial" charset="0"/>
            </a:endParaRPr>
          </a:p>
        </p:txBody>
      </p:sp>
      <p:sp>
        <p:nvSpPr>
          <p:cNvPr id="459" name="Rectangle 458"/>
          <p:cNvSpPr/>
          <p:nvPr/>
        </p:nvSpPr>
        <p:spPr>
          <a:xfrm>
            <a:off x="6380244" y="3820266"/>
            <a:ext cx="312906" cy="369332"/>
          </a:xfrm>
          <a:prstGeom prst="rect">
            <a:avLst/>
          </a:prstGeom>
        </p:spPr>
        <p:txBody>
          <a:bodyPr wrap="none">
            <a:spAutoFit/>
          </a:bodyPr>
          <a:lstStyle/>
          <a:p>
            <a:r>
              <a:rPr lang="en-US" dirty="0">
                <a:latin typeface="Arial" charset="0"/>
                <a:ea typeface="Arial" charset="0"/>
                <a:cs typeface="Arial" charset="0"/>
              </a:rPr>
              <a:t>3</a:t>
            </a:r>
            <a:endParaRPr lang="en-US" dirty="0">
              <a:latin typeface="Arial" charset="0"/>
              <a:ea typeface="Arial" charset="0"/>
              <a:cs typeface="Arial" charset="0"/>
            </a:endParaRPr>
          </a:p>
        </p:txBody>
      </p:sp>
      <p:sp>
        <p:nvSpPr>
          <p:cNvPr id="460" name="Rectangle 459"/>
          <p:cNvSpPr/>
          <p:nvPr/>
        </p:nvSpPr>
        <p:spPr>
          <a:xfrm>
            <a:off x="6069004" y="3109781"/>
            <a:ext cx="312906" cy="369332"/>
          </a:xfrm>
          <a:prstGeom prst="rect">
            <a:avLst/>
          </a:prstGeom>
        </p:spPr>
        <p:txBody>
          <a:bodyPr wrap="none">
            <a:spAutoFit/>
          </a:bodyPr>
          <a:lstStyle/>
          <a:p>
            <a:r>
              <a:rPr lang="en-US" dirty="0" smtClean="0">
                <a:latin typeface="Arial" charset="0"/>
                <a:ea typeface="Arial" charset="0"/>
                <a:cs typeface="Arial" charset="0"/>
              </a:rPr>
              <a:t>4</a:t>
            </a:r>
            <a:endParaRPr lang="en-US" dirty="0">
              <a:latin typeface="Arial" charset="0"/>
              <a:ea typeface="Arial" charset="0"/>
              <a:cs typeface="Arial" charset="0"/>
            </a:endParaRPr>
          </a:p>
        </p:txBody>
      </p:sp>
      <p:sp>
        <p:nvSpPr>
          <p:cNvPr id="461" name="Rectangle 460"/>
          <p:cNvSpPr/>
          <p:nvPr/>
        </p:nvSpPr>
        <p:spPr>
          <a:xfrm>
            <a:off x="6416733" y="2826446"/>
            <a:ext cx="312906" cy="369332"/>
          </a:xfrm>
          <a:prstGeom prst="rect">
            <a:avLst/>
          </a:prstGeom>
        </p:spPr>
        <p:txBody>
          <a:bodyPr wrap="none">
            <a:spAutoFit/>
          </a:bodyPr>
          <a:lstStyle/>
          <a:p>
            <a:r>
              <a:rPr lang="en-US" dirty="0" smtClean="0">
                <a:latin typeface="Arial" charset="0"/>
                <a:ea typeface="Arial" charset="0"/>
                <a:cs typeface="Arial" charset="0"/>
              </a:rPr>
              <a:t>4</a:t>
            </a:r>
            <a:endParaRPr lang="en-US" dirty="0">
              <a:latin typeface="Arial" charset="0"/>
              <a:ea typeface="Arial" charset="0"/>
              <a:cs typeface="Arial" charset="0"/>
            </a:endParaRPr>
          </a:p>
        </p:txBody>
      </p:sp>
      <p:sp>
        <p:nvSpPr>
          <p:cNvPr id="462" name="Rectangle 461"/>
          <p:cNvSpPr/>
          <p:nvPr/>
        </p:nvSpPr>
        <p:spPr>
          <a:xfrm>
            <a:off x="6852463" y="2991725"/>
            <a:ext cx="312906" cy="369332"/>
          </a:xfrm>
          <a:prstGeom prst="rect">
            <a:avLst/>
          </a:prstGeom>
        </p:spPr>
        <p:txBody>
          <a:bodyPr wrap="none">
            <a:spAutoFit/>
          </a:bodyPr>
          <a:lstStyle/>
          <a:p>
            <a:r>
              <a:rPr lang="en-US" dirty="0" smtClean="0">
                <a:latin typeface="Arial" charset="0"/>
                <a:ea typeface="Arial" charset="0"/>
                <a:cs typeface="Arial" charset="0"/>
              </a:rPr>
              <a:t>4</a:t>
            </a:r>
            <a:endParaRPr lang="en-US" dirty="0">
              <a:latin typeface="Arial" charset="0"/>
              <a:ea typeface="Arial" charset="0"/>
              <a:cs typeface="Arial" charset="0"/>
            </a:endParaRPr>
          </a:p>
        </p:txBody>
      </p:sp>
      <p:sp>
        <p:nvSpPr>
          <p:cNvPr id="463" name="Rectangle 462"/>
          <p:cNvSpPr/>
          <p:nvPr/>
        </p:nvSpPr>
        <p:spPr>
          <a:xfrm>
            <a:off x="7762576" y="3425315"/>
            <a:ext cx="312906" cy="369332"/>
          </a:xfrm>
          <a:prstGeom prst="rect">
            <a:avLst/>
          </a:prstGeom>
        </p:spPr>
        <p:txBody>
          <a:bodyPr wrap="none">
            <a:spAutoFit/>
          </a:bodyPr>
          <a:lstStyle/>
          <a:p>
            <a:r>
              <a:rPr lang="en-US">
                <a:latin typeface="Arial" charset="0"/>
                <a:ea typeface="Arial" charset="0"/>
                <a:cs typeface="Arial" charset="0"/>
              </a:rPr>
              <a:t>2</a:t>
            </a:r>
            <a:endParaRPr lang="en-US" dirty="0">
              <a:latin typeface="Arial" charset="0"/>
              <a:ea typeface="Arial" charset="0"/>
              <a:cs typeface="Arial" charset="0"/>
            </a:endParaRPr>
          </a:p>
        </p:txBody>
      </p:sp>
      <p:sp>
        <p:nvSpPr>
          <p:cNvPr id="464" name="Rectangle 463"/>
          <p:cNvSpPr/>
          <p:nvPr/>
        </p:nvSpPr>
        <p:spPr>
          <a:xfrm>
            <a:off x="8018008" y="3822416"/>
            <a:ext cx="312906" cy="369332"/>
          </a:xfrm>
          <a:prstGeom prst="rect">
            <a:avLst/>
          </a:prstGeom>
        </p:spPr>
        <p:txBody>
          <a:bodyPr wrap="none">
            <a:spAutoFit/>
          </a:bodyPr>
          <a:lstStyle/>
          <a:p>
            <a:r>
              <a:rPr lang="en-US">
                <a:latin typeface="Arial" charset="0"/>
                <a:ea typeface="Arial" charset="0"/>
                <a:cs typeface="Arial" charset="0"/>
              </a:rPr>
              <a:t>2</a:t>
            </a:r>
            <a:endParaRPr lang="en-US" dirty="0">
              <a:latin typeface="Arial" charset="0"/>
              <a:ea typeface="Arial" charset="0"/>
              <a:cs typeface="Arial" charset="0"/>
            </a:endParaRPr>
          </a:p>
        </p:txBody>
      </p:sp>
      <p:sp>
        <p:nvSpPr>
          <p:cNvPr id="465" name="Rectangle 464"/>
          <p:cNvSpPr/>
          <p:nvPr/>
        </p:nvSpPr>
        <p:spPr>
          <a:xfrm>
            <a:off x="8275586" y="3126955"/>
            <a:ext cx="312906" cy="369332"/>
          </a:xfrm>
          <a:prstGeom prst="rect">
            <a:avLst/>
          </a:prstGeom>
        </p:spPr>
        <p:txBody>
          <a:bodyPr wrap="none">
            <a:spAutoFit/>
          </a:bodyPr>
          <a:lstStyle/>
          <a:p>
            <a:r>
              <a:rPr lang="en-US" dirty="0" smtClean="0">
                <a:latin typeface="Arial" charset="0"/>
                <a:ea typeface="Arial" charset="0"/>
                <a:cs typeface="Arial" charset="0"/>
              </a:rPr>
              <a:t>3</a:t>
            </a:r>
            <a:endParaRPr lang="en-US" dirty="0">
              <a:latin typeface="Arial" charset="0"/>
              <a:ea typeface="Arial" charset="0"/>
              <a:cs typeface="Arial" charset="0"/>
            </a:endParaRPr>
          </a:p>
        </p:txBody>
      </p:sp>
      <p:sp>
        <p:nvSpPr>
          <p:cNvPr id="466" name="Rectangle 465"/>
          <p:cNvSpPr/>
          <p:nvPr/>
        </p:nvSpPr>
        <p:spPr>
          <a:xfrm>
            <a:off x="7681011" y="2867227"/>
            <a:ext cx="312906" cy="369332"/>
          </a:xfrm>
          <a:prstGeom prst="rect">
            <a:avLst/>
          </a:prstGeom>
        </p:spPr>
        <p:txBody>
          <a:bodyPr wrap="none">
            <a:spAutoFit/>
          </a:bodyPr>
          <a:lstStyle/>
          <a:p>
            <a:r>
              <a:rPr lang="en-US" dirty="0" smtClean="0">
                <a:latin typeface="Arial" charset="0"/>
                <a:ea typeface="Arial" charset="0"/>
                <a:cs typeface="Arial" charset="0"/>
              </a:rPr>
              <a:t>3</a:t>
            </a:r>
            <a:endParaRPr lang="en-US" dirty="0">
              <a:latin typeface="Arial" charset="0"/>
              <a:ea typeface="Arial" charset="0"/>
              <a:cs typeface="Arial" charset="0"/>
            </a:endParaRPr>
          </a:p>
        </p:txBody>
      </p:sp>
      <p:sp>
        <p:nvSpPr>
          <p:cNvPr id="467" name="Rectangle 466"/>
          <p:cNvSpPr/>
          <p:nvPr/>
        </p:nvSpPr>
        <p:spPr>
          <a:xfrm>
            <a:off x="7215225" y="3019627"/>
            <a:ext cx="312906" cy="369332"/>
          </a:xfrm>
          <a:prstGeom prst="rect">
            <a:avLst/>
          </a:prstGeom>
        </p:spPr>
        <p:txBody>
          <a:bodyPr wrap="none">
            <a:spAutoFit/>
          </a:bodyPr>
          <a:lstStyle/>
          <a:p>
            <a:r>
              <a:rPr lang="en-US" dirty="0" smtClean="0">
                <a:latin typeface="Arial" charset="0"/>
                <a:ea typeface="Arial" charset="0"/>
                <a:cs typeface="Arial" charset="0"/>
              </a:rPr>
              <a:t>3</a:t>
            </a:r>
            <a:endParaRPr lang="en-US" dirty="0">
              <a:latin typeface="Arial" charset="0"/>
              <a:ea typeface="Arial" charset="0"/>
              <a:cs typeface="Arial" charset="0"/>
            </a:endParaRPr>
          </a:p>
        </p:txBody>
      </p:sp>
      <p:sp>
        <p:nvSpPr>
          <p:cNvPr id="468" name="Rectangle 467"/>
          <p:cNvSpPr/>
          <p:nvPr/>
        </p:nvSpPr>
        <p:spPr>
          <a:xfrm>
            <a:off x="7148682" y="3390970"/>
            <a:ext cx="312906" cy="369332"/>
          </a:xfrm>
          <a:prstGeom prst="rect">
            <a:avLst/>
          </a:prstGeom>
        </p:spPr>
        <p:txBody>
          <a:bodyPr wrap="none">
            <a:spAutoFit/>
          </a:bodyPr>
          <a:lstStyle/>
          <a:p>
            <a:r>
              <a:rPr lang="en-US" dirty="0" smtClean="0">
                <a:latin typeface="Arial" charset="0"/>
                <a:ea typeface="Arial" charset="0"/>
                <a:cs typeface="Arial" charset="0"/>
              </a:rPr>
              <a:t>3</a:t>
            </a:r>
            <a:endParaRPr lang="en-US" dirty="0">
              <a:latin typeface="Arial" charset="0"/>
              <a:ea typeface="Arial" charset="0"/>
              <a:cs typeface="Arial" charset="0"/>
            </a:endParaRPr>
          </a:p>
        </p:txBody>
      </p:sp>
      <p:sp>
        <p:nvSpPr>
          <p:cNvPr id="469" name="Rectangle 468"/>
          <p:cNvSpPr/>
          <p:nvPr/>
        </p:nvSpPr>
        <p:spPr>
          <a:xfrm>
            <a:off x="8189720" y="2448662"/>
            <a:ext cx="312906" cy="369332"/>
          </a:xfrm>
          <a:prstGeom prst="rect">
            <a:avLst/>
          </a:prstGeom>
        </p:spPr>
        <p:txBody>
          <a:bodyPr wrap="none">
            <a:spAutoFit/>
          </a:bodyPr>
          <a:lstStyle/>
          <a:p>
            <a:r>
              <a:rPr lang="en-US" dirty="0" smtClean="0">
                <a:latin typeface="Arial" charset="0"/>
                <a:ea typeface="Arial" charset="0"/>
                <a:cs typeface="Arial" charset="0"/>
              </a:rPr>
              <a:t>4</a:t>
            </a:r>
            <a:endParaRPr lang="en-US" dirty="0">
              <a:latin typeface="Arial" charset="0"/>
              <a:ea typeface="Arial" charset="0"/>
              <a:cs typeface="Arial" charset="0"/>
            </a:endParaRPr>
          </a:p>
        </p:txBody>
      </p:sp>
      <p:sp>
        <p:nvSpPr>
          <p:cNvPr id="470" name="Rectangle 469"/>
          <p:cNvSpPr/>
          <p:nvPr/>
        </p:nvSpPr>
        <p:spPr>
          <a:xfrm>
            <a:off x="7492118" y="2498031"/>
            <a:ext cx="312906" cy="369332"/>
          </a:xfrm>
          <a:prstGeom prst="rect">
            <a:avLst/>
          </a:prstGeom>
        </p:spPr>
        <p:txBody>
          <a:bodyPr wrap="none">
            <a:spAutoFit/>
          </a:bodyPr>
          <a:lstStyle/>
          <a:p>
            <a:r>
              <a:rPr lang="en-US" dirty="0" smtClean="0">
                <a:latin typeface="Arial" charset="0"/>
                <a:ea typeface="Arial" charset="0"/>
                <a:cs typeface="Arial" charset="0"/>
              </a:rPr>
              <a:t>4</a:t>
            </a:r>
            <a:endParaRPr lang="en-US" dirty="0">
              <a:latin typeface="Arial" charset="0"/>
              <a:ea typeface="Arial" charset="0"/>
              <a:cs typeface="Arial" charset="0"/>
            </a:endParaRPr>
          </a:p>
        </p:txBody>
      </p:sp>
      <p:sp>
        <p:nvSpPr>
          <p:cNvPr id="471" name="Rectangle 470"/>
          <p:cNvSpPr/>
          <p:nvPr/>
        </p:nvSpPr>
        <p:spPr>
          <a:xfrm>
            <a:off x="6678605" y="2315577"/>
            <a:ext cx="312906" cy="369332"/>
          </a:xfrm>
          <a:prstGeom prst="rect">
            <a:avLst/>
          </a:prstGeom>
        </p:spPr>
        <p:txBody>
          <a:bodyPr wrap="none">
            <a:spAutoFit/>
          </a:bodyPr>
          <a:lstStyle/>
          <a:p>
            <a:r>
              <a:rPr lang="en-US" dirty="0" smtClean="0">
                <a:latin typeface="Arial" charset="0"/>
                <a:ea typeface="Arial" charset="0"/>
                <a:cs typeface="Arial" charset="0"/>
              </a:rPr>
              <a:t>4</a:t>
            </a:r>
            <a:endParaRPr lang="en-US" dirty="0">
              <a:latin typeface="Arial" charset="0"/>
              <a:ea typeface="Arial" charset="0"/>
              <a:cs typeface="Arial" charset="0"/>
            </a:endParaRPr>
          </a:p>
        </p:txBody>
      </p:sp>
      <p:sp>
        <p:nvSpPr>
          <p:cNvPr id="472" name="Rectangle 471"/>
          <p:cNvSpPr/>
          <p:nvPr/>
        </p:nvSpPr>
        <p:spPr>
          <a:xfrm>
            <a:off x="5577462" y="2759905"/>
            <a:ext cx="312906" cy="369332"/>
          </a:xfrm>
          <a:prstGeom prst="rect">
            <a:avLst/>
          </a:prstGeom>
        </p:spPr>
        <p:txBody>
          <a:bodyPr wrap="none">
            <a:spAutoFit/>
          </a:bodyPr>
          <a:lstStyle/>
          <a:p>
            <a:r>
              <a:rPr lang="en-US" dirty="0">
                <a:latin typeface="Arial" charset="0"/>
                <a:ea typeface="Arial" charset="0"/>
                <a:cs typeface="Arial" charset="0"/>
              </a:rPr>
              <a:t>5</a:t>
            </a:r>
            <a:endParaRPr lang="en-US" dirty="0">
              <a:latin typeface="Arial" charset="0"/>
              <a:ea typeface="Arial" charset="0"/>
              <a:cs typeface="Arial" charset="0"/>
            </a:endParaRPr>
          </a:p>
        </p:txBody>
      </p:sp>
      <p:sp>
        <p:nvSpPr>
          <p:cNvPr id="473" name="Rectangle 472"/>
          <p:cNvSpPr/>
          <p:nvPr/>
        </p:nvSpPr>
        <p:spPr>
          <a:xfrm>
            <a:off x="6373805" y="1972147"/>
            <a:ext cx="312906" cy="369332"/>
          </a:xfrm>
          <a:prstGeom prst="rect">
            <a:avLst/>
          </a:prstGeom>
        </p:spPr>
        <p:txBody>
          <a:bodyPr wrap="none">
            <a:spAutoFit/>
          </a:bodyPr>
          <a:lstStyle/>
          <a:p>
            <a:r>
              <a:rPr lang="en-US" dirty="0">
                <a:latin typeface="Arial" charset="0"/>
                <a:ea typeface="Arial" charset="0"/>
                <a:cs typeface="Arial" charset="0"/>
              </a:rPr>
              <a:t>5</a:t>
            </a:r>
            <a:endParaRPr lang="en-US" dirty="0">
              <a:latin typeface="Arial" charset="0"/>
              <a:ea typeface="Arial" charset="0"/>
              <a:cs typeface="Arial" charset="0"/>
            </a:endParaRPr>
          </a:p>
        </p:txBody>
      </p:sp>
      <p:sp>
        <p:nvSpPr>
          <p:cNvPr id="474" name="Rectangle 473"/>
          <p:cNvSpPr/>
          <p:nvPr/>
        </p:nvSpPr>
        <p:spPr>
          <a:xfrm>
            <a:off x="7530761" y="1866967"/>
            <a:ext cx="312906" cy="369332"/>
          </a:xfrm>
          <a:prstGeom prst="rect">
            <a:avLst/>
          </a:prstGeom>
        </p:spPr>
        <p:txBody>
          <a:bodyPr wrap="none">
            <a:spAutoFit/>
          </a:bodyPr>
          <a:lstStyle/>
          <a:p>
            <a:r>
              <a:rPr lang="en-US" dirty="0">
                <a:latin typeface="Arial" charset="0"/>
                <a:ea typeface="Arial" charset="0"/>
                <a:cs typeface="Arial" charset="0"/>
              </a:rPr>
              <a:t>5</a:t>
            </a:r>
            <a:endParaRPr lang="en-US" dirty="0">
              <a:latin typeface="Arial" charset="0"/>
              <a:ea typeface="Arial" charset="0"/>
              <a:cs typeface="Arial" charset="0"/>
            </a:endParaRPr>
          </a:p>
        </p:txBody>
      </p:sp>
      <p:sp>
        <p:nvSpPr>
          <p:cNvPr id="475" name="Rectangle 474"/>
          <p:cNvSpPr/>
          <p:nvPr/>
        </p:nvSpPr>
        <p:spPr>
          <a:xfrm>
            <a:off x="7165856" y="2274792"/>
            <a:ext cx="312906" cy="369332"/>
          </a:xfrm>
          <a:prstGeom prst="rect">
            <a:avLst/>
          </a:prstGeom>
        </p:spPr>
        <p:txBody>
          <a:bodyPr wrap="none">
            <a:spAutoFit/>
          </a:bodyPr>
          <a:lstStyle/>
          <a:p>
            <a:r>
              <a:rPr lang="en-US" dirty="0" smtClean="0">
                <a:latin typeface="Arial" charset="0"/>
                <a:ea typeface="Arial" charset="0"/>
                <a:cs typeface="Arial" charset="0"/>
              </a:rPr>
              <a:t>4</a:t>
            </a:r>
            <a:endParaRPr lang="en-US" dirty="0">
              <a:latin typeface="Arial" charset="0"/>
              <a:ea typeface="Arial" charset="0"/>
              <a:cs typeface="Arial" charset="0"/>
            </a:endParaRPr>
          </a:p>
        </p:txBody>
      </p:sp>
      <p:sp>
        <p:nvSpPr>
          <p:cNvPr id="476" name="TextBox 475"/>
          <p:cNvSpPr txBox="1"/>
          <p:nvPr/>
        </p:nvSpPr>
        <p:spPr>
          <a:xfrm>
            <a:off x="7854540" y="4791674"/>
            <a:ext cx="124649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smtClean="0">
                <a:solidFill>
                  <a:srgbClr val="B70064"/>
                </a:solidFill>
                <a:latin typeface="Arial" charset="0"/>
                <a:ea typeface="Arial" charset="0"/>
                <a:cs typeface="Arial" charset="0"/>
              </a:rPr>
              <a:t>Destination</a:t>
            </a:r>
            <a:endParaRPr kumimoji="0" lang="en-US" sz="1800" b="0" i="0" u="none" strike="noStrike" cap="none" spc="0" normalizeH="0" baseline="0" dirty="0">
              <a:ln>
                <a:noFill/>
              </a:ln>
              <a:solidFill>
                <a:srgbClr val="000000"/>
              </a:solidFill>
              <a:effectLst/>
              <a:uFillTx/>
              <a:latin typeface="Arial" charset="0"/>
              <a:ea typeface="Arial" charset="0"/>
              <a:cs typeface="Arial" charset="0"/>
              <a:sym typeface="Calibri"/>
            </a:endParaRPr>
          </a:p>
        </p:txBody>
      </p:sp>
      <p:sp>
        <p:nvSpPr>
          <p:cNvPr id="477" name="TextBox 476"/>
          <p:cNvSpPr txBox="1"/>
          <p:nvPr/>
        </p:nvSpPr>
        <p:spPr>
          <a:xfrm>
            <a:off x="6748000" y="1540906"/>
            <a:ext cx="82330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smtClean="0">
                <a:solidFill>
                  <a:srgbClr val="B70064"/>
                </a:solidFill>
                <a:latin typeface="Arial" charset="0"/>
                <a:ea typeface="Arial" charset="0"/>
                <a:cs typeface="Arial" charset="0"/>
              </a:rPr>
              <a:t>Source</a:t>
            </a:r>
            <a:endParaRPr kumimoji="0" lang="en-US" sz="1800" b="0" i="0" u="none" strike="noStrike" cap="none" spc="0" normalizeH="0" baseline="0" dirty="0">
              <a:ln>
                <a:noFill/>
              </a:ln>
              <a:solidFill>
                <a:srgbClr val="000000"/>
              </a:solidFill>
              <a:effectLst/>
              <a:uFillTx/>
              <a:latin typeface="Arial" charset="0"/>
              <a:ea typeface="Arial" charset="0"/>
              <a:cs typeface="Arial" charset="0"/>
              <a:sym typeface="Calibri"/>
            </a:endParaRPr>
          </a:p>
        </p:txBody>
      </p:sp>
      <p:sp>
        <p:nvSpPr>
          <p:cNvPr id="478" name="Rectangle 477"/>
          <p:cNvSpPr/>
          <p:nvPr/>
        </p:nvSpPr>
        <p:spPr>
          <a:xfrm>
            <a:off x="8080190" y="4173768"/>
            <a:ext cx="312906" cy="369332"/>
          </a:xfrm>
          <a:prstGeom prst="rect">
            <a:avLst/>
          </a:prstGeom>
        </p:spPr>
        <p:txBody>
          <a:bodyPr wrap="none">
            <a:spAutoFit/>
          </a:bodyPr>
          <a:lstStyle/>
          <a:p>
            <a:r>
              <a:rPr lang="en-US" dirty="0" smtClean="0">
                <a:latin typeface="Arial" charset="0"/>
                <a:ea typeface="Arial" charset="0"/>
                <a:cs typeface="Arial" charset="0"/>
              </a:rPr>
              <a:t>1</a:t>
            </a:r>
            <a:endParaRPr lang="en-US" dirty="0">
              <a:latin typeface="Arial" charset="0"/>
              <a:ea typeface="Arial" charset="0"/>
              <a:cs typeface="Arial" charset="0"/>
            </a:endParaRP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AutoShape 5"/>
          <p:cNvSpPr>
            <a:spLocks noChangeArrowheads="1"/>
          </p:cNvSpPr>
          <p:nvPr/>
        </p:nvSpPr>
        <p:spPr bwMode="auto">
          <a:xfrm>
            <a:off x="822803" y="4159476"/>
            <a:ext cx="4946115" cy="1001528"/>
          </a:xfrm>
          <a:prstGeom prst="roundRect">
            <a:avLst>
              <a:gd name="adj" fmla="val 16667"/>
            </a:avLst>
          </a:prstGeom>
          <a:solidFill>
            <a:srgbClr val="FF40FF">
              <a:alpha val="10000"/>
            </a:srgbClr>
          </a:solidFill>
          <a:ln w="31750">
            <a:solidFill>
              <a:schemeClr val="tx1">
                <a:alpha val="98822"/>
              </a:schemeClr>
            </a:solidFill>
            <a:round/>
            <a:headEnd/>
            <a:tailEnd/>
          </a:ln>
        </p:spPr>
        <p:txBody>
          <a:bodyPr wrap="none" anchor="ctr"/>
          <a:lstStyle>
            <a:lvl1pPr eaLnBrk="0" hangingPunct="0">
              <a:defRPr sz="2000" b="1">
                <a:solidFill>
                  <a:schemeClr val="tx1"/>
                </a:solidFill>
                <a:latin typeface="Arial" charset="0"/>
                <a:ea typeface="ＭＳ Ｐゴシック" charset="-128"/>
              </a:defRPr>
            </a:lvl1pPr>
            <a:lvl2pPr marL="742950" indent="-285750" eaLnBrk="0" hangingPunct="0">
              <a:defRPr sz="2000" b="1">
                <a:solidFill>
                  <a:schemeClr val="tx1"/>
                </a:solidFill>
                <a:latin typeface="Arial" charset="0"/>
                <a:ea typeface="ＭＳ Ｐゴシック" charset="-128"/>
              </a:defRPr>
            </a:lvl2pPr>
            <a:lvl3pPr marL="1143000" indent="-228600" eaLnBrk="0" hangingPunct="0">
              <a:defRPr sz="2000" b="1">
                <a:solidFill>
                  <a:schemeClr val="tx1"/>
                </a:solidFill>
                <a:latin typeface="Arial" charset="0"/>
                <a:ea typeface="ＭＳ Ｐゴシック" charset="-128"/>
              </a:defRPr>
            </a:lvl3pPr>
            <a:lvl4pPr marL="1600200" indent="-228600" eaLnBrk="0" hangingPunct="0">
              <a:defRPr sz="2000" b="1">
                <a:solidFill>
                  <a:schemeClr val="tx1"/>
                </a:solidFill>
                <a:latin typeface="Arial" charset="0"/>
                <a:ea typeface="ＭＳ Ｐゴシック" charset="-128"/>
              </a:defRPr>
            </a:lvl4pPr>
            <a:lvl5pPr marL="2057400" indent="-228600" eaLnBrk="0" hangingPunct="0">
              <a:defRPr sz="20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0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0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0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endParaRPr lang="en-US" altLang="en-US"/>
          </a:p>
        </p:txBody>
      </p:sp>
      <p:sp>
        <p:nvSpPr>
          <p:cNvPr id="178" name="Title 1"/>
          <p:cNvSpPr txBox="1">
            <a:spLocks noGrp="1"/>
          </p:cNvSpPr>
          <p:nvPr>
            <p:ph type="title"/>
          </p:nvPr>
        </p:nvSpPr>
        <p:spPr/>
        <p:txBody>
          <a:bodyPr/>
          <a:lstStyle/>
          <a:p>
            <a:r>
              <a:rPr lang="en-US" dirty="0" smtClean="0"/>
              <a:t>Reactive gradient routing</a:t>
            </a:r>
            <a:endParaRPr lang="en-US" dirty="0"/>
          </a:p>
        </p:txBody>
      </p:sp>
      <p:sp>
        <p:nvSpPr>
          <p:cNvPr id="179" name="Content Placeholder 2"/>
          <p:cNvSpPr txBox="1">
            <a:spLocks noGrp="1"/>
          </p:cNvSpPr>
          <p:nvPr>
            <p:ph type="body" idx="1"/>
          </p:nvPr>
        </p:nvSpPr>
        <p:spPr>
          <a:xfrm>
            <a:off x="457200" y="1111250"/>
            <a:ext cx="5272312" cy="5572075"/>
          </a:xfrm>
        </p:spPr>
        <p:txBody>
          <a:bodyPr/>
          <a:lstStyle/>
          <a:p>
            <a:pPr marL="0" indent="0">
              <a:buNone/>
            </a:pPr>
            <a:r>
              <a:rPr lang="en-US" dirty="0" smtClean="0"/>
              <a:t>On-demand network wide gradient</a:t>
            </a:r>
          </a:p>
          <a:p>
            <a:pPr lvl="1"/>
            <a:r>
              <a:rPr lang="en-US" dirty="0" smtClean="0"/>
              <a:t>for packets with </a:t>
            </a:r>
            <a:r>
              <a:rPr lang="en-US" dirty="0" smtClean="0">
                <a:solidFill>
                  <a:srgbClr val="B70064"/>
                </a:solidFill>
                <a:ea typeface="ＭＳ Ｐゴシック" charset="0"/>
                <a:cs typeface="Arial" charset="0"/>
              </a:rPr>
              <a:t>non-local destinations</a:t>
            </a:r>
            <a:endParaRPr lang="en-US" dirty="0" smtClean="0"/>
          </a:p>
          <a:p>
            <a:pPr lvl="1"/>
            <a:r>
              <a:rPr lang="en-US" dirty="0" smtClean="0"/>
              <a:t>gradient gives </a:t>
            </a:r>
            <a:r>
              <a:rPr lang="en-US" dirty="0" smtClean="0">
                <a:solidFill>
                  <a:srgbClr val="B70064"/>
                </a:solidFill>
                <a:ea typeface="ＭＳ Ｐゴシック" charset="0"/>
                <a:cs typeface="Arial" charset="0"/>
              </a:rPr>
              <a:t>cost</a:t>
            </a:r>
            <a:r>
              <a:rPr lang="en-US" dirty="0" smtClean="0"/>
              <a:t> to destination</a:t>
            </a:r>
          </a:p>
          <a:p>
            <a:pPr lvl="2"/>
            <a:r>
              <a:rPr lang="en-US" dirty="0" smtClean="0"/>
              <a:t>e.g., </a:t>
            </a:r>
            <a:r>
              <a:rPr lang="en-US" dirty="0" smtClean="0">
                <a:solidFill>
                  <a:srgbClr val="B70064"/>
                </a:solidFill>
                <a:ea typeface="ＭＳ Ｐゴシック" charset="0"/>
                <a:cs typeface="Arial" charset="0"/>
              </a:rPr>
              <a:t>hop count</a:t>
            </a:r>
            <a:endParaRPr lang="en-US" dirty="0" smtClean="0"/>
          </a:p>
          <a:p>
            <a:pPr lvl="1"/>
            <a:r>
              <a:rPr lang="en-US" dirty="0" smtClean="0"/>
              <a:t>reduces need for state correctness</a:t>
            </a:r>
          </a:p>
          <a:p>
            <a:pPr lvl="1"/>
            <a:r>
              <a:rPr lang="en-US" dirty="0" smtClean="0">
                <a:ea typeface="ＭＳ Ｐゴシック" charset="0"/>
                <a:cs typeface="Arial" charset="0"/>
              </a:rPr>
              <a:t>provides ready-made</a:t>
            </a:r>
            <a:r>
              <a:rPr lang="en-US" dirty="0" smtClean="0">
                <a:solidFill>
                  <a:srgbClr val="B70064"/>
                </a:solidFill>
                <a:ea typeface="ＭＳ Ｐゴシック" charset="0"/>
                <a:cs typeface="Arial" charset="0"/>
              </a:rPr>
              <a:t> backup routes</a:t>
            </a:r>
          </a:p>
          <a:p>
            <a:pPr lvl="1"/>
            <a:endParaRPr lang="en-US" dirty="0" smtClean="0"/>
          </a:p>
          <a:p>
            <a:pPr marL="0" indent="0">
              <a:buNone/>
            </a:pPr>
            <a:r>
              <a:rPr lang="en-US" dirty="0" smtClean="0"/>
              <a:t>Components</a:t>
            </a:r>
          </a:p>
          <a:p>
            <a:pPr marL="914400" lvl="1" indent="-457200">
              <a:buFont typeface="+mj-lt"/>
              <a:buAutoNum type="arabicPeriod"/>
            </a:pPr>
            <a:r>
              <a:rPr lang="en-US" dirty="0" smtClean="0">
                <a:solidFill>
                  <a:srgbClr val="B70064"/>
                </a:solidFill>
                <a:ea typeface="ＭＳ Ｐゴシック" charset="0"/>
                <a:cs typeface="Arial" charset="0"/>
              </a:rPr>
              <a:t>Gradient establishment</a:t>
            </a:r>
            <a:endParaRPr lang="en-US" dirty="0">
              <a:solidFill>
                <a:srgbClr val="011893"/>
              </a:solidFill>
            </a:endParaRPr>
          </a:p>
          <a:p>
            <a:pPr lvl="2"/>
            <a:r>
              <a:rPr lang="en-US" dirty="0" smtClean="0"/>
              <a:t>should </a:t>
            </a:r>
            <a:r>
              <a:rPr lang="en-US" dirty="0"/>
              <a:t>be built rarely since non-local traffic should be rare</a:t>
            </a:r>
          </a:p>
          <a:p>
            <a:pPr lvl="2"/>
            <a:endParaRPr lang="en-US" sz="800" dirty="0" smtClean="0"/>
          </a:p>
          <a:p>
            <a:pPr marL="914400" lvl="1" indent="-457200">
              <a:buFont typeface="+mj-lt"/>
              <a:buAutoNum type="arabicPeriod"/>
            </a:pPr>
            <a:r>
              <a:rPr lang="en-US" dirty="0" smtClean="0">
                <a:solidFill>
                  <a:srgbClr val="B70064"/>
                </a:solidFill>
                <a:ea typeface="ＭＳ Ｐゴシック" charset="0"/>
                <a:cs typeface="Arial" charset="0"/>
              </a:rPr>
              <a:t>Gradient seeking</a:t>
            </a:r>
            <a:endParaRPr lang="en-US" dirty="0">
              <a:solidFill>
                <a:srgbClr val="011893"/>
              </a:solidFill>
            </a:endParaRPr>
          </a:p>
          <a:p>
            <a:pPr lvl="2"/>
            <a:r>
              <a:rPr lang="en-US" dirty="0" smtClean="0"/>
              <a:t>flood </a:t>
            </a:r>
            <a:r>
              <a:rPr lang="en-US" dirty="0"/>
              <a:t>packet until </a:t>
            </a:r>
            <a:r>
              <a:rPr lang="en-US" dirty="0" smtClean="0"/>
              <a:t>link </a:t>
            </a:r>
            <a:r>
              <a:rPr lang="en-US" dirty="0"/>
              <a:t>state, </a:t>
            </a:r>
            <a:r>
              <a:rPr lang="en-US" dirty="0" smtClean="0"/>
              <a:t>gradient state, or </a:t>
            </a:r>
            <a:r>
              <a:rPr lang="en-US" dirty="0"/>
              <a:t>destination found</a:t>
            </a:r>
          </a:p>
          <a:p>
            <a:pPr lvl="2"/>
            <a:endParaRPr lang="en-US" dirty="0"/>
          </a:p>
        </p:txBody>
      </p:sp>
      <p:sp>
        <p:nvSpPr>
          <p:cNvPr id="180" name="Slide Number Placeholder 3"/>
          <p:cNvSpPr txBox="1">
            <a:spLocks noGrp="1"/>
          </p:cNvSpPr>
          <p:nvPr>
            <p:ph type="sldNum" sz="quarter" idx="2"/>
          </p:nvPr>
        </p:nvSpPr>
        <p:spPr/>
        <p:txBody>
          <a:bodyPr/>
          <a:lstStyle/>
          <a:p>
            <a:fld id="{86CB4B4D-7CA3-9044-876B-883B54F8677D}" type="slidenum">
              <a:rPr lang="en-US" smtClean="0"/>
              <a:pPr/>
              <a:t>13</a:t>
            </a:fld>
            <a:endParaRPr lang="en-US"/>
          </a:p>
        </p:txBody>
      </p:sp>
      <p:pic>
        <p:nvPicPr>
          <p:cNvPr id="411" name="Picture 1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3182" y="2587015"/>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12" name="Picture 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6548" y="2831886"/>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13" name="Picture 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4323" y="1918463"/>
            <a:ext cx="274637"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14" name="Picture 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3917" y="4549682"/>
            <a:ext cx="276225" cy="252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15" name="Picture 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4889" y="3353064"/>
            <a:ext cx="276225" cy="25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16" name="Picture 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0676" y="2445139"/>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17" name="Picture 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6167" y="2268967"/>
            <a:ext cx="276225"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18" name="Picture 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9325" y="3220897"/>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19" name="Picture 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5893" y="3325873"/>
            <a:ext cx="279400"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20" name="Picture 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7305" y="3490218"/>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21" name="Picture 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0542" y="3994057"/>
            <a:ext cx="276225" cy="2555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22" name="Rectangle 421"/>
          <p:cNvSpPr/>
          <p:nvPr/>
        </p:nvSpPr>
        <p:spPr>
          <a:xfrm>
            <a:off x="5699810" y="3912566"/>
            <a:ext cx="312906" cy="369332"/>
          </a:xfrm>
          <a:prstGeom prst="rect">
            <a:avLst/>
          </a:prstGeom>
        </p:spPr>
        <p:txBody>
          <a:bodyPr wrap="none">
            <a:spAutoFit/>
          </a:bodyPr>
          <a:lstStyle/>
          <a:p>
            <a:r>
              <a:rPr lang="en-US" dirty="0" smtClean="0">
                <a:latin typeface="Arial" charset="0"/>
                <a:ea typeface="Arial" charset="0"/>
                <a:cs typeface="Arial" charset="0"/>
              </a:rPr>
              <a:t>4</a:t>
            </a:r>
            <a:endParaRPr lang="en-US" dirty="0">
              <a:latin typeface="Arial" charset="0"/>
              <a:ea typeface="Arial" charset="0"/>
              <a:cs typeface="Arial" charset="0"/>
            </a:endParaRPr>
          </a:p>
        </p:txBody>
      </p:sp>
      <p:pic>
        <p:nvPicPr>
          <p:cNvPr id="423" name="Picture 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8868" y="4084936"/>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24" name="Picture 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9920" y="4658965"/>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25" name="Picture 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8913" y="3918417"/>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26" name="Picture 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0364" y="4549682"/>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27" name="Line 167"/>
          <p:cNvSpPr>
            <a:spLocks noChangeShapeType="1"/>
          </p:cNvSpPr>
          <p:nvPr/>
        </p:nvSpPr>
        <p:spPr bwMode="auto">
          <a:xfrm flipH="1">
            <a:off x="5702614" y="2644124"/>
            <a:ext cx="327883" cy="735571"/>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28" name="Line 167"/>
          <p:cNvSpPr>
            <a:spLocks noChangeShapeType="1"/>
          </p:cNvSpPr>
          <p:nvPr/>
        </p:nvSpPr>
        <p:spPr bwMode="auto">
          <a:xfrm>
            <a:off x="5713001" y="3602151"/>
            <a:ext cx="415588" cy="544594"/>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29" name="Line 167"/>
          <p:cNvSpPr>
            <a:spLocks noChangeShapeType="1"/>
          </p:cNvSpPr>
          <p:nvPr/>
        </p:nvSpPr>
        <p:spPr bwMode="auto">
          <a:xfrm>
            <a:off x="6246595" y="4339511"/>
            <a:ext cx="492939" cy="410333"/>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30" name="Line 167"/>
          <p:cNvSpPr>
            <a:spLocks noChangeShapeType="1"/>
          </p:cNvSpPr>
          <p:nvPr/>
        </p:nvSpPr>
        <p:spPr bwMode="auto">
          <a:xfrm>
            <a:off x="7206767" y="2778074"/>
            <a:ext cx="333597" cy="463981"/>
          </a:xfrm>
          <a:prstGeom prst="line">
            <a:avLst/>
          </a:prstGeom>
          <a:noFill/>
          <a:ln w="76200" cmpd="sng">
            <a:solidFill>
              <a:srgbClr val="C00000"/>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31" name="Line 167"/>
          <p:cNvSpPr>
            <a:spLocks noChangeShapeType="1"/>
          </p:cNvSpPr>
          <p:nvPr/>
        </p:nvSpPr>
        <p:spPr bwMode="auto">
          <a:xfrm flipV="1">
            <a:off x="7159650" y="4087094"/>
            <a:ext cx="617564" cy="88507"/>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32" name="Line 167"/>
          <p:cNvSpPr>
            <a:spLocks noChangeShapeType="1"/>
          </p:cNvSpPr>
          <p:nvPr/>
        </p:nvSpPr>
        <p:spPr bwMode="auto">
          <a:xfrm flipH="1">
            <a:off x="6321065" y="4152314"/>
            <a:ext cx="625079" cy="52843"/>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33" name="Line 167"/>
          <p:cNvSpPr>
            <a:spLocks noChangeShapeType="1"/>
          </p:cNvSpPr>
          <p:nvPr/>
        </p:nvSpPr>
        <p:spPr bwMode="auto">
          <a:xfrm flipV="1">
            <a:off x="6762542" y="3398727"/>
            <a:ext cx="737476" cy="69382"/>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34" name="Line 167"/>
          <p:cNvSpPr>
            <a:spLocks noChangeShapeType="1"/>
          </p:cNvSpPr>
          <p:nvPr/>
        </p:nvSpPr>
        <p:spPr bwMode="auto">
          <a:xfrm>
            <a:off x="6231805" y="2575943"/>
            <a:ext cx="809801" cy="129945"/>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35" name="Line 167"/>
          <p:cNvSpPr>
            <a:spLocks noChangeShapeType="1"/>
          </p:cNvSpPr>
          <p:nvPr/>
        </p:nvSpPr>
        <p:spPr bwMode="auto">
          <a:xfrm flipV="1">
            <a:off x="5782559" y="3458778"/>
            <a:ext cx="788706" cy="9357"/>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36" name="Line 167"/>
          <p:cNvSpPr>
            <a:spLocks noChangeShapeType="1"/>
          </p:cNvSpPr>
          <p:nvPr/>
        </p:nvSpPr>
        <p:spPr bwMode="auto">
          <a:xfrm>
            <a:off x="6210410" y="2678632"/>
            <a:ext cx="382106" cy="708773"/>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37" name="Line 167"/>
          <p:cNvSpPr>
            <a:spLocks noChangeShapeType="1"/>
          </p:cNvSpPr>
          <p:nvPr/>
        </p:nvSpPr>
        <p:spPr bwMode="auto">
          <a:xfrm flipH="1">
            <a:off x="6724592" y="2822137"/>
            <a:ext cx="344539" cy="590640"/>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38" name="Line 167"/>
          <p:cNvSpPr>
            <a:spLocks noChangeShapeType="1"/>
          </p:cNvSpPr>
          <p:nvPr/>
        </p:nvSpPr>
        <p:spPr bwMode="auto">
          <a:xfrm>
            <a:off x="6735895" y="3544522"/>
            <a:ext cx="258976" cy="501689"/>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39" name="Line 167"/>
          <p:cNvSpPr>
            <a:spLocks noChangeShapeType="1"/>
          </p:cNvSpPr>
          <p:nvPr/>
        </p:nvSpPr>
        <p:spPr bwMode="auto">
          <a:xfrm flipV="1">
            <a:off x="6872474" y="4695709"/>
            <a:ext cx="469152" cy="106385"/>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40" name="Line 167"/>
          <p:cNvSpPr>
            <a:spLocks noChangeShapeType="1"/>
          </p:cNvSpPr>
          <p:nvPr/>
        </p:nvSpPr>
        <p:spPr bwMode="auto">
          <a:xfrm>
            <a:off x="7106116" y="4243265"/>
            <a:ext cx="250161" cy="365357"/>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41" name="Line 167"/>
          <p:cNvSpPr>
            <a:spLocks noChangeShapeType="1"/>
          </p:cNvSpPr>
          <p:nvPr/>
        </p:nvSpPr>
        <p:spPr bwMode="auto">
          <a:xfrm flipV="1">
            <a:off x="7544181" y="4695709"/>
            <a:ext cx="496996" cy="6065"/>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42" name="Line 167"/>
          <p:cNvSpPr>
            <a:spLocks noChangeShapeType="1"/>
          </p:cNvSpPr>
          <p:nvPr/>
        </p:nvSpPr>
        <p:spPr bwMode="auto">
          <a:xfrm>
            <a:off x="7926724" y="4105975"/>
            <a:ext cx="227762" cy="477275"/>
          </a:xfrm>
          <a:prstGeom prst="line">
            <a:avLst/>
          </a:prstGeom>
          <a:noFill/>
          <a:ln w="76200" cmpd="sng">
            <a:solidFill>
              <a:srgbClr val="C00000"/>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43" name="Line 167"/>
          <p:cNvSpPr>
            <a:spLocks noChangeShapeType="1"/>
          </p:cNvSpPr>
          <p:nvPr/>
        </p:nvSpPr>
        <p:spPr bwMode="auto">
          <a:xfrm>
            <a:off x="7655414" y="3421870"/>
            <a:ext cx="220753" cy="536356"/>
          </a:xfrm>
          <a:prstGeom prst="line">
            <a:avLst/>
          </a:prstGeom>
          <a:noFill/>
          <a:ln w="76200" cmpd="sng">
            <a:solidFill>
              <a:srgbClr val="C00000"/>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44" name="Line 167"/>
          <p:cNvSpPr>
            <a:spLocks noChangeShapeType="1"/>
          </p:cNvSpPr>
          <p:nvPr/>
        </p:nvSpPr>
        <p:spPr bwMode="auto">
          <a:xfrm>
            <a:off x="8027421" y="2491097"/>
            <a:ext cx="248166" cy="367999"/>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45" name="Line 167"/>
          <p:cNvSpPr>
            <a:spLocks noChangeShapeType="1"/>
          </p:cNvSpPr>
          <p:nvPr/>
        </p:nvSpPr>
        <p:spPr bwMode="auto">
          <a:xfrm flipH="1">
            <a:off x="7142091" y="2119689"/>
            <a:ext cx="23755" cy="467325"/>
          </a:xfrm>
          <a:prstGeom prst="line">
            <a:avLst/>
          </a:prstGeom>
          <a:noFill/>
          <a:ln w="76200" cmpd="sng">
            <a:solidFill>
              <a:srgbClr val="C00000"/>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46" name="Line 167"/>
          <p:cNvSpPr>
            <a:spLocks noChangeShapeType="1"/>
          </p:cNvSpPr>
          <p:nvPr/>
        </p:nvSpPr>
        <p:spPr bwMode="auto">
          <a:xfrm flipH="1">
            <a:off x="6210410" y="2059138"/>
            <a:ext cx="858720" cy="429814"/>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47" name="Line 167"/>
          <p:cNvSpPr>
            <a:spLocks noChangeShapeType="1"/>
          </p:cNvSpPr>
          <p:nvPr/>
        </p:nvSpPr>
        <p:spPr bwMode="auto">
          <a:xfrm>
            <a:off x="7238806" y="2105217"/>
            <a:ext cx="673683" cy="221828"/>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48" name="Line 167"/>
          <p:cNvSpPr>
            <a:spLocks noChangeShapeType="1"/>
          </p:cNvSpPr>
          <p:nvPr/>
        </p:nvSpPr>
        <p:spPr bwMode="auto">
          <a:xfrm flipH="1">
            <a:off x="7265219" y="2449476"/>
            <a:ext cx="647271" cy="244691"/>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49" name="Line 167"/>
          <p:cNvSpPr>
            <a:spLocks noChangeShapeType="1"/>
          </p:cNvSpPr>
          <p:nvPr/>
        </p:nvSpPr>
        <p:spPr bwMode="auto">
          <a:xfrm flipH="1">
            <a:off x="8254866" y="3068447"/>
            <a:ext cx="0" cy="462733"/>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50" name="Line 167"/>
          <p:cNvSpPr>
            <a:spLocks noChangeShapeType="1"/>
          </p:cNvSpPr>
          <p:nvPr/>
        </p:nvSpPr>
        <p:spPr bwMode="auto">
          <a:xfrm flipH="1">
            <a:off x="7713163" y="3019945"/>
            <a:ext cx="489981" cy="293208"/>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51" name="Line 167"/>
          <p:cNvSpPr>
            <a:spLocks noChangeShapeType="1"/>
          </p:cNvSpPr>
          <p:nvPr/>
        </p:nvSpPr>
        <p:spPr bwMode="auto">
          <a:xfrm flipH="1">
            <a:off x="7903773" y="3698382"/>
            <a:ext cx="412131" cy="281957"/>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52" name="Rectangle 451"/>
          <p:cNvSpPr/>
          <p:nvPr/>
        </p:nvSpPr>
        <p:spPr>
          <a:xfrm>
            <a:off x="6254765" y="4524819"/>
            <a:ext cx="312906" cy="369332"/>
          </a:xfrm>
          <a:prstGeom prst="rect">
            <a:avLst/>
          </a:prstGeom>
        </p:spPr>
        <p:txBody>
          <a:bodyPr wrap="none">
            <a:spAutoFit/>
          </a:bodyPr>
          <a:lstStyle/>
          <a:p>
            <a:r>
              <a:rPr lang="en-US" dirty="0" smtClean="0">
                <a:latin typeface="Arial" charset="0"/>
                <a:ea typeface="Arial" charset="0"/>
                <a:cs typeface="Arial" charset="0"/>
              </a:rPr>
              <a:t>3</a:t>
            </a:r>
            <a:endParaRPr lang="en-US" dirty="0">
              <a:latin typeface="Arial" charset="0"/>
              <a:ea typeface="Arial" charset="0"/>
              <a:cs typeface="Arial" charset="0"/>
            </a:endParaRPr>
          </a:p>
        </p:txBody>
      </p:sp>
      <p:sp>
        <p:nvSpPr>
          <p:cNvPr id="453" name="Rectangle 452"/>
          <p:cNvSpPr/>
          <p:nvPr/>
        </p:nvSpPr>
        <p:spPr>
          <a:xfrm>
            <a:off x="7640227" y="4706765"/>
            <a:ext cx="312906" cy="369332"/>
          </a:xfrm>
          <a:prstGeom prst="rect">
            <a:avLst/>
          </a:prstGeom>
        </p:spPr>
        <p:txBody>
          <a:bodyPr wrap="none">
            <a:spAutoFit/>
          </a:bodyPr>
          <a:lstStyle/>
          <a:p>
            <a:r>
              <a:rPr lang="en-US" dirty="0" smtClean="0">
                <a:latin typeface="Arial" charset="0"/>
                <a:ea typeface="Arial" charset="0"/>
                <a:cs typeface="Arial" charset="0"/>
              </a:rPr>
              <a:t>1</a:t>
            </a:r>
            <a:endParaRPr lang="en-US" dirty="0">
              <a:latin typeface="Arial" charset="0"/>
              <a:ea typeface="Arial" charset="0"/>
              <a:cs typeface="Arial" charset="0"/>
            </a:endParaRPr>
          </a:p>
        </p:txBody>
      </p:sp>
      <p:sp>
        <p:nvSpPr>
          <p:cNvPr id="454" name="Rectangle 453"/>
          <p:cNvSpPr/>
          <p:nvPr/>
        </p:nvSpPr>
        <p:spPr>
          <a:xfrm>
            <a:off x="7099313" y="4719644"/>
            <a:ext cx="312906" cy="369332"/>
          </a:xfrm>
          <a:prstGeom prst="rect">
            <a:avLst/>
          </a:prstGeom>
        </p:spPr>
        <p:txBody>
          <a:bodyPr wrap="none">
            <a:spAutoFit/>
          </a:bodyPr>
          <a:lstStyle/>
          <a:p>
            <a:r>
              <a:rPr lang="en-US">
                <a:latin typeface="Arial" charset="0"/>
                <a:ea typeface="Arial" charset="0"/>
                <a:cs typeface="Arial" charset="0"/>
              </a:rPr>
              <a:t>2</a:t>
            </a:r>
            <a:endParaRPr lang="en-US" dirty="0">
              <a:latin typeface="Arial" charset="0"/>
              <a:ea typeface="Arial" charset="0"/>
              <a:cs typeface="Arial" charset="0"/>
            </a:endParaRPr>
          </a:p>
        </p:txBody>
      </p:sp>
      <p:sp>
        <p:nvSpPr>
          <p:cNvPr id="455" name="Rectangle 454"/>
          <p:cNvSpPr/>
          <p:nvPr/>
        </p:nvSpPr>
        <p:spPr>
          <a:xfrm>
            <a:off x="7277471" y="4202340"/>
            <a:ext cx="312906" cy="369332"/>
          </a:xfrm>
          <a:prstGeom prst="rect">
            <a:avLst/>
          </a:prstGeom>
        </p:spPr>
        <p:txBody>
          <a:bodyPr wrap="none">
            <a:spAutoFit/>
          </a:bodyPr>
          <a:lstStyle/>
          <a:p>
            <a:r>
              <a:rPr lang="en-US">
                <a:latin typeface="Arial" charset="0"/>
                <a:ea typeface="Arial" charset="0"/>
                <a:cs typeface="Arial" charset="0"/>
              </a:rPr>
              <a:t>2</a:t>
            </a:r>
            <a:endParaRPr lang="en-US" dirty="0">
              <a:latin typeface="Arial" charset="0"/>
              <a:ea typeface="Arial" charset="0"/>
              <a:cs typeface="Arial" charset="0"/>
            </a:endParaRPr>
          </a:p>
        </p:txBody>
      </p:sp>
      <p:sp>
        <p:nvSpPr>
          <p:cNvPr id="457" name="Rectangle 456"/>
          <p:cNvSpPr/>
          <p:nvPr/>
        </p:nvSpPr>
        <p:spPr>
          <a:xfrm>
            <a:off x="7313960" y="3762310"/>
            <a:ext cx="312906" cy="369332"/>
          </a:xfrm>
          <a:prstGeom prst="rect">
            <a:avLst/>
          </a:prstGeom>
        </p:spPr>
        <p:txBody>
          <a:bodyPr wrap="none">
            <a:spAutoFit/>
          </a:bodyPr>
          <a:lstStyle/>
          <a:p>
            <a:r>
              <a:rPr lang="en-US">
                <a:latin typeface="Arial" charset="0"/>
                <a:ea typeface="Arial" charset="0"/>
                <a:cs typeface="Arial" charset="0"/>
              </a:rPr>
              <a:t>2</a:t>
            </a:r>
            <a:endParaRPr lang="en-US" dirty="0">
              <a:latin typeface="Arial" charset="0"/>
              <a:ea typeface="Arial" charset="0"/>
              <a:cs typeface="Arial" charset="0"/>
            </a:endParaRPr>
          </a:p>
        </p:txBody>
      </p:sp>
      <p:sp>
        <p:nvSpPr>
          <p:cNvPr id="458" name="Rectangle 457"/>
          <p:cNvSpPr/>
          <p:nvPr/>
        </p:nvSpPr>
        <p:spPr>
          <a:xfrm>
            <a:off x="6896561" y="3608270"/>
            <a:ext cx="312906" cy="369332"/>
          </a:xfrm>
          <a:prstGeom prst="rect">
            <a:avLst/>
          </a:prstGeom>
        </p:spPr>
        <p:txBody>
          <a:bodyPr wrap="none">
            <a:spAutoFit/>
          </a:bodyPr>
          <a:lstStyle/>
          <a:p>
            <a:r>
              <a:rPr lang="en-US" dirty="0" smtClean="0">
                <a:latin typeface="Arial" charset="0"/>
                <a:ea typeface="Arial" charset="0"/>
                <a:cs typeface="Arial" charset="0"/>
              </a:rPr>
              <a:t>3</a:t>
            </a:r>
            <a:endParaRPr lang="en-US" dirty="0">
              <a:latin typeface="Arial" charset="0"/>
              <a:ea typeface="Arial" charset="0"/>
              <a:cs typeface="Arial" charset="0"/>
            </a:endParaRPr>
          </a:p>
        </p:txBody>
      </p:sp>
      <p:sp>
        <p:nvSpPr>
          <p:cNvPr id="459" name="Rectangle 458"/>
          <p:cNvSpPr/>
          <p:nvPr/>
        </p:nvSpPr>
        <p:spPr>
          <a:xfrm>
            <a:off x="6380244" y="3820266"/>
            <a:ext cx="312906" cy="369332"/>
          </a:xfrm>
          <a:prstGeom prst="rect">
            <a:avLst/>
          </a:prstGeom>
        </p:spPr>
        <p:txBody>
          <a:bodyPr wrap="none">
            <a:spAutoFit/>
          </a:bodyPr>
          <a:lstStyle/>
          <a:p>
            <a:r>
              <a:rPr lang="en-US" dirty="0">
                <a:latin typeface="Arial" charset="0"/>
                <a:ea typeface="Arial" charset="0"/>
                <a:cs typeface="Arial" charset="0"/>
              </a:rPr>
              <a:t>3</a:t>
            </a:r>
            <a:endParaRPr lang="en-US" dirty="0">
              <a:latin typeface="Arial" charset="0"/>
              <a:ea typeface="Arial" charset="0"/>
              <a:cs typeface="Arial" charset="0"/>
            </a:endParaRPr>
          </a:p>
        </p:txBody>
      </p:sp>
      <p:sp>
        <p:nvSpPr>
          <p:cNvPr id="460" name="Rectangle 459"/>
          <p:cNvSpPr/>
          <p:nvPr/>
        </p:nvSpPr>
        <p:spPr>
          <a:xfrm>
            <a:off x="6069004" y="3109781"/>
            <a:ext cx="312906" cy="369332"/>
          </a:xfrm>
          <a:prstGeom prst="rect">
            <a:avLst/>
          </a:prstGeom>
        </p:spPr>
        <p:txBody>
          <a:bodyPr wrap="none">
            <a:spAutoFit/>
          </a:bodyPr>
          <a:lstStyle/>
          <a:p>
            <a:r>
              <a:rPr lang="en-US" dirty="0" smtClean="0">
                <a:latin typeface="Arial" charset="0"/>
                <a:ea typeface="Arial" charset="0"/>
                <a:cs typeface="Arial" charset="0"/>
              </a:rPr>
              <a:t>4</a:t>
            </a:r>
            <a:endParaRPr lang="en-US" dirty="0">
              <a:latin typeface="Arial" charset="0"/>
              <a:ea typeface="Arial" charset="0"/>
              <a:cs typeface="Arial" charset="0"/>
            </a:endParaRPr>
          </a:p>
        </p:txBody>
      </p:sp>
      <p:sp>
        <p:nvSpPr>
          <p:cNvPr id="461" name="Rectangle 460"/>
          <p:cNvSpPr/>
          <p:nvPr/>
        </p:nvSpPr>
        <p:spPr>
          <a:xfrm>
            <a:off x="6416733" y="2826446"/>
            <a:ext cx="312906" cy="369332"/>
          </a:xfrm>
          <a:prstGeom prst="rect">
            <a:avLst/>
          </a:prstGeom>
        </p:spPr>
        <p:txBody>
          <a:bodyPr wrap="none">
            <a:spAutoFit/>
          </a:bodyPr>
          <a:lstStyle/>
          <a:p>
            <a:r>
              <a:rPr lang="en-US" dirty="0" smtClean="0">
                <a:latin typeface="Arial" charset="0"/>
                <a:ea typeface="Arial" charset="0"/>
                <a:cs typeface="Arial" charset="0"/>
              </a:rPr>
              <a:t>4</a:t>
            </a:r>
            <a:endParaRPr lang="en-US" dirty="0">
              <a:latin typeface="Arial" charset="0"/>
              <a:ea typeface="Arial" charset="0"/>
              <a:cs typeface="Arial" charset="0"/>
            </a:endParaRPr>
          </a:p>
        </p:txBody>
      </p:sp>
      <p:sp>
        <p:nvSpPr>
          <p:cNvPr id="462" name="Rectangle 461"/>
          <p:cNvSpPr/>
          <p:nvPr/>
        </p:nvSpPr>
        <p:spPr>
          <a:xfrm>
            <a:off x="6852463" y="2991725"/>
            <a:ext cx="312906" cy="369332"/>
          </a:xfrm>
          <a:prstGeom prst="rect">
            <a:avLst/>
          </a:prstGeom>
        </p:spPr>
        <p:txBody>
          <a:bodyPr wrap="none">
            <a:spAutoFit/>
          </a:bodyPr>
          <a:lstStyle/>
          <a:p>
            <a:r>
              <a:rPr lang="en-US" dirty="0" smtClean="0">
                <a:latin typeface="Arial" charset="0"/>
                <a:ea typeface="Arial" charset="0"/>
                <a:cs typeface="Arial" charset="0"/>
              </a:rPr>
              <a:t>4</a:t>
            </a:r>
            <a:endParaRPr lang="en-US" dirty="0">
              <a:latin typeface="Arial" charset="0"/>
              <a:ea typeface="Arial" charset="0"/>
              <a:cs typeface="Arial" charset="0"/>
            </a:endParaRPr>
          </a:p>
        </p:txBody>
      </p:sp>
      <p:sp>
        <p:nvSpPr>
          <p:cNvPr id="463" name="Rectangle 462"/>
          <p:cNvSpPr/>
          <p:nvPr/>
        </p:nvSpPr>
        <p:spPr>
          <a:xfrm>
            <a:off x="7762576" y="3425315"/>
            <a:ext cx="312906" cy="369332"/>
          </a:xfrm>
          <a:prstGeom prst="rect">
            <a:avLst/>
          </a:prstGeom>
        </p:spPr>
        <p:txBody>
          <a:bodyPr wrap="none">
            <a:spAutoFit/>
          </a:bodyPr>
          <a:lstStyle/>
          <a:p>
            <a:r>
              <a:rPr lang="en-US">
                <a:latin typeface="Arial" charset="0"/>
                <a:ea typeface="Arial" charset="0"/>
                <a:cs typeface="Arial" charset="0"/>
              </a:rPr>
              <a:t>2</a:t>
            </a:r>
            <a:endParaRPr lang="en-US" dirty="0">
              <a:latin typeface="Arial" charset="0"/>
              <a:ea typeface="Arial" charset="0"/>
              <a:cs typeface="Arial" charset="0"/>
            </a:endParaRPr>
          </a:p>
        </p:txBody>
      </p:sp>
      <p:sp>
        <p:nvSpPr>
          <p:cNvPr id="464" name="Rectangle 463"/>
          <p:cNvSpPr/>
          <p:nvPr/>
        </p:nvSpPr>
        <p:spPr>
          <a:xfrm>
            <a:off x="8018008" y="3822416"/>
            <a:ext cx="312906" cy="369332"/>
          </a:xfrm>
          <a:prstGeom prst="rect">
            <a:avLst/>
          </a:prstGeom>
        </p:spPr>
        <p:txBody>
          <a:bodyPr wrap="none">
            <a:spAutoFit/>
          </a:bodyPr>
          <a:lstStyle/>
          <a:p>
            <a:r>
              <a:rPr lang="en-US">
                <a:latin typeface="Arial" charset="0"/>
                <a:ea typeface="Arial" charset="0"/>
                <a:cs typeface="Arial" charset="0"/>
              </a:rPr>
              <a:t>2</a:t>
            </a:r>
            <a:endParaRPr lang="en-US" dirty="0">
              <a:latin typeface="Arial" charset="0"/>
              <a:ea typeface="Arial" charset="0"/>
              <a:cs typeface="Arial" charset="0"/>
            </a:endParaRPr>
          </a:p>
        </p:txBody>
      </p:sp>
      <p:sp>
        <p:nvSpPr>
          <p:cNvPr id="465" name="Rectangle 464"/>
          <p:cNvSpPr/>
          <p:nvPr/>
        </p:nvSpPr>
        <p:spPr>
          <a:xfrm>
            <a:off x="8275586" y="3126955"/>
            <a:ext cx="312906" cy="369332"/>
          </a:xfrm>
          <a:prstGeom prst="rect">
            <a:avLst/>
          </a:prstGeom>
        </p:spPr>
        <p:txBody>
          <a:bodyPr wrap="none">
            <a:spAutoFit/>
          </a:bodyPr>
          <a:lstStyle/>
          <a:p>
            <a:r>
              <a:rPr lang="en-US" dirty="0" smtClean="0">
                <a:latin typeface="Arial" charset="0"/>
                <a:ea typeface="Arial" charset="0"/>
                <a:cs typeface="Arial" charset="0"/>
              </a:rPr>
              <a:t>3</a:t>
            </a:r>
            <a:endParaRPr lang="en-US" dirty="0">
              <a:latin typeface="Arial" charset="0"/>
              <a:ea typeface="Arial" charset="0"/>
              <a:cs typeface="Arial" charset="0"/>
            </a:endParaRPr>
          </a:p>
        </p:txBody>
      </p:sp>
      <p:sp>
        <p:nvSpPr>
          <p:cNvPr id="466" name="Rectangle 465"/>
          <p:cNvSpPr/>
          <p:nvPr/>
        </p:nvSpPr>
        <p:spPr>
          <a:xfrm>
            <a:off x="7681011" y="2867227"/>
            <a:ext cx="312906" cy="369332"/>
          </a:xfrm>
          <a:prstGeom prst="rect">
            <a:avLst/>
          </a:prstGeom>
        </p:spPr>
        <p:txBody>
          <a:bodyPr wrap="none">
            <a:spAutoFit/>
          </a:bodyPr>
          <a:lstStyle/>
          <a:p>
            <a:r>
              <a:rPr lang="en-US" dirty="0" smtClean="0">
                <a:latin typeface="Arial" charset="0"/>
                <a:ea typeface="Arial" charset="0"/>
                <a:cs typeface="Arial" charset="0"/>
              </a:rPr>
              <a:t>3</a:t>
            </a:r>
            <a:endParaRPr lang="en-US" dirty="0">
              <a:latin typeface="Arial" charset="0"/>
              <a:ea typeface="Arial" charset="0"/>
              <a:cs typeface="Arial" charset="0"/>
            </a:endParaRPr>
          </a:p>
        </p:txBody>
      </p:sp>
      <p:sp>
        <p:nvSpPr>
          <p:cNvPr id="467" name="Rectangle 466"/>
          <p:cNvSpPr/>
          <p:nvPr/>
        </p:nvSpPr>
        <p:spPr>
          <a:xfrm>
            <a:off x="7215225" y="3019627"/>
            <a:ext cx="312906" cy="369332"/>
          </a:xfrm>
          <a:prstGeom prst="rect">
            <a:avLst/>
          </a:prstGeom>
        </p:spPr>
        <p:txBody>
          <a:bodyPr wrap="none">
            <a:spAutoFit/>
          </a:bodyPr>
          <a:lstStyle/>
          <a:p>
            <a:r>
              <a:rPr lang="en-US" dirty="0" smtClean="0">
                <a:latin typeface="Arial" charset="0"/>
                <a:ea typeface="Arial" charset="0"/>
                <a:cs typeface="Arial" charset="0"/>
              </a:rPr>
              <a:t>3</a:t>
            </a:r>
            <a:endParaRPr lang="en-US" dirty="0">
              <a:latin typeface="Arial" charset="0"/>
              <a:ea typeface="Arial" charset="0"/>
              <a:cs typeface="Arial" charset="0"/>
            </a:endParaRPr>
          </a:p>
        </p:txBody>
      </p:sp>
      <p:sp>
        <p:nvSpPr>
          <p:cNvPr id="468" name="Rectangle 467"/>
          <p:cNvSpPr/>
          <p:nvPr/>
        </p:nvSpPr>
        <p:spPr>
          <a:xfrm>
            <a:off x="7148682" y="3390970"/>
            <a:ext cx="312906" cy="369332"/>
          </a:xfrm>
          <a:prstGeom prst="rect">
            <a:avLst/>
          </a:prstGeom>
        </p:spPr>
        <p:txBody>
          <a:bodyPr wrap="none">
            <a:spAutoFit/>
          </a:bodyPr>
          <a:lstStyle/>
          <a:p>
            <a:r>
              <a:rPr lang="en-US" dirty="0" smtClean="0">
                <a:latin typeface="Arial" charset="0"/>
                <a:ea typeface="Arial" charset="0"/>
                <a:cs typeface="Arial" charset="0"/>
              </a:rPr>
              <a:t>3</a:t>
            </a:r>
            <a:endParaRPr lang="en-US" dirty="0">
              <a:latin typeface="Arial" charset="0"/>
              <a:ea typeface="Arial" charset="0"/>
              <a:cs typeface="Arial" charset="0"/>
            </a:endParaRPr>
          </a:p>
        </p:txBody>
      </p:sp>
      <p:sp>
        <p:nvSpPr>
          <p:cNvPr id="469" name="Rectangle 468"/>
          <p:cNvSpPr/>
          <p:nvPr/>
        </p:nvSpPr>
        <p:spPr>
          <a:xfrm>
            <a:off x="8189720" y="2448662"/>
            <a:ext cx="312906" cy="369332"/>
          </a:xfrm>
          <a:prstGeom prst="rect">
            <a:avLst/>
          </a:prstGeom>
        </p:spPr>
        <p:txBody>
          <a:bodyPr wrap="none">
            <a:spAutoFit/>
          </a:bodyPr>
          <a:lstStyle/>
          <a:p>
            <a:r>
              <a:rPr lang="en-US" dirty="0" smtClean="0">
                <a:latin typeface="Arial" charset="0"/>
                <a:ea typeface="Arial" charset="0"/>
                <a:cs typeface="Arial" charset="0"/>
              </a:rPr>
              <a:t>4</a:t>
            </a:r>
            <a:endParaRPr lang="en-US" dirty="0">
              <a:latin typeface="Arial" charset="0"/>
              <a:ea typeface="Arial" charset="0"/>
              <a:cs typeface="Arial" charset="0"/>
            </a:endParaRPr>
          </a:p>
        </p:txBody>
      </p:sp>
      <p:sp>
        <p:nvSpPr>
          <p:cNvPr id="470" name="Rectangle 469"/>
          <p:cNvSpPr/>
          <p:nvPr/>
        </p:nvSpPr>
        <p:spPr>
          <a:xfrm>
            <a:off x="7492118" y="2498031"/>
            <a:ext cx="312906" cy="369332"/>
          </a:xfrm>
          <a:prstGeom prst="rect">
            <a:avLst/>
          </a:prstGeom>
        </p:spPr>
        <p:txBody>
          <a:bodyPr wrap="none">
            <a:spAutoFit/>
          </a:bodyPr>
          <a:lstStyle/>
          <a:p>
            <a:r>
              <a:rPr lang="en-US" dirty="0" smtClean="0">
                <a:latin typeface="Arial" charset="0"/>
                <a:ea typeface="Arial" charset="0"/>
                <a:cs typeface="Arial" charset="0"/>
              </a:rPr>
              <a:t>4</a:t>
            </a:r>
            <a:endParaRPr lang="en-US" dirty="0">
              <a:latin typeface="Arial" charset="0"/>
              <a:ea typeface="Arial" charset="0"/>
              <a:cs typeface="Arial" charset="0"/>
            </a:endParaRPr>
          </a:p>
        </p:txBody>
      </p:sp>
      <p:sp>
        <p:nvSpPr>
          <p:cNvPr id="471" name="Rectangle 470"/>
          <p:cNvSpPr/>
          <p:nvPr/>
        </p:nvSpPr>
        <p:spPr>
          <a:xfrm>
            <a:off x="6678605" y="2315577"/>
            <a:ext cx="312906" cy="369332"/>
          </a:xfrm>
          <a:prstGeom prst="rect">
            <a:avLst/>
          </a:prstGeom>
        </p:spPr>
        <p:txBody>
          <a:bodyPr wrap="none">
            <a:spAutoFit/>
          </a:bodyPr>
          <a:lstStyle/>
          <a:p>
            <a:r>
              <a:rPr lang="en-US" dirty="0" smtClean="0">
                <a:latin typeface="Arial" charset="0"/>
                <a:ea typeface="Arial" charset="0"/>
                <a:cs typeface="Arial" charset="0"/>
              </a:rPr>
              <a:t>4</a:t>
            </a:r>
            <a:endParaRPr lang="en-US" dirty="0">
              <a:latin typeface="Arial" charset="0"/>
              <a:ea typeface="Arial" charset="0"/>
              <a:cs typeface="Arial" charset="0"/>
            </a:endParaRPr>
          </a:p>
        </p:txBody>
      </p:sp>
      <p:sp>
        <p:nvSpPr>
          <p:cNvPr id="472" name="Rectangle 471"/>
          <p:cNvSpPr/>
          <p:nvPr/>
        </p:nvSpPr>
        <p:spPr>
          <a:xfrm>
            <a:off x="5577462" y="2759905"/>
            <a:ext cx="312906" cy="369332"/>
          </a:xfrm>
          <a:prstGeom prst="rect">
            <a:avLst/>
          </a:prstGeom>
        </p:spPr>
        <p:txBody>
          <a:bodyPr wrap="none">
            <a:spAutoFit/>
          </a:bodyPr>
          <a:lstStyle/>
          <a:p>
            <a:r>
              <a:rPr lang="en-US" dirty="0">
                <a:latin typeface="Arial" charset="0"/>
                <a:ea typeface="Arial" charset="0"/>
                <a:cs typeface="Arial" charset="0"/>
              </a:rPr>
              <a:t>5</a:t>
            </a:r>
            <a:endParaRPr lang="en-US" dirty="0">
              <a:latin typeface="Arial" charset="0"/>
              <a:ea typeface="Arial" charset="0"/>
              <a:cs typeface="Arial" charset="0"/>
            </a:endParaRPr>
          </a:p>
        </p:txBody>
      </p:sp>
      <p:sp>
        <p:nvSpPr>
          <p:cNvPr id="473" name="Rectangle 472"/>
          <p:cNvSpPr/>
          <p:nvPr/>
        </p:nvSpPr>
        <p:spPr>
          <a:xfrm>
            <a:off x="6373805" y="1972147"/>
            <a:ext cx="312906" cy="369332"/>
          </a:xfrm>
          <a:prstGeom prst="rect">
            <a:avLst/>
          </a:prstGeom>
        </p:spPr>
        <p:txBody>
          <a:bodyPr wrap="none">
            <a:spAutoFit/>
          </a:bodyPr>
          <a:lstStyle/>
          <a:p>
            <a:r>
              <a:rPr lang="en-US" dirty="0">
                <a:latin typeface="Arial" charset="0"/>
                <a:ea typeface="Arial" charset="0"/>
                <a:cs typeface="Arial" charset="0"/>
              </a:rPr>
              <a:t>5</a:t>
            </a:r>
            <a:endParaRPr lang="en-US" dirty="0">
              <a:latin typeface="Arial" charset="0"/>
              <a:ea typeface="Arial" charset="0"/>
              <a:cs typeface="Arial" charset="0"/>
            </a:endParaRPr>
          </a:p>
        </p:txBody>
      </p:sp>
      <p:sp>
        <p:nvSpPr>
          <p:cNvPr id="474" name="Rectangle 473"/>
          <p:cNvSpPr/>
          <p:nvPr/>
        </p:nvSpPr>
        <p:spPr>
          <a:xfrm>
            <a:off x="7530761" y="1866967"/>
            <a:ext cx="312906" cy="369332"/>
          </a:xfrm>
          <a:prstGeom prst="rect">
            <a:avLst/>
          </a:prstGeom>
        </p:spPr>
        <p:txBody>
          <a:bodyPr wrap="none">
            <a:spAutoFit/>
          </a:bodyPr>
          <a:lstStyle/>
          <a:p>
            <a:r>
              <a:rPr lang="en-US" dirty="0">
                <a:latin typeface="Arial" charset="0"/>
                <a:ea typeface="Arial" charset="0"/>
                <a:cs typeface="Arial" charset="0"/>
              </a:rPr>
              <a:t>5</a:t>
            </a:r>
            <a:endParaRPr lang="en-US" dirty="0">
              <a:latin typeface="Arial" charset="0"/>
              <a:ea typeface="Arial" charset="0"/>
              <a:cs typeface="Arial" charset="0"/>
            </a:endParaRPr>
          </a:p>
        </p:txBody>
      </p:sp>
      <p:sp>
        <p:nvSpPr>
          <p:cNvPr id="475" name="Rectangle 474"/>
          <p:cNvSpPr/>
          <p:nvPr/>
        </p:nvSpPr>
        <p:spPr>
          <a:xfrm>
            <a:off x="7165856" y="2274792"/>
            <a:ext cx="312906" cy="369332"/>
          </a:xfrm>
          <a:prstGeom prst="rect">
            <a:avLst/>
          </a:prstGeom>
        </p:spPr>
        <p:txBody>
          <a:bodyPr wrap="none">
            <a:spAutoFit/>
          </a:bodyPr>
          <a:lstStyle/>
          <a:p>
            <a:r>
              <a:rPr lang="en-US" dirty="0" smtClean="0">
                <a:latin typeface="Arial" charset="0"/>
                <a:ea typeface="Arial" charset="0"/>
                <a:cs typeface="Arial" charset="0"/>
              </a:rPr>
              <a:t>4</a:t>
            </a:r>
            <a:endParaRPr lang="en-US" dirty="0">
              <a:latin typeface="Arial" charset="0"/>
              <a:ea typeface="Arial" charset="0"/>
              <a:cs typeface="Arial" charset="0"/>
            </a:endParaRPr>
          </a:p>
        </p:txBody>
      </p:sp>
      <p:sp>
        <p:nvSpPr>
          <p:cNvPr id="476" name="TextBox 475"/>
          <p:cNvSpPr txBox="1"/>
          <p:nvPr/>
        </p:nvSpPr>
        <p:spPr>
          <a:xfrm>
            <a:off x="7854540" y="4791674"/>
            <a:ext cx="124649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smtClean="0">
                <a:solidFill>
                  <a:srgbClr val="B70064"/>
                </a:solidFill>
                <a:latin typeface="Arial" charset="0"/>
                <a:ea typeface="Arial" charset="0"/>
                <a:cs typeface="Arial" charset="0"/>
              </a:rPr>
              <a:t>Destination</a:t>
            </a:r>
            <a:endParaRPr kumimoji="0" lang="en-US" sz="1800" b="0" i="0" u="none" strike="noStrike" cap="none" spc="0" normalizeH="0" baseline="0" dirty="0">
              <a:ln>
                <a:noFill/>
              </a:ln>
              <a:solidFill>
                <a:srgbClr val="000000"/>
              </a:solidFill>
              <a:effectLst/>
              <a:uFillTx/>
              <a:latin typeface="Arial" charset="0"/>
              <a:ea typeface="Arial" charset="0"/>
              <a:cs typeface="Arial" charset="0"/>
              <a:sym typeface="Calibri"/>
            </a:endParaRPr>
          </a:p>
        </p:txBody>
      </p:sp>
      <p:sp>
        <p:nvSpPr>
          <p:cNvPr id="477" name="TextBox 476"/>
          <p:cNvSpPr txBox="1"/>
          <p:nvPr/>
        </p:nvSpPr>
        <p:spPr>
          <a:xfrm>
            <a:off x="6748000" y="1540906"/>
            <a:ext cx="82330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smtClean="0">
                <a:solidFill>
                  <a:srgbClr val="B70064"/>
                </a:solidFill>
                <a:latin typeface="Arial" charset="0"/>
                <a:ea typeface="Arial" charset="0"/>
                <a:cs typeface="Arial" charset="0"/>
              </a:rPr>
              <a:t>Source</a:t>
            </a:r>
            <a:endParaRPr kumimoji="0" lang="en-US" sz="1800" b="0" i="0" u="none" strike="noStrike" cap="none" spc="0" normalizeH="0" baseline="0" dirty="0">
              <a:ln>
                <a:noFill/>
              </a:ln>
              <a:solidFill>
                <a:srgbClr val="000000"/>
              </a:solidFill>
              <a:effectLst/>
              <a:uFillTx/>
              <a:latin typeface="Arial" charset="0"/>
              <a:ea typeface="Arial" charset="0"/>
              <a:cs typeface="Arial" charset="0"/>
              <a:sym typeface="Calibri"/>
            </a:endParaRPr>
          </a:p>
        </p:txBody>
      </p:sp>
      <p:sp>
        <p:nvSpPr>
          <p:cNvPr id="478" name="Rectangle 477"/>
          <p:cNvSpPr/>
          <p:nvPr/>
        </p:nvSpPr>
        <p:spPr>
          <a:xfrm>
            <a:off x="8080190" y="4173768"/>
            <a:ext cx="312906" cy="369332"/>
          </a:xfrm>
          <a:prstGeom prst="rect">
            <a:avLst/>
          </a:prstGeom>
        </p:spPr>
        <p:txBody>
          <a:bodyPr wrap="none">
            <a:spAutoFit/>
          </a:bodyPr>
          <a:lstStyle/>
          <a:p>
            <a:r>
              <a:rPr lang="en-US" dirty="0" smtClean="0">
                <a:latin typeface="Arial" charset="0"/>
                <a:ea typeface="Arial" charset="0"/>
                <a:cs typeface="Arial" charset="0"/>
              </a:rPr>
              <a:t>1</a:t>
            </a:r>
            <a:endParaRPr lang="en-US" dirty="0">
              <a:latin typeface="Arial" charset="0"/>
              <a:ea typeface="Arial" charset="0"/>
              <a:cs typeface="Arial" charset="0"/>
            </a:endParaRPr>
          </a:p>
        </p:txBody>
      </p:sp>
    </p:spTree>
    <p:extLst>
      <p:ext uri="{BB962C8B-B14F-4D97-AF65-F5344CB8AC3E}">
        <p14:creationId xmlns:p14="http://schemas.microsoft.com/office/powerpoint/2010/main" val="409880515"/>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Title 1"/>
          <p:cNvSpPr txBox="1">
            <a:spLocks noGrp="1"/>
          </p:cNvSpPr>
          <p:nvPr>
            <p:ph type="title"/>
          </p:nvPr>
        </p:nvSpPr>
        <p:spPr>
          <a:xfrm>
            <a:off x="88900" y="74613"/>
            <a:ext cx="9055100" cy="682626"/>
          </a:xfrm>
        </p:spPr>
        <p:txBody>
          <a:bodyPr/>
          <a:lstStyle/>
          <a:p>
            <a:r>
              <a:rPr lang="en-US" smtClean="0"/>
              <a:t>Gradient establishment</a:t>
            </a:r>
            <a:endParaRPr lang="en-US"/>
          </a:p>
        </p:txBody>
      </p:sp>
      <p:sp>
        <p:nvSpPr>
          <p:cNvPr id="4" name="Text Placeholder 3"/>
          <p:cNvSpPr>
            <a:spLocks noGrp="1"/>
          </p:cNvSpPr>
          <p:nvPr>
            <p:ph type="body" idx="1"/>
          </p:nvPr>
        </p:nvSpPr>
        <p:spPr>
          <a:xfrm>
            <a:off x="457200" y="1111250"/>
            <a:ext cx="7082979" cy="5014913"/>
          </a:xfrm>
        </p:spPr>
        <p:txBody>
          <a:bodyPr/>
          <a:lstStyle/>
          <a:p>
            <a:pPr marL="0" indent="0">
              <a:buNone/>
            </a:pPr>
            <a:r>
              <a:rPr lang="en-US" dirty="0" smtClean="0"/>
              <a:t>GEM</a:t>
            </a:r>
          </a:p>
          <a:p>
            <a:pPr lvl="1"/>
            <a:r>
              <a:rPr lang="en-US" dirty="0" smtClean="0">
                <a:solidFill>
                  <a:srgbClr val="B70064"/>
                </a:solidFill>
                <a:latin typeface="Arial" charset="0"/>
                <a:ea typeface="Arial" charset="0"/>
                <a:cs typeface="Arial" charset="0"/>
              </a:rPr>
              <a:t>G</a:t>
            </a:r>
            <a:r>
              <a:rPr lang="en-US" dirty="0" smtClean="0"/>
              <a:t>radient </a:t>
            </a:r>
            <a:r>
              <a:rPr lang="en-US" dirty="0" smtClean="0">
                <a:solidFill>
                  <a:srgbClr val="B70064"/>
                </a:solidFill>
                <a:latin typeface="Arial" charset="0"/>
                <a:ea typeface="Arial" charset="0"/>
                <a:cs typeface="Arial" charset="0"/>
              </a:rPr>
              <a:t>E</a:t>
            </a:r>
            <a:r>
              <a:rPr lang="en-US" dirty="0" smtClean="0"/>
              <a:t>stablishment </a:t>
            </a:r>
            <a:r>
              <a:rPr lang="en-US" dirty="0" smtClean="0">
                <a:solidFill>
                  <a:srgbClr val="B70064"/>
                </a:solidFill>
                <a:latin typeface="Arial" charset="0"/>
                <a:ea typeface="Arial" charset="0"/>
                <a:cs typeface="Arial" charset="0"/>
              </a:rPr>
              <a:t>M</a:t>
            </a:r>
            <a:r>
              <a:rPr lang="en-US" dirty="0" smtClean="0"/>
              <a:t>essage</a:t>
            </a:r>
          </a:p>
          <a:p>
            <a:pPr lvl="1"/>
            <a:r>
              <a:rPr lang="en-US" dirty="0" smtClean="0"/>
              <a:t>contains hop count, time generated</a:t>
            </a:r>
          </a:p>
          <a:p>
            <a:pPr lvl="1"/>
            <a:r>
              <a:rPr lang="en-US" dirty="0"/>
              <a:t>d</a:t>
            </a:r>
            <a:r>
              <a:rPr lang="en-US" dirty="0" smtClean="0"/>
              <a:t>estination triggers GEM generation</a:t>
            </a:r>
          </a:p>
          <a:p>
            <a:pPr lvl="1"/>
            <a:endParaRPr lang="en-US" sz="1200" dirty="0" smtClean="0"/>
          </a:p>
          <a:p>
            <a:pPr marL="0" indent="0">
              <a:buNone/>
            </a:pPr>
            <a:r>
              <a:rPr lang="en-US" dirty="0" smtClean="0"/>
              <a:t>Recipients of GEM</a:t>
            </a:r>
          </a:p>
          <a:p>
            <a:pPr lvl="1"/>
            <a:r>
              <a:rPr lang="en-US" dirty="0" smtClean="0"/>
              <a:t>record and increment hop-count</a:t>
            </a:r>
          </a:p>
          <a:p>
            <a:pPr lvl="1"/>
            <a:r>
              <a:rPr lang="en-US" dirty="0"/>
              <a:t>re-broadcast if most recent timestamp                         for destination and lowest </a:t>
            </a:r>
            <a:r>
              <a:rPr lang="en-US" dirty="0" smtClean="0"/>
              <a:t>hop-count</a:t>
            </a:r>
          </a:p>
          <a:p>
            <a:pPr lvl="2"/>
            <a:endParaRPr lang="en-US" sz="1200" dirty="0" smtClean="0"/>
          </a:p>
          <a:p>
            <a:pPr marL="0" indent="0">
              <a:buNone/>
            </a:pPr>
            <a:r>
              <a:rPr lang="en-US" dirty="0" smtClean="0"/>
              <a:t>Further limit GEMs generated</a:t>
            </a:r>
          </a:p>
          <a:p>
            <a:pPr lvl="1"/>
            <a:r>
              <a:rPr lang="en-US" dirty="0">
                <a:solidFill>
                  <a:srgbClr val="B70064"/>
                </a:solidFill>
                <a:latin typeface="Arial" charset="0"/>
                <a:ea typeface="Arial" charset="0"/>
                <a:cs typeface="Arial" charset="0"/>
              </a:rPr>
              <a:t>a</a:t>
            </a:r>
            <a:r>
              <a:rPr lang="en-US" dirty="0" smtClean="0">
                <a:solidFill>
                  <a:srgbClr val="B70064"/>
                </a:solidFill>
                <a:latin typeface="Arial" charset="0"/>
                <a:ea typeface="Arial" charset="0"/>
                <a:cs typeface="Arial" charset="0"/>
              </a:rPr>
              <a:t>daptive GEM generation rates</a:t>
            </a:r>
          </a:p>
          <a:p>
            <a:pPr lvl="2"/>
            <a:r>
              <a:rPr lang="en-US" dirty="0" smtClean="0"/>
              <a:t>higher rate if node receiving traffic destined to it</a:t>
            </a:r>
            <a:endParaRPr lang="en-US" sz="600" dirty="0" smtClean="0"/>
          </a:p>
          <a:p>
            <a:pPr lvl="1"/>
            <a:r>
              <a:rPr lang="en-US" dirty="0">
                <a:solidFill>
                  <a:srgbClr val="B70064"/>
                </a:solidFill>
                <a:latin typeface="Arial" charset="0"/>
                <a:ea typeface="Arial" charset="0"/>
                <a:cs typeface="Arial" charset="0"/>
              </a:rPr>
              <a:t>t</a:t>
            </a:r>
            <a:r>
              <a:rPr lang="en-US" dirty="0" smtClean="0">
                <a:solidFill>
                  <a:srgbClr val="B70064"/>
                </a:solidFill>
                <a:latin typeface="Arial" charset="0"/>
                <a:ea typeface="Arial" charset="0"/>
                <a:cs typeface="Arial" charset="0"/>
              </a:rPr>
              <a:t>runcate scope of GEM flood</a:t>
            </a:r>
          </a:p>
          <a:p>
            <a:pPr lvl="2"/>
            <a:r>
              <a:rPr lang="en-US" dirty="0" smtClean="0"/>
              <a:t>probabilistic, density-adaptive approach</a:t>
            </a:r>
            <a:endParaRPr lang="en-US" dirty="0"/>
          </a:p>
        </p:txBody>
      </p:sp>
      <p:sp>
        <p:nvSpPr>
          <p:cNvPr id="185" name="Slide Number Placeholder 3"/>
          <p:cNvSpPr txBox="1">
            <a:spLocks noGrp="1"/>
          </p:cNvSpPr>
          <p:nvPr>
            <p:ph type="sldNum" sz="quarter" idx="2"/>
          </p:nvPr>
        </p:nvSpPr>
        <p:spPr/>
        <p:txBody>
          <a:bodyPr/>
          <a:lstStyle/>
          <a:p>
            <a:fld id="{86CB4B4D-7CA3-9044-876B-883B54F8677D}" type="slidenum">
              <a:rPr lang="cs-CZ" smtClean="0"/>
              <a:pPr/>
              <a:t>14</a:t>
            </a:fld>
            <a:endParaRPr lang="cs-CZ"/>
          </a:p>
        </p:txBody>
      </p:sp>
      <p:pic>
        <p:nvPicPr>
          <p:cNvPr id="9" name="Picture 1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3182" y="2587015"/>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 name="Picture 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6548" y="2831886"/>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 name="Picture 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4323" y="1918463"/>
            <a:ext cx="274637"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 name="Picture 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3917" y="4549682"/>
            <a:ext cx="276225" cy="252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3" name="Picture 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4889" y="3353064"/>
            <a:ext cx="276225" cy="25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 name="Picture 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0676" y="2445139"/>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5" name="Picture 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6167" y="2268967"/>
            <a:ext cx="276225"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6" name="Picture 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9325" y="3220897"/>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7" name="Picture 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5893" y="3325873"/>
            <a:ext cx="279400"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8" name="Picture 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7305" y="3490218"/>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9" name="Picture 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0542" y="3994057"/>
            <a:ext cx="276225" cy="2555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1" name="Rectangle 20"/>
          <p:cNvSpPr/>
          <p:nvPr/>
        </p:nvSpPr>
        <p:spPr>
          <a:xfrm>
            <a:off x="5699810" y="3912566"/>
            <a:ext cx="312906" cy="369332"/>
          </a:xfrm>
          <a:prstGeom prst="rect">
            <a:avLst/>
          </a:prstGeom>
        </p:spPr>
        <p:txBody>
          <a:bodyPr wrap="none">
            <a:spAutoFit/>
          </a:bodyPr>
          <a:lstStyle/>
          <a:p>
            <a:r>
              <a:rPr lang="en-US" dirty="0" smtClean="0">
                <a:latin typeface="Arial" charset="0"/>
                <a:ea typeface="Arial" charset="0"/>
                <a:cs typeface="Arial" charset="0"/>
              </a:rPr>
              <a:t>4</a:t>
            </a:r>
            <a:endParaRPr lang="en-US" dirty="0">
              <a:latin typeface="Arial" charset="0"/>
              <a:ea typeface="Arial" charset="0"/>
              <a:cs typeface="Arial" charset="0"/>
            </a:endParaRPr>
          </a:p>
        </p:txBody>
      </p:sp>
      <p:pic>
        <p:nvPicPr>
          <p:cNvPr id="22" name="Picture 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8868" y="4084936"/>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3" name="Picture 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9920" y="4658965"/>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4" name="Picture 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8913" y="3918417"/>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5" name="Picture 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0364" y="4549682"/>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6" name="Line 167"/>
          <p:cNvSpPr>
            <a:spLocks noChangeShapeType="1"/>
          </p:cNvSpPr>
          <p:nvPr/>
        </p:nvSpPr>
        <p:spPr bwMode="auto">
          <a:xfrm flipH="1">
            <a:off x="5702614" y="2644124"/>
            <a:ext cx="327883" cy="735571"/>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27" name="Line 167"/>
          <p:cNvSpPr>
            <a:spLocks noChangeShapeType="1"/>
          </p:cNvSpPr>
          <p:nvPr/>
        </p:nvSpPr>
        <p:spPr bwMode="auto">
          <a:xfrm>
            <a:off x="5713001" y="3602151"/>
            <a:ext cx="415588" cy="544594"/>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28" name="Line 167"/>
          <p:cNvSpPr>
            <a:spLocks noChangeShapeType="1"/>
          </p:cNvSpPr>
          <p:nvPr/>
        </p:nvSpPr>
        <p:spPr bwMode="auto">
          <a:xfrm>
            <a:off x="6246595" y="4339511"/>
            <a:ext cx="492939" cy="410333"/>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29" name="Line 167"/>
          <p:cNvSpPr>
            <a:spLocks noChangeShapeType="1"/>
          </p:cNvSpPr>
          <p:nvPr/>
        </p:nvSpPr>
        <p:spPr bwMode="auto">
          <a:xfrm>
            <a:off x="7206767" y="2778074"/>
            <a:ext cx="333597" cy="463981"/>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30" name="Line 167"/>
          <p:cNvSpPr>
            <a:spLocks noChangeShapeType="1"/>
          </p:cNvSpPr>
          <p:nvPr/>
        </p:nvSpPr>
        <p:spPr bwMode="auto">
          <a:xfrm flipV="1">
            <a:off x="7159650" y="4087094"/>
            <a:ext cx="617564" cy="88507"/>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31" name="Line 167"/>
          <p:cNvSpPr>
            <a:spLocks noChangeShapeType="1"/>
          </p:cNvSpPr>
          <p:nvPr/>
        </p:nvSpPr>
        <p:spPr bwMode="auto">
          <a:xfrm flipH="1">
            <a:off x="6321065" y="4152314"/>
            <a:ext cx="625079" cy="52843"/>
          </a:xfrm>
          <a:prstGeom prst="line">
            <a:avLst/>
          </a:prstGeom>
          <a:noFill/>
          <a:ln w="76200" cmpd="sng">
            <a:solidFill>
              <a:schemeClr val="bg1">
                <a:lumMod val="65000"/>
              </a:schemeClr>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32" name="Line 167"/>
          <p:cNvSpPr>
            <a:spLocks noChangeShapeType="1"/>
          </p:cNvSpPr>
          <p:nvPr/>
        </p:nvSpPr>
        <p:spPr bwMode="auto">
          <a:xfrm flipV="1">
            <a:off x="6762542" y="3398727"/>
            <a:ext cx="737476" cy="69382"/>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33" name="Line 167"/>
          <p:cNvSpPr>
            <a:spLocks noChangeShapeType="1"/>
          </p:cNvSpPr>
          <p:nvPr/>
        </p:nvSpPr>
        <p:spPr bwMode="auto">
          <a:xfrm>
            <a:off x="6231805" y="2575943"/>
            <a:ext cx="809801" cy="129945"/>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34" name="Line 167"/>
          <p:cNvSpPr>
            <a:spLocks noChangeShapeType="1"/>
          </p:cNvSpPr>
          <p:nvPr/>
        </p:nvSpPr>
        <p:spPr bwMode="auto">
          <a:xfrm flipV="1">
            <a:off x="5782559" y="3458778"/>
            <a:ext cx="788706" cy="9357"/>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35" name="Line 167"/>
          <p:cNvSpPr>
            <a:spLocks noChangeShapeType="1"/>
          </p:cNvSpPr>
          <p:nvPr/>
        </p:nvSpPr>
        <p:spPr bwMode="auto">
          <a:xfrm>
            <a:off x="6210410" y="2678632"/>
            <a:ext cx="382106" cy="708773"/>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36" name="Line 167"/>
          <p:cNvSpPr>
            <a:spLocks noChangeShapeType="1"/>
          </p:cNvSpPr>
          <p:nvPr/>
        </p:nvSpPr>
        <p:spPr bwMode="auto">
          <a:xfrm flipH="1">
            <a:off x="6724592" y="2822137"/>
            <a:ext cx="344539" cy="590640"/>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37" name="Line 167"/>
          <p:cNvSpPr>
            <a:spLocks noChangeShapeType="1"/>
          </p:cNvSpPr>
          <p:nvPr/>
        </p:nvSpPr>
        <p:spPr bwMode="auto">
          <a:xfrm>
            <a:off x="6735895" y="3544522"/>
            <a:ext cx="258976" cy="501689"/>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38" name="Line 167"/>
          <p:cNvSpPr>
            <a:spLocks noChangeShapeType="1"/>
          </p:cNvSpPr>
          <p:nvPr/>
        </p:nvSpPr>
        <p:spPr bwMode="auto">
          <a:xfrm flipV="1">
            <a:off x="6872474" y="4695709"/>
            <a:ext cx="469152" cy="106385"/>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39" name="Line 167"/>
          <p:cNvSpPr>
            <a:spLocks noChangeShapeType="1"/>
          </p:cNvSpPr>
          <p:nvPr/>
        </p:nvSpPr>
        <p:spPr bwMode="auto">
          <a:xfrm>
            <a:off x="7106116" y="4243265"/>
            <a:ext cx="250161" cy="365357"/>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0" name="Line 167"/>
          <p:cNvSpPr>
            <a:spLocks noChangeShapeType="1"/>
          </p:cNvSpPr>
          <p:nvPr/>
        </p:nvSpPr>
        <p:spPr bwMode="auto">
          <a:xfrm flipV="1">
            <a:off x="7544181" y="4695709"/>
            <a:ext cx="496996" cy="6065"/>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1" name="Line 167"/>
          <p:cNvSpPr>
            <a:spLocks noChangeShapeType="1"/>
          </p:cNvSpPr>
          <p:nvPr/>
        </p:nvSpPr>
        <p:spPr bwMode="auto">
          <a:xfrm>
            <a:off x="7926724" y="4105975"/>
            <a:ext cx="227762" cy="477275"/>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2" name="Line 167"/>
          <p:cNvSpPr>
            <a:spLocks noChangeShapeType="1"/>
          </p:cNvSpPr>
          <p:nvPr/>
        </p:nvSpPr>
        <p:spPr bwMode="auto">
          <a:xfrm>
            <a:off x="7655414" y="3421870"/>
            <a:ext cx="220753" cy="536356"/>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3" name="Line 167"/>
          <p:cNvSpPr>
            <a:spLocks noChangeShapeType="1"/>
          </p:cNvSpPr>
          <p:nvPr/>
        </p:nvSpPr>
        <p:spPr bwMode="auto">
          <a:xfrm>
            <a:off x="8027421" y="2491097"/>
            <a:ext cx="248166" cy="367999"/>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4" name="Line 167"/>
          <p:cNvSpPr>
            <a:spLocks noChangeShapeType="1"/>
          </p:cNvSpPr>
          <p:nvPr/>
        </p:nvSpPr>
        <p:spPr bwMode="auto">
          <a:xfrm flipH="1">
            <a:off x="7142091" y="2119689"/>
            <a:ext cx="23755" cy="467325"/>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5" name="Line 167"/>
          <p:cNvSpPr>
            <a:spLocks noChangeShapeType="1"/>
          </p:cNvSpPr>
          <p:nvPr/>
        </p:nvSpPr>
        <p:spPr bwMode="auto">
          <a:xfrm flipH="1">
            <a:off x="6210410" y="2059138"/>
            <a:ext cx="858720" cy="429814"/>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6" name="Line 167"/>
          <p:cNvSpPr>
            <a:spLocks noChangeShapeType="1"/>
          </p:cNvSpPr>
          <p:nvPr/>
        </p:nvSpPr>
        <p:spPr bwMode="auto">
          <a:xfrm>
            <a:off x="7238806" y="2105217"/>
            <a:ext cx="673683" cy="221828"/>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7" name="Line 167"/>
          <p:cNvSpPr>
            <a:spLocks noChangeShapeType="1"/>
          </p:cNvSpPr>
          <p:nvPr/>
        </p:nvSpPr>
        <p:spPr bwMode="auto">
          <a:xfrm flipH="1">
            <a:off x="7265219" y="2449476"/>
            <a:ext cx="647271" cy="244691"/>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8" name="Line 167"/>
          <p:cNvSpPr>
            <a:spLocks noChangeShapeType="1"/>
          </p:cNvSpPr>
          <p:nvPr/>
        </p:nvSpPr>
        <p:spPr bwMode="auto">
          <a:xfrm flipH="1">
            <a:off x="8254866" y="3068447"/>
            <a:ext cx="0" cy="462733"/>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9" name="Line 167"/>
          <p:cNvSpPr>
            <a:spLocks noChangeShapeType="1"/>
          </p:cNvSpPr>
          <p:nvPr/>
        </p:nvSpPr>
        <p:spPr bwMode="auto">
          <a:xfrm flipH="1">
            <a:off x="7713163" y="3019945"/>
            <a:ext cx="489981" cy="293208"/>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50" name="Line 167"/>
          <p:cNvSpPr>
            <a:spLocks noChangeShapeType="1"/>
          </p:cNvSpPr>
          <p:nvPr/>
        </p:nvSpPr>
        <p:spPr bwMode="auto">
          <a:xfrm flipH="1">
            <a:off x="7903773" y="3698382"/>
            <a:ext cx="412131" cy="281957"/>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51" name="Rectangle 50"/>
          <p:cNvSpPr/>
          <p:nvPr/>
        </p:nvSpPr>
        <p:spPr>
          <a:xfrm>
            <a:off x="6254765" y="4524819"/>
            <a:ext cx="312906" cy="369332"/>
          </a:xfrm>
          <a:prstGeom prst="rect">
            <a:avLst/>
          </a:prstGeom>
        </p:spPr>
        <p:txBody>
          <a:bodyPr wrap="none">
            <a:spAutoFit/>
          </a:bodyPr>
          <a:lstStyle/>
          <a:p>
            <a:r>
              <a:rPr lang="en-US" dirty="0" smtClean="0">
                <a:latin typeface="Arial" charset="0"/>
                <a:ea typeface="Arial" charset="0"/>
                <a:cs typeface="Arial" charset="0"/>
              </a:rPr>
              <a:t>3</a:t>
            </a:r>
            <a:endParaRPr lang="en-US" dirty="0">
              <a:latin typeface="Arial" charset="0"/>
              <a:ea typeface="Arial" charset="0"/>
              <a:cs typeface="Arial" charset="0"/>
            </a:endParaRPr>
          </a:p>
        </p:txBody>
      </p:sp>
      <p:sp>
        <p:nvSpPr>
          <p:cNvPr id="52" name="Rectangle 51"/>
          <p:cNvSpPr/>
          <p:nvPr/>
        </p:nvSpPr>
        <p:spPr>
          <a:xfrm>
            <a:off x="7640227" y="4706765"/>
            <a:ext cx="312906" cy="369332"/>
          </a:xfrm>
          <a:prstGeom prst="rect">
            <a:avLst/>
          </a:prstGeom>
        </p:spPr>
        <p:txBody>
          <a:bodyPr wrap="none">
            <a:spAutoFit/>
          </a:bodyPr>
          <a:lstStyle/>
          <a:p>
            <a:r>
              <a:rPr lang="en-US" dirty="0" smtClean="0">
                <a:latin typeface="Arial" charset="0"/>
                <a:ea typeface="Arial" charset="0"/>
                <a:cs typeface="Arial" charset="0"/>
              </a:rPr>
              <a:t>1</a:t>
            </a:r>
            <a:endParaRPr lang="en-US" dirty="0">
              <a:latin typeface="Arial" charset="0"/>
              <a:ea typeface="Arial" charset="0"/>
              <a:cs typeface="Arial" charset="0"/>
            </a:endParaRPr>
          </a:p>
        </p:txBody>
      </p:sp>
      <p:sp>
        <p:nvSpPr>
          <p:cNvPr id="53" name="Rectangle 52"/>
          <p:cNvSpPr/>
          <p:nvPr/>
        </p:nvSpPr>
        <p:spPr>
          <a:xfrm>
            <a:off x="7099313" y="4719644"/>
            <a:ext cx="312906" cy="369332"/>
          </a:xfrm>
          <a:prstGeom prst="rect">
            <a:avLst/>
          </a:prstGeom>
        </p:spPr>
        <p:txBody>
          <a:bodyPr wrap="none">
            <a:spAutoFit/>
          </a:bodyPr>
          <a:lstStyle/>
          <a:p>
            <a:r>
              <a:rPr lang="en-US">
                <a:latin typeface="Arial" charset="0"/>
                <a:ea typeface="Arial" charset="0"/>
                <a:cs typeface="Arial" charset="0"/>
              </a:rPr>
              <a:t>2</a:t>
            </a:r>
            <a:endParaRPr lang="en-US" dirty="0">
              <a:latin typeface="Arial" charset="0"/>
              <a:ea typeface="Arial" charset="0"/>
              <a:cs typeface="Arial" charset="0"/>
            </a:endParaRPr>
          </a:p>
        </p:txBody>
      </p:sp>
      <p:sp>
        <p:nvSpPr>
          <p:cNvPr id="54" name="Rectangle 53"/>
          <p:cNvSpPr/>
          <p:nvPr/>
        </p:nvSpPr>
        <p:spPr>
          <a:xfrm>
            <a:off x="7277471" y="4202340"/>
            <a:ext cx="312906" cy="369332"/>
          </a:xfrm>
          <a:prstGeom prst="rect">
            <a:avLst/>
          </a:prstGeom>
        </p:spPr>
        <p:txBody>
          <a:bodyPr wrap="none">
            <a:spAutoFit/>
          </a:bodyPr>
          <a:lstStyle/>
          <a:p>
            <a:r>
              <a:rPr lang="en-US">
                <a:latin typeface="Arial" charset="0"/>
                <a:ea typeface="Arial" charset="0"/>
                <a:cs typeface="Arial" charset="0"/>
              </a:rPr>
              <a:t>2</a:t>
            </a:r>
            <a:endParaRPr lang="en-US" dirty="0">
              <a:latin typeface="Arial" charset="0"/>
              <a:ea typeface="Arial" charset="0"/>
              <a:cs typeface="Arial" charset="0"/>
            </a:endParaRPr>
          </a:p>
        </p:txBody>
      </p:sp>
      <p:sp>
        <p:nvSpPr>
          <p:cNvPr id="56" name="Rectangle 55"/>
          <p:cNvSpPr/>
          <p:nvPr/>
        </p:nvSpPr>
        <p:spPr>
          <a:xfrm>
            <a:off x="7313960" y="3762310"/>
            <a:ext cx="312906" cy="369332"/>
          </a:xfrm>
          <a:prstGeom prst="rect">
            <a:avLst/>
          </a:prstGeom>
        </p:spPr>
        <p:txBody>
          <a:bodyPr wrap="none">
            <a:spAutoFit/>
          </a:bodyPr>
          <a:lstStyle/>
          <a:p>
            <a:r>
              <a:rPr lang="en-US">
                <a:latin typeface="Arial" charset="0"/>
                <a:ea typeface="Arial" charset="0"/>
                <a:cs typeface="Arial" charset="0"/>
              </a:rPr>
              <a:t>2</a:t>
            </a:r>
            <a:endParaRPr lang="en-US" dirty="0">
              <a:latin typeface="Arial" charset="0"/>
              <a:ea typeface="Arial" charset="0"/>
              <a:cs typeface="Arial" charset="0"/>
            </a:endParaRPr>
          </a:p>
        </p:txBody>
      </p:sp>
      <p:sp>
        <p:nvSpPr>
          <p:cNvPr id="57" name="Rectangle 56"/>
          <p:cNvSpPr/>
          <p:nvPr/>
        </p:nvSpPr>
        <p:spPr>
          <a:xfrm>
            <a:off x="6896561" y="3608270"/>
            <a:ext cx="312906" cy="369332"/>
          </a:xfrm>
          <a:prstGeom prst="rect">
            <a:avLst/>
          </a:prstGeom>
        </p:spPr>
        <p:txBody>
          <a:bodyPr wrap="none">
            <a:spAutoFit/>
          </a:bodyPr>
          <a:lstStyle/>
          <a:p>
            <a:r>
              <a:rPr lang="en-US" dirty="0" smtClean="0">
                <a:latin typeface="Arial" charset="0"/>
                <a:ea typeface="Arial" charset="0"/>
                <a:cs typeface="Arial" charset="0"/>
              </a:rPr>
              <a:t>3</a:t>
            </a:r>
            <a:endParaRPr lang="en-US" dirty="0">
              <a:latin typeface="Arial" charset="0"/>
              <a:ea typeface="Arial" charset="0"/>
              <a:cs typeface="Arial" charset="0"/>
            </a:endParaRPr>
          </a:p>
        </p:txBody>
      </p:sp>
      <p:sp>
        <p:nvSpPr>
          <p:cNvPr id="58" name="Rectangle 57"/>
          <p:cNvSpPr/>
          <p:nvPr/>
        </p:nvSpPr>
        <p:spPr>
          <a:xfrm>
            <a:off x="6380244" y="3820266"/>
            <a:ext cx="312906" cy="369332"/>
          </a:xfrm>
          <a:prstGeom prst="rect">
            <a:avLst/>
          </a:prstGeom>
        </p:spPr>
        <p:txBody>
          <a:bodyPr wrap="none">
            <a:spAutoFit/>
          </a:bodyPr>
          <a:lstStyle/>
          <a:p>
            <a:r>
              <a:rPr lang="en-US" dirty="0">
                <a:latin typeface="Arial" charset="0"/>
                <a:ea typeface="Arial" charset="0"/>
                <a:cs typeface="Arial" charset="0"/>
              </a:rPr>
              <a:t>3</a:t>
            </a:r>
            <a:endParaRPr lang="en-US" dirty="0">
              <a:latin typeface="Arial" charset="0"/>
              <a:ea typeface="Arial" charset="0"/>
              <a:cs typeface="Arial" charset="0"/>
            </a:endParaRPr>
          </a:p>
        </p:txBody>
      </p:sp>
      <p:sp>
        <p:nvSpPr>
          <p:cNvPr id="59" name="Rectangle 58"/>
          <p:cNvSpPr/>
          <p:nvPr/>
        </p:nvSpPr>
        <p:spPr>
          <a:xfrm>
            <a:off x="6069004" y="3109781"/>
            <a:ext cx="312906" cy="369332"/>
          </a:xfrm>
          <a:prstGeom prst="rect">
            <a:avLst/>
          </a:prstGeom>
        </p:spPr>
        <p:txBody>
          <a:bodyPr wrap="none">
            <a:spAutoFit/>
          </a:bodyPr>
          <a:lstStyle/>
          <a:p>
            <a:r>
              <a:rPr lang="en-US" dirty="0" smtClean="0">
                <a:latin typeface="Arial" charset="0"/>
                <a:ea typeface="Arial" charset="0"/>
                <a:cs typeface="Arial" charset="0"/>
              </a:rPr>
              <a:t>4</a:t>
            </a:r>
            <a:endParaRPr lang="en-US" dirty="0">
              <a:latin typeface="Arial" charset="0"/>
              <a:ea typeface="Arial" charset="0"/>
              <a:cs typeface="Arial" charset="0"/>
            </a:endParaRPr>
          </a:p>
        </p:txBody>
      </p:sp>
      <p:sp>
        <p:nvSpPr>
          <p:cNvPr id="60" name="Rectangle 59"/>
          <p:cNvSpPr/>
          <p:nvPr/>
        </p:nvSpPr>
        <p:spPr>
          <a:xfrm>
            <a:off x="6416733" y="2826446"/>
            <a:ext cx="312906" cy="369332"/>
          </a:xfrm>
          <a:prstGeom prst="rect">
            <a:avLst/>
          </a:prstGeom>
        </p:spPr>
        <p:txBody>
          <a:bodyPr wrap="none">
            <a:spAutoFit/>
          </a:bodyPr>
          <a:lstStyle/>
          <a:p>
            <a:r>
              <a:rPr lang="en-US" dirty="0" smtClean="0">
                <a:latin typeface="Arial" charset="0"/>
                <a:ea typeface="Arial" charset="0"/>
                <a:cs typeface="Arial" charset="0"/>
              </a:rPr>
              <a:t>4</a:t>
            </a:r>
            <a:endParaRPr lang="en-US" dirty="0">
              <a:latin typeface="Arial" charset="0"/>
              <a:ea typeface="Arial" charset="0"/>
              <a:cs typeface="Arial" charset="0"/>
            </a:endParaRPr>
          </a:p>
        </p:txBody>
      </p:sp>
      <p:sp>
        <p:nvSpPr>
          <p:cNvPr id="61" name="Rectangle 60"/>
          <p:cNvSpPr/>
          <p:nvPr/>
        </p:nvSpPr>
        <p:spPr>
          <a:xfrm>
            <a:off x="6852463" y="2991725"/>
            <a:ext cx="312906" cy="369332"/>
          </a:xfrm>
          <a:prstGeom prst="rect">
            <a:avLst/>
          </a:prstGeom>
        </p:spPr>
        <p:txBody>
          <a:bodyPr wrap="none">
            <a:spAutoFit/>
          </a:bodyPr>
          <a:lstStyle/>
          <a:p>
            <a:r>
              <a:rPr lang="en-US" dirty="0" smtClean="0">
                <a:latin typeface="Arial" charset="0"/>
                <a:ea typeface="Arial" charset="0"/>
                <a:cs typeface="Arial" charset="0"/>
              </a:rPr>
              <a:t>4</a:t>
            </a:r>
            <a:endParaRPr lang="en-US" dirty="0">
              <a:latin typeface="Arial" charset="0"/>
              <a:ea typeface="Arial" charset="0"/>
              <a:cs typeface="Arial" charset="0"/>
            </a:endParaRPr>
          </a:p>
        </p:txBody>
      </p:sp>
      <p:sp>
        <p:nvSpPr>
          <p:cNvPr id="62" name="Rectangle 61"/>
          <p:cNvSpPr/>
          <p:nvPr/>
        </p:nvSpPr>
        <p:spPr>
          <a:xfrm>
            <a:off x="7762576" y="3425315"/>
            <a:ext cx="312906" cy="369332"/>
          </a:xfrm>
          <a:prstGeom prst="rect">
            <a:avLst/>
          </a:prstGeom>
        </p:spPr>
        <p:txBody>
          <a:bodyPr wrap="none">
            <a:spAutoFit/>
          </a:bodyPr>
          <a:lstStyle/>
          <a:p>
            <a:r>
              <a:rPr lang="en-US">
                <a:latin typeface="Arial" charset="0"/>
                <a:ea typeface="Arial" charset="0"/>
                <a:cs typeface="Arial" charset="0"/>
              </a:rPr>
              <a:t>2</a:t>
            </a:r>
            <a:endParaRPr lang="en-US" dirty="0">
              <a:latin typeface="Arial" charset="0"/>
              <a:ea typeface="Arial" charset="0"/>
              <a:cs typeface="Arial" charset="0"/>
            </a:endParaRPr>
          </a:p>
        </p:txBody>
      </p:sp>
      <p:sp>
        <p:nvSpPr>
          <p:cNvPr id="63" name="Rectangle 62"/>
          <p:cNvSpPr/>
          <p:nvPr/>
        </p:nvSpPr>
        <p:spPr>
          <a:xfrm>
            <a:off x="8018008" y="3822416"/>
            <a:ext cx="312906" cy="369332"/>
          </a:xfrm>
          <a:prstGeom prst="rect">
            <a:avLst/>
          </a:prstGeom>
        </p:spPr>
        <p:txBody>
          <a:bodyPr wrap="none">
            <a:spAutoFit/>
          </a:bodyPr>
          <a:lstStyle/>
          <a:p>
            <a:r>
              <a:rPr lang="en-US">
                <a:latin typeface="Arial" charset="0"/>
                <a:ea typeface="Arial" charset="0"/>
                <a:cs typeface="Arial" charset="0"/>
              </a:rPr>
              <a:t>2</a:t>
            </a:r>
            <a:endParaRPr lang="en-US" dirty="0">
              <a:latin typeface="Arial" charset="0"/>
              <a:ea typeface="Arial" charset="0"/>
              <a:cs typeface="Arial" charset="0"/>
            </a:endParaRPr>
          </a:p>
        </p:txBody>
      </p:sp>
      <p:sp>
        <p:nvSpPr>
          <p:cNvPr id="64" name="Rectangle 63"/>
          <p:cNvSpPr/>
          <p:nvPr/>
        </p:nvSpPr>
        <p:spPr>
          <a:xfrm>
            <a:off x="8275586" y="3126955"/>
            <a:ext cx="312906" cy="369332"/>
          </a:xfrm>
          <a:prstGeom prst="rect">
            <a:avLst/>
          </a:prstGeom>
        </p:spPr>
        <p:txBody>
          <a:bodyPr wrap="none">
            <a:spAutoFit/>
          </a:bodyPr>
          <a:lstStyle/>
          <a:p>
            <a:r>
              <a:rPr lang="en-US" dirty="0" smtClean="0">
                <a:latin typeface="Arial" charset="0"/>
                <a:ea typeface="Arial" charset="0"/>
                <a:cs typeface="Arial" charset="0"/>
              </a:rPr>
              <a:t>3</a:t>
            </a:r>
            <a:endParaRPr lang="en-US" dirty="0">
              <a:latin typeface="Arial" charset="0"/>
              <a:ea typeface="Arial" charset="0"/>
              <a:cs typeface="Arial" charset="0"/>
            </a:endParaRPr>
          </a:p>
        </p:txBody>
      </p:sp>
      <p:sp>
        <p:nvSpPr>
          <p:cNvPr id="65" name="Rectangle 64"/>
          <p:cNvSpPr/>
          <p:nvPr/>
        </p:nvSpPr>
        <p:spPr>
          <a:xfrm>
            <a:off x="7681011" y="2867227"/>
            <a:ext cx="312906" cy="369332"/>
          </a:xfrm>
          <a:prstGeom prst="rect">
            <a:avLst/>
          </a:prstGeom>
        </p:spPr>
        <p:txBody>
          <a:bodyPr wrap="none">
            <a:spAutoFit/>
          </a:bodyPr>
          <a:lstStyle/>
          <a:p>
            <a:r>
              <a:rPr lang="en-US" dirty="0" smtClean="0">
                <a:latin typeface="Arial" charset="0"/>
                <a:ea typeface="Arial" charset="0"/>
                <a:cs typeface="Arial" charset="0"/>
              </a:rPr>
              <a:t>3</a:t>
            </a:r>
            <a:endParaRPr lang="en-US" dirty="0">
              <a:latin typeface="Arial" charset="0"/>
              <a:ea typeface="Arial" charset="0"/>
              <a:cs typeface="Arial" charset="0"/>
            </a:endParaRPr>
          </a:p>
        </p:txBody>
      </p:sp>
      <p:sp>
        <p:nvSpPr>
          <p:cNvPr id="66" name="Rectangle 65"/>
          <p:cNvSpPr/>
          <p:nvPr/>
        </p:nvSpPr>
        <p:spPr>
          <a:xfrm>
            <a:off x="7215225" y="3019627"/>
            <a:ext cx="312906" cy="369332"/>
          </a:xfrm>
          <a:prstGeom prst="rect">
            <a:avLst/>
          </a:prstGeom>
        </p:spPr>
        <p:txBody>
          <a:bodyPr wrap="none">
            <a:spAutoFit/>
          </a:bodyPr>
          <a:lstStyle/>
          <a:p>
            <a:r>
              <a:rPr lang="en-US" dirty="0" smtClean="0">
                <a:latin typeface="Arial" charset="0"/>
                <a:ea typeface="Arial" charset="0"/>
                <a:cs typeface="Arial" charset="0"/>
              </a:rPr>
              <a:t>3</a:t>
            </a:r>
            <a:endParaRPr lang="en-US" dirty="0">
              <a:latin typeface="Arial" charset="0"/>
              <a:ea typeface="Arial" charset="0"/>
              <a:cs typeface="Arial" charset="0"/>
            </a:endParaRPr>
          </a:p>
        </p:txBody>
      </p:sp>
      <p:sp>
        <p:nvSpPr>
          <p:cNvPr id="67" name="Rectangle 66"/>
          <p:cNvSpPr/>
          <p:nvPr/>
        </p:nvSpPr>
        <p:spPr>
          <a:xfrm>
            <a:off x="7148682" y="3390970"/>
            <a:ext cx="312906" cy="369332"/>
          </a:xfrm>
          <a:prstGeom prst="rect">
            <a:avLst/>
          </a:prstGeom>
        </p:spPr>
        <p:txBody>
          <a:bodyPr wrap="none">
            <a:spAutoFit/>
          </a:bodyPr>
          <a:lstStyle/>
          <a:p>
            <a:r>
              <a:rPr lang="en-US" dirty="0" smtClean="0">
                <a:latin typeface="Arial" charset="0"/>
                <a:ea typeface="Arial" charset="0"/>
                <a:cs typeface="Arial" charset="0"/>
              </a:rPr>
              <a:t>3</a:t>
            </a:r>
            <a:endParaRPr lang="en-US" dirty="0">
              <a:latin typeface="Arial" charset="0"/>
              <a:ea typeface="Arial" charset="0"/>
              <a:cs typeface="Arial" charset="0"/>
            </a:endParaRPr>
          </a:p>
        </p:txBody>
      </p:sp>
      <p:sp>
        <p:nvSpPr>
          <p:cNvPr id="69" name="Rectangle 68"/>
          <p:cNvSpPr/>
          <p:nvPr/>
        </p:nvSpPr>
        <p:spPr>
          <a:xfrm>
            <a:off x="8189720" y="2448662"/>
            <a:ext cx="312906" cy="369332"/>
          </a:xfrm>
          <a:prstGeom prst="rect">
            <a:avLst/>
          </a:prstGeom>
        </p:spPr>
        <p:txBody>
          <a:bodyPr wrap="none">
            <a:spAutoFit/>
          </a:bodyPr>
          <a:lstStyle/>
          <a:p>
            <a:r>
              <a:rPr lang="en-US" dirty="0" smtClean="0">
                <a:latin typeface="Arial" charset="0"/>
                <a:ea typeface="Arial" charset="0"/>
                <a:cs typeface="Arial" charset="0"/>
              </a:rPr>
              <a:t>4</a:t>
            </a:r>
            <a:endParaRPr lang="en-US" dirty="0">
              <a:latin typeface="Arial" charset="0"/>
              <a:ea typeface="Arial" charset="0"/>
              <a:cs typeface="Arial" charset="0"/>
            </a:endParaRPr>
          </a:p>
        </p:txBody>
      </p:sp>
      <p:sp>
        <p:nvSpPr>
          <p:cNvPr id="70" name="Rectangle 69"/>
          <p:cNvSpPr/>
          <p:nvPr/>
        </p:nvSpPr>
        <p:spPr>
          <a:xfrm>
            <a:off x="7492118" y="2498031"/>
            <a:ext cx="312906" cy="369332"/>
          </a:xfrm>
          <a:prstGeom prst="rect">
            <a:avLst/>
          </a:prstGeom>
        </p:spPr>
        <p:txBody>
          <a:bodyPr wrap="none">
            <a:spAutoFit/>
          </a:bodyPr>
          <a:lstStyle/>
          <a:p>
            <a:r>
              <a:rPr lang="en-US" dirty="0" smtClean="0">
                <a:latin typeface="Arial" charset="0"/>
                <a:ea typeface="Arial" charset="0"/>
                <a:cs typeface="Arial" charset="0"/>
              </a:rPr>
              <a:t>4</a:t>
            </a:r>
            <a:endParaRPr lang="en-US" dirty="0">
              <a:latin typeface="Arial" charset="0"/>
              <a:ea typeface="Arial" charset="0"/>
              <a:cs typeface="Arial" charset="0"/>
            </a:endParaRPr>
          </a:p>
        </p:txBody>
      </p:sp>
      <p:sp>
        <p:nvSpPr>
          <p:cNvPr id="71" name="Rectangle 70"/>
          <p:cNvSpPr/>
          <p:nvPr/>
        </p:nvSpPr>
        <p:spPr>
          <a:xfrm>
            <a:off x="6678605" y="2315577"/>
            <a:ext cx="312906" cy="369332"/>
          </a:xfrm>
          <a:prstGeom prst="rect">
            <a:avLst/>
          </a:prstGeom>
        </p:spPr>
        <p:txBody>
          <a:bodyPr wrap="none">
            <a:spAutoFit/>
          </a:bodyPr>
          <a:lstStyle/>
          <a:p>
            <a:r>
              <a:rPr lang="en-US" dirty="0" smtClean="0">
                <a:latin typeface="Arial" charset="0"/>
                <a:ea typeface="Arial" charset="0"/>
                <a:cs typeface="Arial" charset="0"/>
              </a:rPr>
              <a:t>4</a:t>
            </a:r>
            <a:endParaRPr lang="en-US" dirty="0">
              <a:latin typeface="Arial" charset="0"/>
              <a:ea typeface="Arial" charset="0"/>
              <a:cs typeface="Arial" charset="0"/>
            </a:endParaRPr>
          </a:p>
        </p:txBody>
      </p:sp>
      <p:sp>
        <p:nvSpPr>
          <p:cNvPr id="72" name="Rectangle 71"/>
          <p:cNvSpPr/>
          <p:nvPr/>
        </p:nvSpPr>
        <p:spPr>
          <a:xfrm>
            <a:off x="5577462" y="2759905"/>
            <a:ext cx="312906" cy="369332"/>
          </a:xfrm>
          <a:prstGeom prst="rect">
            <a:avLst/>
          </a:prstGeom>
        </p:spPr>
        <p:txBody>
          <a:bodyPr wrap="none">
            <a:spAutoFit/>
          </a:bodyPr>
          <a:lstStyle/>
          <a:p>
            <a:r>
              <a:rPr lang="en-US" dirty="0">
                <a:latin typeface="Arial" charset="0"/>
                <a:ea typeface="Arial" charset="0"/>
                <a:cs typeface="Arial" charset="0"/>
              </a:rPr>
              <a:t>5</a:t>
            </a:r>
            <a:endParaRPr lang="en-US" dirty="0">
              <a:latin typeface="Arial" charset="0"/>
              <a:ea typeface="Arial" charset="0"/>
              <a:cs typeface="Arial" charset="0"/>
            </a:endParaRPr>
          </a:p>
        </p:txBody>
      </p:sp>
      <p:sp>
        <p:nvSpPr>
          <p:cNvPr id="73" name="Rectangle 72"/>
          <p:cNvSpPr/>
          <p:nvPr/>
        </p:nvSpPr>
        <p:spPr>
          <a:xfrm>
            <a:off x="6373805" y="1972147"/>
            <a:ext cx="312906" cy="369332"/>
          </a:xfrm>
          <a:prstGeom prst="rect">
            <a:avLst/>
          </a:prstGeom>
        </p:spPr>
        <p:txBody>
          <a:bodyPr wrap="none">
            <a:spAutoFit/>
          </a:bodyPr>
          <a:lstStyle/>
          <a:p>
            <a:r>
              <a:rPr lang="en-US" dirty="0">
                <a:latin typeface="Arial" charset="0"/>
                <a:ea typeface="Arial" charset="0"/>
                <a:cs typeface="Arial" charset="0"/>
              </a:rPr>
              <a:t>5</a:t>
            </a:r>
            <a:endParaRPr lang="en-US" dirty="0">
              <a:latin typeface="Arial" charset="0"/>
              <a:ea typeface="Arial" charset="0"/>
              <a:cs typeface="Arial" charset="0"/>
            </a:endParaRPr>
          </a:p>
        </p:txBody>
      </p:sp>
      <p:sp>
        <p:nvSpPr>
          <p:cNvPr id="74" name="Rectangle 73"/>
          <p:cNvSpPr/>
          <p:nvPr/>
        </p:nvSpPr>
        <p:spPr>
          <a:xfrm>
            <a:off x="7530761" y="1866967"/>
            <a:ext cx="312906" cy="369332"/>
          </a:xfrm>
          <a:prstGeom prst="rect">
            <a:avLst/>
          </a:prstGeom>
        </p:spPr>
        <p:txBody>
          <a:bodyPr wrap="none">
            <a:spAutoFit/>
          </a:bodyPr>
          <a:lstStyle/>
          <a:p>
            <a:r>
              <a:rPr lang="en-US" dirty="0">
                <a:latin typeface="Arial" charset="0"/>
                <a:ea typeface="Arial" charset="0"/>
                <a:cs typeface="Arial" charset="0"/>
              </a:rPr>
              <a:t>5</a:t>
            </a:r>
            <a:endParaRPr lang="en-US" dirty="0">
              <a:latin typeface="Arial" charset="0"/>
              <a:ea typeface="Arial" charset="0"/>
              <a:cs typeface="Arial" charset="0"/>
            </a:endParaRPr>
          </a:p>
        </p:txBody>
      </p:sp>
      <p:sp>
        <p:nvSpPr>
          <p:cNvPr id="75" name="Rectangle 74"/>
          <p:cNvSpPr/>
          <p:nvPr/>
        </p:nvSpPr>
        <p:spPr>
          <a:xfrm>
            <a:off x="7165856" y="2274792"/>
            <a:ext cx="312906" cy="369332"/>
          </a:xfrm>
          <a:prstGeom prst="rect">
            <a:avLst/>
          </a:prstGeom>
        </p:spPr>
        <p:txBody>
          <a:bodyPr wrap="none">
            <a:spAutoFit/>
          </a:bodyPr>
          <a:lstStyle/>
          <a:p>
            <a:r>
              <a:rPr lang="en-US" dirty="0" smtClean="0">
                <a:latin typeface="Arial" charset="0"/>
                <a:ea typeface="Arial" charset="0"/>
                <a:cs typeface="Arial" charset="0"/>
              </a:rPr>
              <a:t>4</a:t>
            </a:r>
            <a:endParaRPr lang="en-US" dirty="0">
              <a:latin typeface="Arial" charset="0"/>
              <a:ea typeface="Arial" charset="0"/>
              <a:cs typeface="Arial" charset="0"/>
            </a:endParaRPr>
          </a:p>
        </p:txBody>
      </p:sp>
      <p:sp>
        <p:nvSpPr>
          <p:cNvPr id="76" name="TextBox 75"/>
          <p:cNvSpPr txBox="1"/>
          <p:nvPr/>
        </p:nvSpPr>
        <p:spPr>
          <a:xfrm>
            <a:off x="7854540" y="4791674"/>
            <a:ext cx="124649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smtClean="0">
                <a:solidFill>
                  <a:srgbClr val="B70064"/>
                </a:solidFill>
                <a:latin typeface="Arial" charset="0"/>
                <a:ea typeface="Arial" charset="0"/>
                <a:cs typeface="Arial" charset="0"/>
              </a:rPr>
              <a:t>Destination</a:t>
            </a:r>
            <a:endParaRPr kumimoji="0" lang="en-US" sz="1800" b="0" i="0" u="none" strike="noStrike" cap="none" spc="0" normalizeH="0" baseline="0" dirty="0">
              <a:ln>
                <a:noFill/>
              </a:ln>
              <a:solidFill>
                <a:srgbClr val="000000"/>
              </a:solidFill>
              <a:effectLst/>
              <a:uFillTx/>
              <a:latin typeface="Arial" charset="0"/>
              <a:ea typeface="Arial" charset="0"/>
              <a:cs typeface="Arial" charset="0"/>
              <a:sym typeface="Calibri"/>
            </a:endParaRPr>
          </a:p>
        </p:txBody>
      </p:sp>
      <p:sp>
        <p:nvSpPr>
          <p:cNvPr id="77" name="TextBox 76"/>
          <p:cNvSpPr txBox="1"/>
          <p:nvPr/>
        </p:nvSpPr>
        <p:spPr>
          <a:xfrm>
            <a:off x="6748000" y="1540906"/>
            <a:ext cx="82330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smtClean="0">
                <a:solidFill>
                  <a:srgbClr val="B70064"/>
                </a:solidFill>
                <a:latin typeface="Arial" charset="0"/>
                <a:ea typeface="Arial" charset="0"/>
                <a:cs typeface="Arial" charset="0"/>
              </a:rPr>
              <a:t>Source</a:t>
            </a:r>
            <a:endParaRPr kumimoji="0" lang="en-US" sz="1800" b="0" i="0" u="none" strike="noStrike" cap="none" spc="0" normalizeH="0" baseline="0" dirty="0">
              <a:ln>
                <a:noFill/>
              </a:ln>
              <a:solidFill>
                <a:srgbClr val="000000"/>
              </a:solidFill>
              <a:effectLst/>
              <a:uFillTx/>
              <a:latin typeface="Arial" charset="0"/>
              <a:ea typeface="Arial" charset="0"/>
              <a:cs typeface="Arial" charset="0"/>
              <a:sym typeface="Calibri"/>
            </a:endParaRPr>
          </a:p>
        </p:txBody>
      </p:sp>
      <p:sp>
        <p:nvSpPr>
          <p:cNvPr id="78" name="Rectangle 77"/>
          <p:cNvSpPr/>
          <p:nvPr/>
        </p:nvSpPr>
        <p:spPr>
          <a:xfrm>
            <a:off x="8080190" y="4173768"/>
            <a:ext cx="312906" cy="369332"/>
          </a:xfrm>
          <a:prstGeom prst="rect">
            <a:avLst/>
          </a:prstGeom>
        </p:spPr>
        <p:txBody>
          <a:bodyPr wrap="none">
            <a:spAutoFit/>
          </a:bodyPr>
          <a:lstStyle/>
          <a:p>
            <a:r>
              <a:rPr lang="en-US" dirty="0" smtClean="0">
                <a:latin typeface="Arial" charset="0"/>
                <a:ea typeface="Arial" charset="0"/>
                <a:cs typeface="Arial" charset="0"/>
              </a:rPr>
              <a:t>1</a:t>
            </a:r>
            <a:endParaRPr lang="en-US" dirty="0">
              <a:latin typeface="Arial" charset="0"/>
              <a:ea typeface="Arial" charset="0"/>
              <a:cs typeface="Arial" charset="0"/>
            </a:endParaRPr>
          </a:p>
        </p:txBody>
      </p:sp>
    </p:spTree>
    <p:extLst>
      <p:ext uri="{BB962C8B-B14F-4D97-AF65-F5344CB8AC3E}">
        <p14:creationId xmlns:p14="http://schemas.microsoft.com/office/powerpoint/2010/main" val="653538078"/>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Title 1"/>
          <p:cNvSpPr txBox="1">
            <a:spLocks noGrp="1"/>
          </p:cNvSpPr>
          <p:nvPr>
            <p:ph type="title"/>
          </p:nvPr>
        </p:nvSpPr>
        <p:spPr>
          <a:xfrm>
            <a:off x="88900" y="74613"/>
            <a:ext cx="9055100" cy="682626"/>
          </a:xfrm>
        </p:spPr>
        <p:txBody>
          <a:bodyPr/>
          <a:lstStyle/>
          <a:p>
            <a:r>
              <a:rPr lang="en-US" smtClean="0"/>
              <a:t>Gradient establishment</a:t>
            </a:r>
            <a:endParaRPr lang="en-US"/>
          </a:p>
        </p:txBody>
      </p:sp>
      <p:sp>
        <p:nvSpPr>
          <p:cNvPr id="4" name="Text Placeholder 3"/>
          <p:cNvSpPr>
            <a:spLocks noGrp="1"/>
          </p:cNvSpPr>
          <p:nvPr>
            <p:ph type="body" idx="1"/>
          </p:nvPr>
        </p:nvSpPr>
        <p:spPr>
          <a:xfrm>
            <a:off x="457200" y="1111250"/>
            <a:ext cx="7082979" cy="5014913"/>
          </a:xfrm>
        </p:spPr>
        <p:txBody>
          <a:bodyPr/>
          <a:lstStyle/>
          <a:p>
            <a:pPr marL="0" indent="0">
              <a:buNone/>
            </a:pPr>
            <a:r>
              <a:rPr lang="en-US" dirty="0" smtClean="0"/>
              <a:t>GEM</a:t>
            </a:r>
          </a:p>
          <a:p>
            <a:pPr lvl="1"/>
            <a:r>
              <a:rPr lang="en-US" dirty="0" smtClean="0">
                <a:solidFill>
                  <a:srgbClr val="B70064"/>
                </a:solidFill>
                <a:latin typeface="Arial" charset="0"/>
                <a:ea typeface="Arial" charset="0"/>
                <a:cs typeface="Arial" charset="0"/>
              </a:rPr>
              <a:t>G</a:t>
            </a:r>
            <a:r>
              <a:rPr lang="en-US" dirty="0" smtClean="0"/>
              <a:t>radient </a:t>
            </a:r>
            <a:r>
              <a:rPr lang="en-US" dirty="0" smtClean="0">
                <a:solidFill>
                  <a:srgbClr val="B70064"/>
                </a:solidFill>
                <a:latin typeface="Arial" charset="0"/>
                <a:ea typeface="Arial" charset="0"/>
                <a:cs typeface="Arial" charset="0"/>
              </a:rPr>
              <a:t>E</a:t>
            </a:r>
            <a:r>
              <a:rPr lang="en-US" dirty="0" smtClean="0"/>
              <a:t>stablishment </a:t>
            </a:r>
            <a:r>
              <a:rPr lang="en-US" dirty="0" smtClean="0">
                <a:solidFill>
                  <a:srgbClr val="B70064"/>
                </a:solidFill>
                <a:latin typeface="Arial" charset="0"/>
                <a:ea typeface="Arial" charset="0"/>
                <a:cs typeface="Arial" charset="0"/>
              </a:rPr>
              <a:t>M</a:t>
            </a:r>
            <a:r>
              <a:rPr lang="en-US" dirty="0" smtClean="0"/>
              <a:t>essage</a:t>
            </a:r>
          </a:p>
          <a:p>
            <a:pPr lvl="1"/>
            <a:r>
              <a:rPr lang="en-US" dirty="0" smtClean="0"/>
              <a:t>contains hop count, time generated</a:t>
            </a:r>
          </a:p>
          <a:p>
            <a:pPr lvl="1"/>
            <a:r>
              <a:rPr lang="en-US" dirty="0"/>
              <a:t>d</a:t>
            </a:r>
            <a:r>
              <a:rPr lang="en-US" dirty="0" smtClean="0"/>
              <a:t>estination triggers GEM generation</a:t>
            </a:r>
          </a:p>
          <a:p>
            <a:pPr lvl="1"/>
            <a:endParaRPr lang="en-US" sz="1200" dirty="0" smtClean="0"/>
          </a:p>
          <a:p>
            <a:pPr marL="0" indent="0">
              <a:buNone/>
            </a:pPr>
            <a:r>
              <a:rPr lang="en-US" dirty="0" smtClean="0"/>
              <a:t>Recipients of GEM</a:t>
            </a:r>
          </a:p>
          <a:p>
            <a:pPr lvl="1"/>
            <a:r>
              <a:rPr lang="en-US" dirty="0" smtClean="0"/>
              <a:t>record and increment hop-count</a:t>
            </a:r>
          </a:p>
          <a:p>
            <a:pPr lvl="1"/>
            <a:r>
              <a:rPr lang="en-US" dirty="0"/>
              <a:t>re-broadcast if most recent timestamp                         for destination and lowest </a:t>
            </a:r>
            <a:r>
              <a:rPr lang="en-US" dirty="0" smtClean="0"/>
              <a:t>hop-count</a:t>
            </a:r>
          </a:p>
          <a:p>
            <a:pPr lvl="2"/>
            <a:endParaRPr lang="en-US" sz="1200" dirty="0" smtClean="0"/>
          </a:p>
          <a:p>
            <a:pPr marL="0" indent="0">
              <a:buNone/>
            </a:pPr>
            <a:r>
              <a:rPr lang="en-US" dirty="0" smtClean="0"/>
              <a:t>Further limit GEMs generated</a:t>
            </a:r>
          </a:p>
          <a:p>
            <a:pPr lvl="1"/>
            <a:r>
              <a:rPr lang="en-US" dirty="0">
                <a:solidFill>
                  <a:srgbClr val="B70064"/>
                </a:solidFill>
                <a:latin typeface="Arial" charset="0"/>
                <a:ea typeface="Arial" charset="0"/>
                <a:cs typeface="Arial" charset="0"/>
              </a:rPr>
              <a:t>a</a:t>
            </a:r>
            <a:r>
              <a:rPr lang="en-US" dirty="0" smtClean="0">
                <a:solidFill>
                  <a:srgbClr val="B70064"/>
                </a:solidFill>
                <a:latin typeface="Arial" charset="0"/>
                <a:ea typeface="Arial" charset="0"/>
                <a:cs typeface="Arial" charset="0"/>
              </a:rPr>
              <a:t>daptive GEM generation rates</a:t>
            </a:r>
          </a:p>
          <a:p>
            <a:pPr lvl="2"/>
            <a:r>
              <a:rPr lang="en-US" dirty="0" smtClean="0"/>
              <a:t>higher rate if node receiving traffic destined to it</a:t>
            </a:r>
            <a:endParaRPr lang="en-US" sz="600" dirty="0" smtClean="0"/>
          </a:p>
          <a:p>
            <a:pPr lvl="1"/>
            <a:r>
              <a:rPr lang="en-US" dirty="0">
                <a:solidFill>
                  <a:srgbClr val="B70064"/>
                </a:solidFill>
                <a:latin typeface="Arial" charset="0"/>
                <a:ea typeface="Arial" charset="0"/>
                <a:cs typeface="Arial" charset="0"/>
              </a:rPr>
              <a:t>t</a:t>
            </a:r>
            <a:r>
              <a:rPr lang="en-US" smtClean="0">
                <a:solidFill>
                  <a:srgbClr val="B70064"/>
                </a:solidFill>
                <a:latin typeface="Arial" charset="0"/>
                <a:ea typeface="Arial" charset="0"/>
                <a:cs typeface="Arial" charset="0"/>
              </a:rPr>
              <a:t>runcate </a:t>
            </a:r>
            <a:r>
              <a:rPr lang="en-US" dirty="0" smtClean="0">
                <a:solidFill>
                  <a:srgbClr val="B70064"/>
                </a:solidFill>
                <a:latin typeface="Arial" charset="0"/>
                <a:ea typeface="Arial" charset="0"/>
                <a:cs typeface="Arial" charset="0"/>
              </a:rPr>
              <a:t>scope of GEM flood</a:t>
            </a:r>
          </a:p>
          <a:p>
            <a:pPr lvl="2"/>
            <a:r>
              <a:rPr lang="en-US" dirty="0" smtClean="0"/>
              <a:t>probabilistic, density-adaptive approach</a:t>
            </a:r>
            <a:endParaRPr lang="en-US" dirty="0"/>
          </a:p>
        </p:txBody>
      </p:sp>
      <p:sp>
        <p:nvSpPr>
          <p:cNvPr id="185" name="Slide Number Placeholder 3"/>
          <p:cNvSpPr txBox="1">
            <a:spLocks noGrp="1"/>
          </p:cNvSpPr>
          <p:nvPr>
            <p:ph type="sldNum" sz="quarter" idx="2"/>
          </p:nvPr>
        </p:nvSpPr>
        <p:spPr/>
        <p:txBody>
          <a:bodyPr/>
          <a:lstStyle/>
          <a:p>
            <a:fld id="{86CB4B4D-7CA3-9044-876B-883B54F8677D}" type="slidenum">
              <a:rPr lang="cs-CZ" smtClean="0"/>
              <a:pPr/>
              <a:t>15</a:t>
            </a:fld>
            <a:endParaRPr lang="cs-CZ"/>
          </a:p>
        </p:txBody>
      </p:sp>
      <p:pic>
        <p:nvPicPr>
          <p:cNvPr id="9" name="Picture 1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3182" y="2587015"/>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 name="Picture 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6548" y="2831886"/>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 name="Picture 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4323" y="1918463"/>
            <a:ext cx="274637"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 name="Picture 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3917" y="4549682"/>
            <a:ext cx="276225" cy="252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3" name="Picture 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4889" y="3353064"/>
            <a:ext cx="276225" cy="25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 name="Picture 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0676" y="2445139"/>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5" name="Picture 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6167" y="2268967"/>
            <a:ext cx="276225"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6" name="Picture 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9325" y="3220897"/>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7" name="Picture 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5893" y="3325873"/>
            <a:ext cx="279400"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8" name="Picture 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7305" y="3490218"/>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9" name="Picture 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0542" y="3994057"/>
            <a:ext cx="276225" cy="2555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1" name="Rectangle 20"/>
          <p:cNvSpPr/>
          <p:nvPr/>
        </p:nvSpPr>
        <p:spPr>
          <a:xfrm>
            <a:off x="5699810" y="3912566"/>
            <a:ext cx="312906" cy="369332"/>
          </a:xfrm>
          <a:prstGeom prst="rect">
            <a:avLst/>
          </a:prstGeom>
        </p:spPr>
        <p:txBody>
          <a:bodyPr wrap="none">
            <a:spAutoFit/>
          </a:bodyPr>
          <a:lstStyle/>
          <a:p>
            <a:r>
              <a:rPr lang="en-US" dirty="0" smtClean="0">
                <a:latin typeface="Arial" charset="0"/>
                <a:ea typeface="Arial" charset="0"/>
                <a:cs typeface="Arial" charset="0"/>
              </a:rPr>
              <a:t>4</a:t>
            </a:r>
            <a:endParaRPr lang="en-US" dirty="0">
              <a:latin typeface="Arial" charset="0"/>
              <a:ea typeface="Arial" charset="0"/>
              <a:cs typeface="Arial" charset="0"/>
            </a:endParaRPr>
          </a:p>
        </p:txBody>
      </p:sp>
      <p:pic>
        <p:nvPicPr>
          <p:cNvPr id="22" name="Picture 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8868" y="4084936"/>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3" name="Picture 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9920" y="4658965"/>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4" name="Picture 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8913" y="3918417"/>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5" name="Picture 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0364" y="4549682"/>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6" name="Line 167"/>
          <p:cNvSpPr>
            <a:spLocks noChangeShapeType="1"/>
          </p:cNvSpPr>
          <p:nvPr/>
        </p:nvSpPr>
        <p:spPr bwMode="auto">
          <a:xfrm flipH="1">
            <a:off x="5702614" y="2644124"/>
            <a:ext cx="327883" cy="735571"/>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27" name="Line 167"/>
          <p:cNvSpPr>
            <a:spLocks noChangeShapeType="1"/>
          </p:cNvSpPr>
          <p:nvPr/>
        </p:nvSpPr>
        <p:spPr bwMode="auto">
          <a:xfrm>
            <a:off x="5713001" y="3602151"/>
            <a:ext cx="415588" cy="544594"/>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28" name="Line 167"/>
          <p:cNvSpPr>
            <a:spLocks noChangeShapeType="1"/>
          </p:cNvSpPr>
          <p:nvPr/>
        </p:nvSpPr>
        <p:spPr bwMode="auto">
          <a:xfrm>
            <a:off x="6246595" y="4339511"/>
            <a:ext cx="492939" cy="410333"/>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29" name="Line 167"/>
          <p:cNvSpPr>
            <a:spLocks noChangeShapeType="1"/>
          </p:cNvSpPr>
          <p:nvPr/>
        </p:nvSpPr>
        <p:spPr bwMode="auto">
          <a:xfrm>
            <a:off x="7206767" y="2778074"/>
            <a:ext cx="333597" cy="463981"/>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30" name="Line 167"/>
          <p:cNvSpPr>
            <a:spLocks noChangeShapeType="1"/>
          </p:cNvSpPr>
          <p:nvPr/>
        </p:nvSpPr>
        <p:spPr bwMode="auto">
          <a:xfrm flipV="1">
            <a:off x="7159650" y="4087094"/>
            <a:ext cx="617564" cy="88507"/>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31" name="Line 167"/>
          <p:cNvSpPr>
            <a:spLocks noChangeShapeType="1"/>
          </p:cNvSpPr>
          <p:nvPr/>
        </p:nvSpPr>
        <p:spPr bwMode="auto">
          <a:xfrm flipH="1">
            <a:off x="6321065" y="4152314"/>
            <a:ext cx="625079" cy="52843"/>
          </a:xfrm>
          <a:prstGeom prst="line">
            <a:avLst/>
          </a:prstGeom>
          <a:noFill/>
          <a:ln w="76200" cmpd="sng">
            <a:solidFill>
              <a:schemeClr val="bg1">
                <a:lumMod val="65000"/>
              </a:schemeClr>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32" name="Line 167"/>
          <p:cNvSpPr>
            <a:spLocks noChangeShapeType="1"/>
          </p:cNvSpPr>
          <p:nvPr/>
        </p:nvSpPr>
        <p:spPr bwMode="auto">
          <a:xfrm flipV="1">
            <a:off x="6762542" y="3398727"/>
            <a:ext cx="737476" cy="69382"/>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33" name="Line 167"/>
          <p:cNvSpPr>
            <a:spLocks noChangeShapeType="1"/>
          </p:cNvSpPr>
          <p:nvPr/>
        </p:nvSpPr>
        <p:spPr bwMode="auto">
          <a:xfrm>
            <a:off x="6231805" y="2575943"/>
            <a:ext cx="809801" cy="129945"/>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34" name="Line 167"/>
          <p:cNvSpPr>
            <a:spLocks noChangeShapeType="1"/>
          </p:cNvSpPr>
          <p:nvPr/>
        </p:nvSpPr>
        <p:spPr bwMode="auto">
          <a:xfrm flipV="1">
            <a:off x="5782559" y="3458778"/>
            <a:ext cx="788706" cy="9357"/>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35" name="Line 167"/>
          <p:cNvSpPr>
            <a:spLocks noChangeShapeType="1"/>
          </p:cNvSpPr>
          <p:nvPr/>
        </p:nvSpPr>
        <p:spPr bwMode="auto">
          <a:xfrm>
            <a:off x="6210410" y="2678632"/>
            <a:ext cx="382106" cy="708773"/>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36" name="Line 167"/>
          <p:cNvSpPr>
            <a:spLocks noChangeShapeType="1"/>
          </p:cNvSpPr>
          <p:nvPr/>
        </p:nvSpPr>
        <p:spPr bwMode="auto">
          <a:xfrm flipH="1">
            <a:off x="6724592" y="2822137"/>
            <a:ext cx="344539" cy="590640"/>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37" name="Line 167"/>
          <p:cNvSpPr>
            <a:spLocks noChangeShapeType="1"/>
          </p:cNvSpPr>
          <p:nvPr/>
        </p:nvSpPr>
        <p:spPr bwMode="auto">
          <a:xfrm>
            <a:off x="6735895" y="3544522"/>
            <a:ext cx="258976" cy="501689"/>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38" name="Line 167"/>
          <p:cNvSpPr>
            <a:spLocks noChangeShapeType="1"/>
          </p:cNvSpPr>
          <p:nvPr/>
        </p:nvSpPr>
        <p:spPr bwMode="auto">
          <a:xfrm flipV="1">
            <a:off x="6872474" y="4695709"/>
            <a:ext cx="469152" cy="106385"/>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39" name="Line 167"/>
          <p:cNvSpPr>
            <a:spLocks noChangeShapeType="1"/>
          </p:cNvSpPr>
          <p:nvPr/>
        </p:nvSpPr>
        <p:spPr bwMode="auto">
          <a:xfrm>
            <a:off x="7106116" y="4243265"/>
            <a:ext cx="250161" cy="365357"/>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0" name="Line 167"/>
          <p:cNvSpPr>
            <a:spLocks noChangeShapeType="1"/>
          </p:cNvSpPr>
          <p:nvPr/>
        </p:nvSpPr>
        <p:spPr bwMode="auto">
          <a:xfrm flipV="1">
            <a:off x="7544181" y="4695709"/>
            <a:ext cx="496996" cy="6065"/>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1" name="Line 167"/>
          <p:cNvSpPr>
            <a:spLocks noChangeShapeType="1"/>
          </p:cNvSpPr>
          <p:nvPr/>
        </p:nvSpPr>
        <p:spPr bwMode="auto">
          <a:xfrm>
            <a:off x="7926724" y="4105975"/>
            <a:ext cx="227762" cy="477275"/>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2" name="Line 167"/>
          <p:cNvSpPr>
            <a:spLocks noChangeShapeType="1"/>
          </p:cNvSpPr>
          <p:nvPr/>
        </p:nvSpPr>
        <p:spPr bwMode="auto">
          <a:xfrm>
            <a:off x="7655414" y="3421870"/>
            <a:ext cx="220753" cy="536356"/>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3" name="Line 167"/>
          <p:cNvSpPr>
            <a:spLocks noChangeShapeType="1"/>
          </p:cNvSpPr>
          <p:nvPr/>
        </p:nvSpPr>
        <p:spPr bwMode="auto">
          <a:xfrm>
            <a:off x="8027421" y="2491097"/>
            <a:ext cx="248166" cy="367999"/>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4" name="Line 167"/>
          <p:cNvSpPr>
            <a:spLocks noChangeShapeType="1"/>
          </p:cNvSpPr>
          <p:nvPr/>
        </p:nvSpPr>
        <p:spPr bwMode="auto">
          <a:xfrm flipH="1">
            <a:off x="7142091" y="2119689"/>
            <a:ext cx="23755" cy="467325"/>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5" name="Line 167"/>
          <p:cNvSpPr>
            <a:spLocks noChangeShapeType="1"/>
          </p:cNvSpPr>
          <p:nvPr/>
        </p:nvSpPr>
        <p:spPr bwMode="auto">
          <a:xfrm flipH="1">
            <a:off x="6210410" y="2059138"/>
            <a:ext cx="858720" cy="429814"/>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6" name="Line 167"/>
          <p:cNvSpPr>
            <a:spLocks noChangeShapeType="1"/>
          </p:cNvSpPr>
          <p:nvPr/>
        </p:nvSpPr>
        <p:spPr bwMode="auto">
          <a:xfrm>
            <a:off x="7238806" y="2105217"/>
            <a:ext cx="673683" cy="221828"/>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7" name="Line 167"/>
          <p:cNvSpPr>
            <a:spLocks noChangeShapeType="1"/>
          </p:cNvSpPr>
          <p:nvPr/>
        </p:nvSpPr>
        <p:spPr bwMode="auto">
          <a:xfrm flipH="1">
            <a:off x="7265219" y="2449476"/>
            <a:ext cx="647271" cy="244691"/>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8" name="Line 167"/>
          <p:cNvSpPr>
            <a:spLocks noChangeShapeType="1"/>
          </p:cNvSpPr>
          <p:nvPr/>
        </p:nvSpPr>
        <p:spPr bwMode="auto">
          <a:xfrm flipH="1">
            <a:off x="8254866" y="3068447"/>
            <a:ext cx="0" cy="462733"/>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9" name="Line 167"/>
          <p:cNvSpPr>
            <a:spLocks noChangeShapeType="1"/>
          </p:cNvSpPr>
          <p:nvPr/>
        </p:nvSpPr>
        <p:spPr bwMode="auto">
          <a:xfrm flipH="1">
            <a:off x="7713163" y="3019945"/>
            <a:ext cx="489981" cy="293208"/>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50" name="Line 167"/>
          <p:cNvSpPr>
            <a:spLocks noChangeShapeType="1"/>
          </p:cNvSpPr>
          <p:nvPr/>
        </p:nvSpPr>
        <p:spPr bwMode="auto">
          <a:xfrm flipH="1">
            <a:off x="7903773" y="3698382"/>
            <a:ext cx="412131" cy="281957"/>
          </a:xfrm>
          <a:prstGeom prst="line">
            <a:avLst/>
          </a:prstGeom>
          <a:noFill/>
          <a:ln w="76200" cmpd="sng">
            <a:solidFill>
              <a:schemeClr val="bg1">
                <a:lumMod val="65000"/>
              </a:schemeClr>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51" name="Rectangle 50"/>
          <p:cNvSpPr/>
          <p:nvPr/>
        </p:nvSpPr>
        <p:spPr>
          <a:xfrm>
            <a:off x="6254765" y="4524819"/>
            <a:ext cx="312906" cy="369332"/>
          </a:xfrm>
          <a:prstGeom prst="rect">
            <a:avLst/>
          </a:prstGeom>
        </p:spPr>
        <p:txBody>
          <a:bodyPr wrap="none">
            <a:spAutoFit/>
          </a:bodyPr>
          <a:lstStyle/>
          <a:p>
            <a:r>
              <a:rPr lang="en-US" dirty="0" smtClean="0">
                <a:latin typeface="Arial" charset="0"/>
                <a:ea typeface="Arial" charset="0"/>
                <a:cs typeface="Arial" charset="0"/>
              </a:rPr>
              <a:t>3</a:t>
            </a:r>
            <a:endParaRPr lang="en-US" dirty="0">
              <a:latin typeface="Arial" charset="0"/>
              <a:ea typeface="Arial" charset="0"/>
              <a:cs typeface="Arial" charset="0"/>
            </a:endParaRPr>
          </a:p>
        </p:txBody>
      </p:sp>
      <p:sp>
        <p:nvSpPr>
          <p:cNvPr id="52" name="Rectangle 51"/>
          <p:cNvSpPr/>
          <p:nvPr/>
        </p:nvSpPr>
        <p:spPr>
          <a:xfrm>
            <a:off x="7640227" y="4706765"/>
            <a:ext cx="312906" cy="369332"/>
          </a:xfrm>
          <a:prstGeom prst="rect">
            <a:avLst/>
          </a:prstGeom>
        </p:spPr>
        <p:txBody>
          <a:bodyPr wrap="none">
            <a:spAutoFit/>
          </a:bodyPr>
          <a:lstStyle/>
          <a:p>
            <a:r>
              <a:rPr lang="en-US" dirty="0" smtClean="0">
                <a:latin typeface="Arial" charset="0"/>
                <a:ea typeface="Arial" charset="0"/>
                <a:cs typeface="Arial" charset="0"/>
              </a:rPr>
              <a:t>1</a:t>
            </a:r>
            <a:endParaRPr lang="en-US" dirty="0">
              <a:latin typeface="Arial" charset="0"/>
              <a:ea typeface="Arial" charset="0"/>
              <a:cs typeface="Arial" charset="0"/>
            </a:endParaRPr>
          </a:p>
        </p:txBody>
      </p:sp>
      <p:sp>
        <p:nvSpPr>
          <p:cNvPr id="53" name="Rectangle 52"/>
          <p:cNvSpPr/>
          <p:nvPr/>
        </p:nvSpPr>
        <p:spPr>
          <a:xfrm>
            <a:off x="7099313" y="4719644"/>
            <a:ext cx="312906" cy="369332"/>
          </a:xfrm>
          <a:prstGeom prst="rect">
            <a:avLst/>
          </a:prstGeom>
        </p:spPr>
        <p:txBody>
          <a:bodyPr wrap="none">
            <a:spAutoFit/>
          </a:bodyPr>
          <a:lstStyle/>
          <a:p>
            <a:r>
              <a:rPr lang="en-US">
                <a:latin typeface="Arial" charset="0"/>
                <a:ea typeface="Arial" charset="0"/>
                <a:cs typeface="Arial" charset="0"/>
              </a:rPr>
              <a:t>2</a:t>
            </a:r>
            <a:endParaRPr lang="en-US" dirty="0">
              <a:latin typeface="Arial" charset="0"/>
              <a:ea typeface="Arial" charset="0"/>
              <a:cs typeface="Arial" charset="0"/>
            </a:endParaRPr>
          </a:p>
        </p:txBody>
      </p:sp>
      <p:sp>
        <p:nvSpPr>
          <p:cNvPr id="54" name="Rectangle 53"/>
          <p:cNvSpPr/>
          <p:nvPr/>
        </p:nvSpPr>
        <p:spPr>
          <a:xfrm>
            <a:off x="7277471" y="4202340"/>
            <a:ext cx="312906" cy="369332"/>
          </a:xfrm>
          <a:prstGeom prst="rect">
            <a:avLst/>
          </a:prstGeom>
        </p:spPr>
        <p:txBody>
          <a:bodyPr wrap="none">
            <a:spAutoFit/>
          </a:bodyPr>
          <a:lstStyle/>
          <a:p>
            <a:r>
              <a:rPr lang="en-US">
                <a:latin typeface="Arial" charset="0"/>
                <a:ea typeface="Arial" charset="0"/>
                <a:cs typeface="Arial" charset="0"/>
              </a:rPr>
              <a:t>2</a:t>
            </a:r>
            <a:endParaRPr lang="en-US" dirty="0">
              <a:latin typeface="Arial" charset="0"/>
              <a:ea typeface="Arial" charset="0"/>
              <a:cs typeface="Arial" charset="0"/>
            </a:endParaRPr>
          </a:p>
        </p:txBody>
      </p:sp>
      <p:sp>
        <p:nvSpPr>
          <p:cNvPr id="56" name="Rectangle 55"/>
          <p:cNvSpPr/>
          <p:nvPr/>
        </p:nvSpPr>
        <p:spPr>
          <a:xfrm>
            <a:off x="7313960" y="3762310"/>
            <a:ext cx="312906" cy="369332"/>
          </a:xfrm>
          <a:prstGeom prst="rect">
            <a:avLst/>
          </a:prstGeom>
        </p:spPr>
        <p:txBody>
          <a:bodyPr wrap="none">
            <a:spAutoFit/>
          </a:bodyPr>
          <a:lstStyle/>
          <a:p>
            <a:r>
              <a:rPr lang="en-US">
                <a:latin typeface="Arial" charset="0"/>
                <a:ea typeface="Arial" charset="0"/>
                <a:cs typeface="Arial" charset="0"/>
              </a:rPr>
              <a:t>2</a:t>
            </a:r>
            <a:endParaRPr lang="en-US" dirty="0">
              <a:latin typeface="Arial" charset="0"/>
              <a:ea typeface="Arial" charset="0"/>
              <a:cs typeface="Arial" charset="0"/>
            </a:endParaRPr>
          </a:p>
        </p:txBody>
      </p:sp>
      <p:sp>
        <p:nvSpPr>
          <p:cNvPr id="57" name="Rectangle 56"/>
          <p:cNvSpPr/>
          <p:nvPr/>
        </p:nvSpPr>
        <p:spPr>
          <a:xfrm>
            <a:off x="6896561" y="3608270"/>
            <a:ext cx="312906" cy="369332"/>
          </a:xfrm>
          <a:prstGeom prst="rect">
            <a:avLst/>
          </a:prstGeom>
        </p:spPr>
        <p:txBody>
          <a:bodyPr wrap="none">
            <a:spAutoFit/>
          </a:bodyPr>
          <a:lstStyle/>
          <a:p>
            <a:r>
              <a:rPr lang="en-US" dirty="0" smtClean="0">
                <a:latin typeface="Arial" charset="0"/>
                <a:ea typeface="Arial" charset="0"/>
                <a:cs typeface="Arial" charset="0"/>
              </a:rPr>
              <a:t>3</a:t>
            </a:r>
            <a:endParaRPr lang="en-US" dirty="0">
              <a:latin typeface="Arial" charset="0"/>
              <a:ea typeface="Arial" charset="0"/>
              <a:cs typeface="Arial" charset="0"/>
            </a:endParaRPr>
          </a:p>
        </p:txBody>
      </p:sp>
      <p:sp>
        <p:nvSpPr>
          <p:cNvPr id="58" name="Rectangle 57"/>
          <p:cNvSpPr/>
          <p:nvPr/>
        </p:nvSpPr>
        <p:spPr>
          <a:xfrm>
            <a:off x="6380244" y="3820266"/>
            <a:ext cx="312906" cy="369332"/>
          </a:xfrm>
          <a:prstGeom prst="rect">
            <a:avLst/>
          </a:prstGeom>
        </p:spPr>
        <p:txBody>
          <a:bodyPr wrap="none">
            <a:spAutoFit/>
          </a:bodyPr>
          <a:lstStyle/>
          <a:p>
            <a:r>
              <a:rPr lang="en-US" dirty="0">
                <a:latin typeface="Arial" charset="0"/>
                <a:ea typeface="Arial" charset="0"/>
                <a:cs typeface="Arial" charset="0"/>
              </a:rPr>
              <a:t>3</a:t>
            </a:r>
            <a:endParaRPr lang="en-US" dirty="0">
              <a:latin typeface="Arial" charset="0"/>
              <a:ea typeface="Arial" charset="0"/>
              <a:cs typeface="Arial" charset="0"/>
            </a:endParaRPr>
          </a:p>
        </p:txBody>
      </p:sp>
      <p:sp>
        <p:nvSpPr>
          <p:cNvPr id="59" name="Rectangle 58"/>
          <p:cNvSpPr/>
          <p:nvPr/>
        </p:nvSpPr>
        <p:spPr>
          <a:xfrm>
            <a:off x="6069004" y="3109781"/>
            <a:ext cx="312906" cy="369332"/>
          </a:xfrm>
          <a:prstGeom prst="rect">
            <a:avLst/>
          </a:prstGeom>
        </p:spPr>
        <p:txBody>
          <a:bodyPr wrap="none">
            <a:spAutoFit/>
          </a:bodyPr>
          <a:lstStyle/>
          <a:p>
            <a:r>
              <a:rPr lang="en-US" dirty="0" smtClean="0">
                <a:latin typeface="Arial" charset="0"/>
                <a:ea typeface="Arial" charset="0"/>
                <a:cs typeface="Arial" charset="0"/>
              </a:rPr>
              <a:t>4</a:t>
            </a:r>
            <a:endParaRPr lang="en-US" dirty="0">
              <a:latin typeface="Arial" charset="0"/>
              <a:ea typeface="Arial" charset="0"/>
              <a:cs typeface="Arial" charset="0"/>
            </a:endParaRPr>
          </a:p>
        </p:txBody>
      </p:sp>
      <p:sp>
        <p:nvSpPr>
          <p:cNvPr id="60" name="Rectangle 59"/>
          <p:cNvSpPr/>
          <p:nvPr/>
        </p:nvSpPr>
        <p:spPr>
          <a:xfrm>
            <a:off x="6416733" y="2826446"/>
            <a:ext cx="312906" cy="369332"/>
          </a:xfrm>
          <a:prstGeom prst="rect">
            <a:avLst/>
          </a:prstGeom>
        </p:spPr>
        <p:txBody>
          <a:bodyPr wrap="none">
            <a:spAutoFit/>
          </a:bodyPr>
          <a:lstStyle/>
          <a:p>
            <a:r>
              <a:rPr lang="en-US" dirty="0" smtClean="0">
                <a:latin typeface="Arial" charset="0"/>
                <a:ea typeface="Arial" charset="0"/>
                <a:cs typeface="Arial" charset="0"/>
              </a:rPr>
              <a:t>4</a:t>
            </a:r>
            <a:endParaRPr lang="en-US" dirty="0">
              <a:latin typeface="Arial" charset="0"/>
              <a:ea typeface="Arial" charset="0"/>
              <a:cs typeface="Arial" charset="0"/>
            </a:endParaRPr>
          </a:p>
        </p:txBody>
      </p:sp>
      <p:sp>
        <p:nvSpPr>
          <p:cNvPr id="61" name="Rectangle 60"/>
          <p:cNvSpPr/>
          <p:nvPr/>
        </p:nvSpPr>
        <p:spPr>
          <a:xfrm>
            <a:off x="6852463" y="2991725"/>
            <a:ext cx="312906" cy="369332"/>
          </a:xfrm>
          <a:prstGeom prst="rect">
            <a:avLst/>
          </a:prstGeom>
        </p:spPr>
        <p:txBody>
          <a:bodyPr wrap="none">
            <a:spAutoFit/>
          </a:bodyPr>
          <a:lstStyle/>
          <a:p>
            <a:r>
              <a:rPr lang="en-US" dirty="0" smtClean="0">
                <a:latin typeface="Arial" charset="0"/>
                <a:ea typeface="Arial" charset="0"/>
                <a:cs typeface="Arial" charset="0"/>
              </a:rPr>
              <a:t>4</a:t>
            </a:r>
            <a:endParaRPr lang="en-US" dirty="0">
              <a:latin typeface="Arial" charset="0"/>
              <a:ea typeface="Arial" charset="0"/>
              <a:cs typeface="Arial" charset="0"/>
            </a:endParaRPr>
          </a:p>
        </p:txBody>
      </p:sp>
      <p:sp>
        <p:nvSpPr>
          <p:cNvPr id="62" name="Rectangle 61"/>
          <p:cNvSpPr/>
          <p:nvPr/>
        </p:nvSpPr>
        <p:spPr>
          <a:xfrm>
            <a:off x="7762576" y="3425315"/>
            <a:ext cx="312906" cy="369332"/>
          </a:xfrm>
          <a:prstGeom prst="rect">
            <a:avLst/>
          </a:prstGeom>
        </p:spPr>
        <p:txBody>
          <a:bodyPr wrap="none">
            <a:spAutoFit/>
          </a:bodyPr>
          <a:lstStyle/>
          <a:p>
            <a:r>
              <a:rPr lang="en-US">
                <a:latin typeface="Arial" charset="0"/>
                <a:ea typeface="Arial" charset="0"/>
                <a:cs typeface="Arial" charset="0"/>
              </a:rPr>
              <a:t>2</a:t>
            </a:r>
            <a:endParaRPr lang="en-US" dirty="0">
              <a:latin typeface="Arial" charset="0"/>
              <a:ea typeface="Arial" charset="0"/>
              <a:cs typeface="Arial" charset="0"/>
            </a:endParaRPr>
          </a:p>
        </p:txBody>
      </p:sp>
      <p:sp>
        <p:nvSpPr>
          <p:cNvPr id="63" name="Rectangle 62"/>
          <p:cNvSpPr/>
          <p:nvPr/>
        </p:nvSpPr>
        <p:spPr>
          <a:xfrm>
            <a:off x="8018008" y="3822416"/>
            <a:ext cx="312906" cy="369332"/>
          </a:xfrm>
          <a:prstGeom prst="rect">
            <a:avLst/>
          </a:prstGeom>
        </p:spPr>
        <p:txBody>
          <a:bodyPr wrap="none">
            <a:spAutoFit/>
          </a:bodyPr>
          <a:lstStyle/>
          <a:p>
            <a:r>
              <a:rPr lang="en-US">
                <a:latin typeface="Arial" charset="0"/>
                <a:ea typeface="Arial" charset="0"/>
                <a:cs typeface="Arial" charset="0"/>
              </a:rPr>
              <a:t>2</a:t>
            </a:r>
            <a:endParaRPr lang="en-US" dirty="0">
              <a:latin typeface="Arial" charset="0"/>
              <a:ea typeface="Arial" charset="0"/>
              <a:cs typeface="Arial" charset="0"/>
            </a:endParaRPr>
          </a:p>
        </p:txBody>
      </p:sp>
      <p:sp>
        <p:nvSpPr>
          <p:cNvPr id="64" name="Rectangle 63"/>
          <p:cNvSpPr/>
          <p:nvPr/>
        </p:nvSpPr>
        <p:spPr>
          <a:xfrm>
            <a:off x="8275586" y="3126955"/>
            <a:ext cx="312906" cy="369332"/>
          </a:xfrm>
          <a:prstGeom prst="rect">
            <a:avLst/>
          </a:prstGeom>
        </p:spPr>
        <p:txBody>
          <a:bodyPr wrap="none">
            <a:spAutoFit/>
          </a:bodyPr>
          <a:lstStyle/>
          <a:p>
            <a:r>
              <a:rPr lang="en-US" dirty="0" smtClean="0">
                <a:latin typeface="Arial" charset="0"/>
                <a:ea typeface="Arial" charset="0"/>
                <a:cs typeface="Arial" charset="0"/>
              </a:rPr>
              <a:t>3</a:t>
            </a:r>
            <a:endParaRPr lang="en-US" dirty="0">
              <a:latin typeface="Arial" charset="0"/>
              <a:ea typeface="Arial" charset="0"/>
              <a:cs typeface="Arial" charset="0"/>
            </a:endParaRPr>
          </a:p>
        </p:txBody>
      </p:sp>
      <p:sp>
        <p:nvSpPr>
          <p:cNvPr id="65" name="Rectangle 64"/>
          <p:cNvSpPr/>
          <p:nvPr/>
        </p:nvSpPr>
        <p:spPr>
          <a:xfrm>
            <a:off x="7681011" y="2867227"/>
            <a:ext cx="312906" cy="369332"/>
          </a:xfrm>
          <a:prstGeom prst="rect">
            <a:avLst/>
          </a:prstGeom>
        </p:spPr>
        <p:txBody>
          <a:bodyPr wrap="none">
            <a:spAutoFit/>
          </a:bodyPr>
          <a:lstStyle/>
          <a:p>
            <a:r>
              <a:rPr lang="en-US" dirty="0" smtClean="0">
                <a:latin typeface="Arial" charset="0"/>
                <a:ea typeface="Arial" charset="0"/>
                <a:cs typeface="Arial" charset="0"/>
              </a:rPr>
              <a:t>3</a:t>
            </a:r>
            <a:endParaRPr lang="en-US" dirty="0">
              <a:latin typeface="Arial" charset="0"/>
              <a:ea typeface="Arial" charset="0"/>
              <a:cs typeface="Arial" charset="0"/>
            </a:endParaRPr>
          </a:p>
        </p:txBody>
      </p:sp>
      <p:sp>
        <p:nvSpPr>
          <p:cNvPr id="66" name="Rectangle 65"/>
          <p:cNvSpPr/>
          <p:nvPr/>
        </p:nvSpPr>
        <p:spPr>
          <a:xfrm>
            <a:off x="7215225" y="3019627"/>
            <a:ext cx="312906" cy="369332"/>
          </a:xfrm>
          <a:prstGeom prst="rect">
            <a:avLst/>
          </a:prstGeom>
        </p:spPr>
        <p:txBody>
          <a:bodyPr wrap="none">
            <a:spAutoFit/>
          </a:bodyPr>
          <a:lstStyle/>
          <a:p>
            <a:r>
              <a:rPr lang="en-US" dirty="0" smtClean="0">
                <a:latin typeface="Arial" charset="0"/>
                <a:ea typeface="Arial" charset="0"/>
                <a:cs typeface="Arial" charset="0"/>
              </a:rPr>
              <a:t>3</a:t>
            </a:r>
            <a:endParaRPr lang="en-US" dirty="0">
              <a:latin typeface="Arial" charset="0"/>
              <a:ea typeface="Arial" charset="0"/>
              <a:cs typeface="Arial" charset="0"/>
            </a:endParaRPr>
          </a:p>
        </p:txBody>
      </p:sp>
      <p:sp>
        <p:nvSpPr>
          <p:cNvPr id="67" name="Rectangle 66"/>
          <p:cNvSpPr/>
          <p:nvPr/>
        </p:nvSpPr>
        <p:spPr>
          <a:xfrm>
            <a:off x="7148682" y="3390970"/>
            <a:ext cx="312906" cy="369332"/>
          </a:xfrm>
          <a:prstGeom prst="rect">
            <a:avLst/>
          </a:prstGeom>
        </p:spPr>
        <p:txBody>
          <a:bodyPr wrap="none">
            <a:spAutoFit/>
          </a:bodyPr>
          <a:lstStyle/>
          <a:p>
            <a:r>
              <a:rPr lang="en-US" dirty="0" smtClean="0">
                <a:latin typeface="Arial" charset="0"/>
                <a:ea typeface="Arial" charset="0"/>
                <a:cs typeface="Arial" charset="0"/>
              </a:rPr>
              <a:t>3</a:t>
            </a:r>
            <a:endParaRPr lang="en-US" dirty="0">
              <a:latin typeface="Arial" charset="0"/>
              <a:ea typeface="Arial" charset="0"/>
              <a:cs typeface="Arial" charset="0"/>
            </a:endParaRPr>
          </a:p>
        </p:txBody>
      </p:sp>
      <p:sp>
        <p:nvSpPr>
          <p:cNvPr id="69" name="Rectangle 68"/>
          <p:cNvSpPr/>
          <p:nvPr/>
        </p:nvSpPr>
        <p:spPr>
          <a:xfrm>
            <a:off x="8189720" y="2448662"/>
            <a:ext cx="312906" cy="369332"/>
          </a:xfrm>
          <a:prstGeom prst="rect">
            <a:avLst/>
          </a:prstGeom>
        </p:spPr>
        <p:txBody>
          <a:bodyPr wrap="none">
            <a:spAutoFit/>
          </a:bodyPr>
          <a:lstStyle/>
          <a:p>
            <a:r>
              <a:rPr lang="en-US" dirty="0" smtClean="0">
                <a:latin typeface="Arial" charset="0"/>
                <a:ea typeface="Arial" charset="0"/>
                <a:cs typeface="Arial" charset="0"/>
              </a:rPr>
              <a:t>4</a:t>
            </a:r>
            <a:endParaRPr lang="en-US" dirty="0">
              <a:latin typeface="Arial" charset="0"/>
              <a:ea typeface="Arial" charset="0"/>
              <a:cs typeface="Arial" charset="0"/>
            </a:endParaRPr>
          </a:p>
        </p:txBody>
      </p:sp>
      <p:sp>
        <p:nvSpPr>
          <p:cNvPr id="70" name="Rectangle 69"/>
          <p:cNvSpPr/>
          <p:nvPr/>
        </p:nvSpPr>
        <p:spPr>
          <a:xfrm>
            <a:off x="7492118" y="2498031"/>
            <a:ext cx="312906" cy="369332"/>
          </a:xfrm>
          <a:prstGeom prst="rect">
            <a:avLst/>
          </a:prstGeom>
        </p:spPr>
        <p:txBody>
          <a:bodyPr wrap="none">
            <a:spAutoFit/>
          </a:bodyPr>
          <a:lstStyle/>
          <a:p>
            <a:r>
              <a:rPr lang="en-US" dirty="0" smtClean="0">
                <a:latin typeface="Arial" charset="0"/>
                <a:ea typeface="Arial" charset="0"/>
                <a:cs typeface="Arial" charset="0"/>
              </a:rPr>
              <a:t>4</a:t>
            </a:r>
            <a:endParaRPr lang="en-US" dirty="0">
              <a:latin typeface="Arial" charset="0"/>
              <a:ea typeface="Arial" charset="0"/>
              <a:cs typeface="Arial" charset="0"/>
            </a:endParaRPr>
          </a:p>
        </p:txBody>
      </p:sp>
      <p:sp>
        <p:nvSpPr>
          <p:cNvPr id="71" name="Rectangle 70"/>
          <p:cNvSpPr/>
          <p:nvPr/>
        </p:nvSpPr>
        <p:spPr>
          <a:xfrm>
            <a:off x="6678605" y="2315577"/>
            <a:ext cx="312906" cy="369332"/>
          </a:xfrm>
          <a:prstGeom prst="rect">
            <a:avLst/>
          </a:prstGeom>
        </p:spPr>
        <p:txBody>
          <a:bodyPr wrap="none">
            <a:spAutoFit/>
          </a:bodyPr>
          <a:lstStyle/>
          <a:p>
            <a:r>
              <a:rPr lang="en-US" dirty="0" smtClean="0">
                <a:latin typeface="Arial" charset="0"/>
                <a:ea typeface="Arial" charset="0"/>
                <a:cs typeface="Arial" charset="0"/>
              </a:rPr>
              <a:t>4</a:t>
            </a:r>
            <a:endParaRPr lang="en-US" dirty="0">
              <a:latin typeface="Arial" charset="0"/>
              <a:ea typeface="Arial" charset="0"/>
              <a:cs typeface="Arial" charset="0"/>
            </a:endParaRPr>
          </a:p>
        </p:txBody>
      </p:sp>
      <p:sp>
        <p:nvSpPr>
          <p:cNvPr id="72" name="Rectangle 71"/>
          <p:cNvSpPr/>
          <p:nvPr/>
        </p:nvSpPr>
        <p:spPr>
          <a:xfrm>
            <a:off x="5577462" y="2759905"/>
            <a:ext cx="312906" cy="369332"/>
          </a:xfrm>
          <a:prstGeom prst="rect">
            <a:avLst/>
          </a:prstGeom>
        </p:spPr>
        <p:txBody>
          <a:bodyPr wrap="none">
            <a:spAutoFit/>
          </a:bodyPr>
          <a:lstStyle/>
          <a:p>
            <a:r>
              <a:rPr lang="en-US" dirty="0">
                <a:latin typeface="Arial" charset="0"/>
                <a:ea typeface="Arial" charset="0"/>
                <a:cs typeface="Arial" charset="0"/>
              </a:rPr>
              <a:t>5</a:t>
            </a:r>
            <a:endParaRPr lang="en-US" dirty="0">
              <a:latin typeface="Arial" charset="0"/>
              <a:ea typeface="Arial" charset="0"/>
              <a:cs typeface="Arial" charset="0"/>
            </a:endParaRPr>
          </a:p>
        </p:txBody>
      </p:sp>
      <p:sp>
        <p:nvSpPr>
          <p:cNvPr id="73" name="Rectangle 72"/>
          <p:cNvSpPr/>
          <p:nvPr/>
        </p:nvSpPr>
        <p:spPr>
          <a:xfrm>
            <a:off x="6373805" y="1972147"/>
            <a:ext cx="312906" cy="369332"/>
          </a:xfrm>
          <a:prstGeom prst="rect">
            <a:avLst/>
          </a:prstGeom>
        </p:spPr>
        <p:txBody>
          <a:bodyPr wrap="none">
            <a:spAutoFit/>
          </a:bodyPr>
          <a:lstStyle/>
          <a:p>
            <a:r>
              <a:rPr lang="en-US" dirty="0">
                <a:latin typeface="Arial" charset="0"/>
                <a:ea typeface="Arial" charset="0"/>
                <a:cs typeface="Arial" charset="0"/>
              </a:rPr>
              <a:t>5</a:t>
            </a:r>
            <a:endParaRPr lang="en-US" dirty="0">
              <a:latin typeface="Arial" charset="0"/>
              <a:ea typeface="Arial" charset="0"/>
              <a:cs typeface="Arial" charset="0"/>
            </a:endParaRPr>
          </a:p>
        </p:txBody>
      </p:sp>
      <p:sp>
        <p:nvSpPr>
          <p:cNvPr id="74" name="Rectangle 73"/>
          <p:cNvSpPr/>
          <p:nvPr/>
        </p:nvSpPr>
        <p:spPr>
          <a:xfrm>
            <a:off x="7530761" y="1866967"/>
            <a:ext cx="312906" cy="369332"/>
          </a:xfrm>
          <a:prstGeom prst="rect">
            <a:avLst/>
          </a:prstGeom>
        </p:spPr>
        <p:txBody>
          <a:bodyPr wrap="none">
            <a:spAutoFit/>
          </a:bodyPr>
          <a:lstStyle/>
          <a:p>
            <a:r>
              <a:rPr lang="en-US" dirty="0">
                <a:latin typeface="Arial" charset="0"/>
                <a:ea typeface="Arial" charset="0"/>
                <a:cs typeface="Arial" charset="0"/>
              </a:rPr>
              <a:t>5</a:t>
            </a:r>
            <a:endParaRPr lang="en-US" dirty="0">
              <a:latin typeface="Arial" charset="0"/>
              <a:ea typeface="Arial" charset="0"/>
              <a:cs typeface="Arial" charset="0"/>
            </a:endParaRPr>
          </a:p>
        </p:txBody>
      </p:sp>
      <p:sp>
        <p:nvSpPr>
          <p:cNvPr id="75" name="Rectangle 74"/>
          <p:cNvSpPr/>
          <p:nvPr/>
        </p:nvSpPr>
        <p:spPr>
          <a:xfrm>
            <a:off x="7165856" y="2274792"/>
            <a:ext cx="312906" cy="369332"/>
          </a:xfrm>
          <a:prstGeom prst="rect">
            <a:avLst/>
          </a:prstGeom>
        </p:spPr>
        <p:txBody>
          <a:bodyPr wrap="none">
            <a:spAutoFit/>
          </a:bodyPr>
          <a:lstStyle/>
          <a:p>
            <a:r>
              <a:rPr lang="en-US" dirty="0" smtClean="0">
                <a:latin typeface="Arial" charset="0"/>
                <a:ea typeface="Arial" charset="0"/>
                <a:cs typeface="Arial" charset="0"/>
              </a:rPr>
              <a:t>4</a:t>
            </a:r>
            <a:endParaRPr lang="en-US" dirty="0">
              <a:latin typeface="Arial" charset="0"/>
              <a:ea typeface="Arial" charset="0"/>
              <a:cs typeface="Arial" charset="0"/>
            </a:endParaRPr>
          </a:p>
        </p:txBody>
      </p:sp>
      <p:sp>
        <p:nvSpPr>
          <p:cNvPr id="76" name="TextBox 75"/>
          <p:cNvSpPr txBox="1"/>
          <p:nvPr/>
        </p:nvSpPr>
        <p:spPr>
          <a:xfrm>
            <a:off x="7854540" y="4791674"/>
            <a:ext cx="124649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smtClean="0">
                <a:solidFill>
                  <a:srgbClr val="B70064"/>
                </a:solidFill>
                <a:latin typeface="Arial" charset="0"/>
                <a:ea typeface="Arial" charset="0"/>
                <a:cs typeface="Arial" charset="0"/>
              </a:rPr>
              <a:t>Destination</a:t>
            </a:r>
            <a:endParaRPr kumimoji="0" lang="en-US" sz="1800" b="0" i="0" u="none" strike="noStrike" cap="none" spc="0" normalizeH="0" baseline="0" dirty="0">
              <a:ln>
                <a:noFill/>
              </a:ln>
              <a:solidFill>
                <a:srgbClr val="000000"/>
              </a:solidFill>
              <a:effectLst/>
              <a:uFillTx/>
              <a:latin typeface="Arial" charset="0"/>
              <a:ea typeface="Arial" charset="0"/>
              <a:cs typeface="Arial" charset="0"/>
              <a:sym typeface="Calibri"/>
            </a:endParaRPr>
          </a:p>
        </p:txBody>
      </p:sp>
      <p:sp>
        <p:nvSpPr>
          <p:cNvPr id="77" name="TextBox 76"/>
          <p:cNvSpPr txBox="1"/>
          <p:nvPr/>
        </p:nvSpPr>
        <p:spPr>
          <a:xfrm>
            <a:off x="6748000" y="1540906"/>
            <a:ext cx="82330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smtClean="0">
                <a:solidFill>
                  <a:srgbClr val="B70064"/>
                </a:solidFill>
                <a:latin typeface="Arial" charset="0"/>
                <a:ea typeface="Arial" charset="0"/>
                <a:cs typeface="Arial" charset="0"/>
              </a:rPr>
              <a:t>Source</a:t>
            </a:r>
            <a:endParaRPr kumimoji="0" lang="en-US" sz="1800" b="0" i="0" u="none" strike="noStrike" cap="none" spc="0" normalizeH="0" baseline="0" dirty="0">
              <a:ln>
                <a:noFill/>
              </a:ln>
              <a:solidFill>
                <a:srgbClr val="000000"/>
              </a:solidFill>
              <a:effectLst/>
              <a:uFillTx/>
              <a:latin typeface="Arial" charset="0"/>
              <a:ea typeface="Arial" charset="0"/>
              <a:cs typeface="Arial" charset="0"/>
              <a:sym typeface="Calibri"/>
            </a:endParaRPr>
          </a:p>
        </p:txBody>
      </p:sp>
      <p:sp>
        <p:nvSpPr>
          <p:cNvPr id="78" name="Rectangle 77"/>
          <p:cNvSpPr/>
          <p:nvPr/>
        </p:nvSpPr>
        <p:spPr>
          <a:xfrm>
            <a:off x="8080190" y="4173768"/>
            <a:ext cx="312906" cy="369332"/>
          </a:xfrm>
          <a:prstGeom prst="rect">
            <a:avLst/>
          </a:prstGeom>
        </p:spPr>
        <p:txBody>
          <a:bodyPr wrap="none">
            <a:spAutoFit/>
          </a:bodyPr>
          <a:lstStyle/>
          <a:p>
            <a:r>
              <a:rPr lang="en-US" dirty="0" smtClean="0">
                <a:latin typeface="Arial" charset="0"/>
                <a:ea typeface="Arial" charset="0"/>
                <a:cs typeface="Arial" charset="0"/>
              </a:rPr>
              <a:t>1</a:t>
            </a:r>
            <a:endParaRPr lang="en-US" dirty="0">
              <a:latin typeface="Arial" charset="0"/>
              <a:ea typeface="Arial" charset="0"/>
              <a:cs typeface="Arial" charset="0"/>
            </a:endParaRPr>
          </a:p>
        </p:txBody>
      </p:sp>
      <p:sp>
        <p:nvSpPr>
          <p:cNvPr id="79" name="AutoShape 5"/>
          <p:cNvSpPr>
            <a:spLocks noChangeArrowheads="1"/>
          </p:cNvSpPr>
          <p:nvPr/>
        </p:nvSpPr>
        <p:spPr bwMode="auto">
          <a:xfrm>
            <a:off x="1204749" y="5768497"/>
            <a:ext cx="4685619" cy="718030"/>
          </a:xfrm>
          <a:prstGeom prst="roundRect">
            <a:avLst>
              <a:gd name="adj" fmla="val 16667"/>
            </a:avLst>
          </a:prstGeom>
          <a:solidFill>
            <a:srgbClr val="FF40FF">
              <a:alpha val="10000"/>
            </a:srgbClr>
          </a:solidFill>
          <a:ln w="31750">
            <a:solidFill>
              <a:schemeClr val="tx1">
                <a:alpha val="98822"/>
              </a:schemeClr>
            </a:solidFill>
            <a:round/>
            <a:headEnd/>
            <a:tailEnd/>
          </a:ln>
        </p:spPr>
        <p:txBody>
          <a:bodyPr wrap="none" anchor="ctr"/>
          <a:lstStyle>
            <a:lvl1pPr eaLnBrk="0" hangingPunct="0">
              <a:defRPr sz="2000" b="1">
                <a:solidFill>
                  <a:schemeClr val="tx1"/>
                </a:solidFill>
                <a:latin typeface="Arial" charset="0"/>
                <a:ea typeface="ＭＳ Ｐゴシック" charset="-128"/>
              </a:defRPr>
            </a:lvl1pPr>
            <a:lvl2pPr marL="742950" indent="-285750" eaLnBrk="0" hangingPunct="0">
              <a:defRPr sz="2000" b="1">
                <a:solidFill>
                  <a:schemeClr val="tx1"/>
                </a:solidFill>
                <a:latin typeface="Arial" charset="0"/>
                <a:ea typeface="ＭＳ Ｐゴシック" charset="-128"/>
              </a:defRPr>
            </a:lvl2pPr>
            <a:lvl3pPr marL="1143000" indent="-228600" eaLnBrk="0" hangingPunct="0">
              <a:defRPr sz="2000" b="1">
                <a:solidFill>
                  <a:schemeClr val="tx1"/>
                </a:solidFill>
                <a:latin typeface="Arial" charset="0"/>
                <a:ea typeface="ＭＳ Ｐゴシック" charset="-128"/>
              </a:defRPr>
            </a:lvl3pPr>
            <a:lvl4pPr marL="1600200" indent="-228600" eaLnBrk="0" hangingPunct="0">
              <a:defRPr sz="2000" b="1">
                <a:solidFill>
                  <a:schemeClr val="tx1"/>
                </a:solidFill>
                <a:latin typeface="Arial" charset="0"/>
                <a:ea typeface="ＭＳ Ｐゴシック" charset="-128"/>
              </a:defRPr>
            </a:lvl4pPr>
            <a:lvl5pPr marL="2057400" indent="-228600" eaLnBrk="0" hangingPunct="0">
              <a:defRPr sz="20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0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0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0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endParaRPr lang="en-US" altLang="en-US"/>
          </a:p>
        </p:txBody>
      </p:sp>
    </p:spTree>
    <p:extLst>
      <p:ext uri="{BB962C8B-B14F-4D97-AF65-F5344CB8AC3E}">
        <p14:creationId xmlns:p14="http://schemas.microsoft.com/office/powerpoint/2010/main" val="768214654"/>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Title 1"/>
          <p:cNvSpPr txBox="1">
            <a:spLocks noGrp="1"/>
          </p:cNvSpPr>
          <p:nvPr>
            <p:ph type="title"/>
          </p:nvPr>
        </p:nvSpPr>
        <p:spPr>
          <a:xfrm>
            <a:off x="88900" y="91440"/>
            <a:ext cx="9055100" cy="682626"/>
          </a:xfrm>
        </p:spPr>
        <p:txBody>
          <a:bodyPr/>
          <a:lstStyle/>
          <a:p>
            <a:r>
              <a:rPr lang="en-US" dirty="0" smtClean="0"/>
              <a:t>Truncating the flood of GEMs</a:t>
            </a:r>
            <a:endParaRPr lang="en-US" dirty="0"/>
          </a:p>
        </p:txBody>
      </p:sp>
      <p:sp>
        <p:nvSpPr>
          <p:cNvPr id="196" name="Content Placeholder 2"/>
          <p:cNvSpPr txBox="1">
            <a:spLocks noGrp="1"/>
          </p:cNvSpPr>
          <p:nvPr>
            <p:ph type="body" idx="1"/>
          </p:nvPr>
        </p:nvSpPr>
        <p:spPr>
          <a:xfrm>
            <a:off x="457199" y="1111250"/>
            <a:ext cx="4379559" cy="3505068"/>
          </a:xfrm>
        </p:spPr>
        <p:txBody>
          <a:bodyPr/>
          <a:lstStyle/>
          <a:p>
            <a:pPr marL="457200" indent="-457200">
              <a:buFont typeface="+mj-lt"/>
              <a:buAutoNum type="arabicPeriod"/>
            </a:pPr>
            <a:r>
              <a:rPr lang="en-US" dirty="0" smtClean="0">
                <a:sym typeface="Calibri"/>
              </a:rPr>
              <a:t>Node </a:t>
            </a:r>
            <a:r>
              <a:rPr lang="en-US" dirty="0" smtClean="0">
                <a:solidFill>
                  <a:srgbClr val="00B0F0"/>
                </a:solidFill>
                <a:latin typeface="Arial" charset="0"/>
                <a:ea typeface="Arial" charset="0"/>
                <a:cs typeface="Arial" charset="0"/>
              </a:rPr>
              <a:t>w</a:t>
            </a:r>
            <a:r>
              <a:rPr lang="en-US" dirty="0" smtClean="0">
                <a:sym typeface="Calibri"/>
              </a:rPr>
              <a:t> broadcasts GEM</a:t>
            </a:r>
          </a:p>
          <a:p>
            <a:pPr marL="457200" indent="-457200">
              <a:buFont typeface="+mj-lt"/>
              <a:buAutoNum type="arabicPeriod"/>
            </a:pPr>
            <a:endParaRPr lang="en-US" sz="800" dirty="0" smtClean="0">
              <a:sym typeface="Calibri"/>
            </a:endParaRPr>
          </a:p>
          <a:p>
            <a:pPr marL="457200" indent="-457200">
              <a:buFont typeface="+mj-lt"/>
              <a:buAutoNum type="arabicPeriod"/>
            </a:pPr>
            <a:r>
              <a:rPr lang="en-US" dirty="0" smtClean="0"/>
              <a:t>Node </a:t>
            </a:r>
            <a:r>
              <a:rPr lang="en-US" dirty="0" smtClean="0">
                <a:solidFill>
                  <a:srgbClr val="FF40FF"/>
                </a:solidFill>
              </a:rPr>
              <a:t>v</a:t>
            </a:r>
            <a:r>
              <a:rPr lang="en-US" dirty="0" smtClean="0"/>
              <a:t> determines whether to retransmit</a:t>
            </a:r>
            <a:endParaRPr lang="en-US" dirty="0">
              <a:solidFill>
                <a:srgbClr val="00B0F0"/>
              </a:solidFill>
            </a:endParaRPr>
          </a:p>
          <a:p>
            <a:pPr lvl="1"/>
            <a:r>
              <a:rPr lang="en-US" dirty="0" smtClean="0">
                <a:solidFill>
                  <a:srgbClr val="FF40FF"/>
                </a:solidFill>
              </a:rPr>
              <a:t>v </a:t>
            </a:r>
            <a:r>
              <a:rPr lang="en-US" dirty="0" smtClean="0"/>
              <a:t>wants its </a:t>
            </a:r>
            <a:r>
              <a:rPr lang="en-US" dirty="0" err="1" smtClean="0">
                <a:solidFill>
                  <a:srgbClr val="B70164"/>
                </a:solidFill>
              </a:rPr>
              <a:t>u</a:t>
            </a:r>
            <a:r>
              <a:rPr lang="en-US" baseline="-25000" dirty="0" err="1" smtClean="0">
                <a:solidFill>
                  <a:srgbClr val="B70164"/>
                </a:solidFill>
              </a:rPr>
              <a:t>i</a:t>
            </a:r>
            <a:r>
              <a:rPr lang="en-US" baseline="-25000" dirty="0" smtClean="0">
                <a:solidFill>
                  <a:srgbClr val="9437FF"/>
                </a:solidFill>
              </a:rPr>
              <a:t> </a:t>
            </a:r>
            <a:r>
              <a:rPr lang="en-US" dirty="0" smtClean="0"/>
              <a:t>neighbors to each receive </a:t>
            </a:r>
            <a:r>
              <a:rPr lang="en-US" dirty="0" smtClean="0">
                <a:solidFill>
                  <a:srgbClr val="B70164"/>
                </a:solidFill>
              </a:rPr>
              <a:t>C GEMs </a:t>
            </a:r>
          </a:p>
          <a:p>
            <a:pPr lvl="2"/>
            <a:r>
              <a:rPr lang="en-US" dirty="0"/>
              <a:t>f</a:t>
            </a:r>
            <a:r>
              <a:rPr lang="en-US" dirty="0" smtClean="0"/>
              <a:t>or gradient path diversity</a:t>
            </a:r>
          </a:p>
          <a:p>
            <a:pPr lvl="2"/>
            <a:endParaRPr lang="en-US" sz="400" dirty="0" smtClean="0"/>
          </a:p>
          <a:p>
            <a:pPr lvl="1"/>
            <a:r>
              <a:rPr lang="en-US" dirty="0">
                <a:solidFill>
                  <a:srgbClr val="FF40FF"/>
                </a:solidFill>
              </a:rPr>
              <a:t>v</a:t>
            </a:r>
            <a:r>
              <a:rPr lang="en-US" dirty="0" smtClean="0"/>
              <a:t> uses local link state to compute retransmission probability</a:t>
            </a:r>
          </a:p>
          <a:p>
            <a:pPr lvl="1"/>
            <a:endParaRPr lang="en-US" dirty="0" smtClean="0">
              <a:solidFill>
                <a:schemeClr val="bg1"/>
              </a:solidFill>
            </a:endParaRPr>
          </a:p>
          <a:p>
            <a:pPr lvl="1"/>
            <a:endParaRPr lang="en-US" sz="800" dirty="0" smtClean="0"/>
          </a:p>
        </p:txBody>
      </p:sp>
      <p:sp>
        <p:nvSpPr>
          <p:cNvPr id="197" name="Slide Number Placeholder 3"/>
          <p:cNvSpPr txBox="1">
            <a:spLocks noGrp="1"/>
          </p:cNvSpPr>
          <p:nvPr>
            <p:ph type="sldNum" sz="quarter" idx="2"/>
          </p:nvPr>
        </p:nvSpPr>
        <p:spPr/>
        <p:txBody>
          <a:bodyPr/>
          <a:lstStyle/>
          <a:p>
            <a:fld id="{86CB4B4D-7CA3-9044-876B-883B54F8677D}" type="slidenum">
              <a:rPr lang="is-IS" smtClean="0"/>
              <a:pPr/>
              <a:t>16</a:t>
            </a:fld>
            <a:endParaRPr lang="is-IS"/>
          </a:p>
        </p:txBody>
      </p:sp>
      <p:sp>
        <p:nvSpPr>
          <p:cNvPr id="15" name="Oval 14"/>
          <p:cNvSpPr/>
          <p:nvPr/>
        </p:nvSpPr>
        <p:spPr>
          <a:xfrm>
            <a:off x="4850904" y="3281141"/>
            <a:ext cx="364958" cy="365760"/>
          </a:xfrm>
          <a:prstGeom prst="ellipse">
            <a:avLst/>
          </a:prstGeom>
          <a:solidFill>
            <a:srgbClr val="B70164"/>
          </a:solidFill>
          <a:ln w="2222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effectLst/>
            </a:endParaRPr>
          </a:p>
          <a:p>
            <a:pPr algn="ctr"/>
            <a:endParaRPr lang="en-US" dirty="0"/>
          </a:p>
        </p:txBody>
      </p:sp>
      <p:sp>
        <p:nvSpPr>
          <p:cNvPr id="17" name="Oval 16"/>
          <p:cNvSpPr/>
          <p:nvPr/>
        </p:nvSpPr>
        <p:spPr>
          <a:xfrm>
            <a:off x="5970734" y="3278292"/>
            <a:ext cx="364958" cy="365760"/>
          </a:xfrm>
          <a:prstGeom prst="ellipse">
            <a:avLst/>
          </a:prstGeom>
          <a:solidFill>
            <a:srgbClr val="B70164"/>
          </a:solidFill>
          <a:ln w="2222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effectLst/>
            </a:endParaRPr>
          </a:p>
          <a:p>
            <a:pPr algn="ctr"/>
            <a:endParaRPr lang="en-US" dirty="0"/>
          </a:p>
        </p:txBody>
      </p:sp>
      <p:sp>
        <p:nvSpPr>
          <p:cNvPr id="18" name="Oval 17"/>
          <p:cNvSpPr/>
          <p:nvPr/>
        </p:nvSpPr>
        <p:spPr>
          <a:xfrm>
            <a:off x="7221705" y="3286256"/>
            <a:ext cx="364958" cy="365760"/>
          </a:xfrm>
          <a:prstGeom prst="ellipse">
            <a:avLst/>
          </a:prstGeom>
          <a:solidFill>
            <a:srgbClr val="B70164"/>
          </a:solidFill>
          <a:ln w="2222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effectLst/>
            </a:endParaRPr>
          </a:p>
          <a:p>
            <a:pPr algn="ctr"/>
            <a:endParaRPr lang="en-US" dirty="0"/>
          </a:p>
        </p:txBody>
      </p:sp>
      <p:sp>
        <p:nvSpPr>
          <p:cNvPr id="19" name="Oval 18"/>
          <p:cNvSpPr/>
          <p:nvPr/>
        </p:nvSpPr>
        <p:spPr>
          <a:xfrm>
            <a:off x="8335259" y="3279964"/>
            <a:ext cx="364958" cy="365760"/>
          </a:xfrm>
          <a:prstGeom prst="ellipse">
            <a:avLst/>
          </a:prstGeom>
          <a:solidFill>
            <a:srgbClr val="B70164"/>
          </a:solidFill>
          <a:ln w="2222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effectLst/>
            </a:endParaRPr>
          </a:p>
          <a:p>
            <a:pPr algn="ctr"/>
            <a:r>
              <a:rPr lang="en-US" dirty="0" smtClean="0"/>
              <a:t> </a:t>
            </a:r>
            <a:endParaRPr lang="en-US" dirty="0"/>
          </a:p>
        </p:txBody>
      </p:sp>
      <p:cxnSp>
        <p:nvCxnSpPr>
          <p:cNvPr id="25" name="Straight Arrow Connector 24"/>
          <p:cNvCxnSpPr/>
          <p:nvPr/>
        </p:nvCxnSpPr>
        <p:spPr>
          <a:xfrm flipH="1">
            <a:off x="5033383" y="2399227"/>
            <a:ext cx="479570" cy="881914"/>
          </a:xfrm>
          <a:prstGeom prst="straightConnector1">
            <a:avLst/>
          </a:prstGeom>
          <a:ln w="22225">
            <a:solidFill>
              <a:srgbClr val="FF40FF"/>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5641739" y="2451876"/>
            <a:ext cx="400132" cy="951501"/>
          </a:xfrm>
          <a:prstGeom prst="straightConnector1">
            <a:avLst/>
          </a:prstGeom>
          <a:ln w="22225">
            <a:solidFill>
              <a:srgbClr val="FF40FF"/>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6" idx="4"/>
          </p:cNvCxnSpPr>
          <p:nvPr/>
        </p:nvCxnSpPr>
        <p:spPr>
          <a:xfrm>
            <a:off x="7816105" y="2457701"/>
            <a:ext cx="701633" cy="822263"/>
          </a:xfrm>
          <a:prstGeom prst="straightConnector1">
            <a:avLst/>
          </a:prstGeom>
          <a:ln w="22225">
            <a:solidFill>
              <a:schemeClr val="tx1"/>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14" idx="4"/>
          </p:cNvCxnSpPr>
          <p:nvPr/>
        </p:nvCxnSpPr>
        <p:spPr>
          <a:xfrm flipH="1">
            <a:off x="6282245" y="2470521"/>
            <a:ext cx="751960" cy="861335"/>
          </a:xfrm>
          <a:prstGeom prst="straightConnector1">
            <a:avLst/>
          </a:prstGeom>
          <a:ln w="22225">
            <a:solidFill>
              <a:schemeClr val="tx1"/>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13" idx="3"/>
          </p:cNvCxnSpPr>
          <p:nvPr/>
        </p:nvCxnSpPr>
        <p:spPr>
          <a:xfrm flipH="1">
            <a:off x="5162415" y="2404137"/>
            <a:ext cx="1014616" cy="930568"/>
          </a:xfrm>
          <a:prstGeom prst="straightConnector1">
            <a:avLst/>
          </a:prstGeom>
          <a:ln w="22225">
            <a:solidFill>
              <a:schemeClr val="tx1"/>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5654132" y="2433800"/>
            <a:ext cx="1621020" cy="906020"/>
          </a:xfrm>
          <a:prstGeom prst="straightConnector1">
            <a:avLst/>
          </a:prstGeom>
          <a:ln w="22225">
            <a:solidFill>
              <a:srgbClr val="FF40FF"/>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11" idx="5"/>
          </p:cNvCxnSpPr>
          <p:nvPr/>
        </p:nvCxnSpPr>
        <p:spPr>
          <a:xfrm>
            <a:off x="5742569" y="2412326"/>
            <a:ext cx="2617605" cy="1024340"/>
          </a:xfrm>
          <a:prstGeom prst="straightConnector1">
            <a:avLst/>
          </a:prstGeom>
          <a:ln w="22225">
            <a:solidFill>
              <a:srgbClr val="FF40FF"/>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a:stCxn id="14" idx="5"/>
          </p:cNvCxnSpPr>
          <p:nvPr/>
        </p:nvCxnSpPr>
        <p:spPr>
          <a:xfrm>
            <a:off x="7163237" y="2416957"/>
            <a:ext cx="1225469" cy="916571"/>
          </a:xfrm>
          <a:prstGeom prst="straightConnector1">
            <a:avLst/>
          </a:prstGeom>
          <a:ln w="22225">
            <a:solidFill>
              <a:schemeClr val="tx1"/>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a:off x="7107980" y="2506280"/>
            <a:ext cx="296204" cy="779976"/>
          </a:xfrm>
          <a:prstGeom prst="straightConnector1">
            <a:avLst/>
          </a:prstGeom>
          <a:ln w="22225">
            <a:solidFill>
              <a:schemeClr val="tx1"/>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a:stCxn id="14" idx="3"/>
          </p:cNvCxnSpPr>
          <p:nvPr/>
        </p:nvCxnSpPr>
        <p:spPr>
          <a:xfrm flipH="1">
            <a:off x="5162415" y="2416957"/>
            <a:ext cx="1742758" cy="917748"/>
          </a:xfrm>
          <a:prstGeom prst="straightConnector1">
            <a:avLst/>
          </a:prstGeom>
          <a:ln w="22225">
            <a:solidFill>
              <a:schemeClr val="tx1"/>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849721" y="3260243"/>
            <a:ext cx="4122045" cy="369332"/>
          </a:xfrm>
          <a:prstGeom prst="rect">
            <a:avLst/>
          </a:prstGeom>
          <a:noFill/>
        </p:spPr>
        <p:txBody>
          <a:bodyPr wrap="square" rtlCol="0">
            <a:spAutoFit/>
          </a:bodyPr>
          <a:lstStyle/>
          <a:p>
            <a:r>
              <a:rPr lang="en-US" b="1" dirty="0">
                <a:solidFill>
                  <a:schemeClr val="bg1"/>
                </a:solidFill>
                <a:latin typeface="Arial"/>
                <a:cs typeface="Arial"/>
              </a:rPr>
              <a:t>u</a:t>
            </a:r>
            <a:r>
              <a:rPr lang="en-US" b="1" baseline="-25000" dirty="0" smtClean="0">
                <a:solidFill>
                  <a:schemeClr val="bg1"/>
                </a:solidFill>
                <a:latin typeface="Arial"/>
                <a:cs typeface="Arial"/>
              </a:rPr>
              <a:t>1</a:t>
            </a:r>
            <a:r>
              <a:rPr lang="en-US" b="1" dirty="0" smtClean="0">
                <a:solidFill>
                  <a:schemeClr val="bg1"/>
                </a:solidFill>
                <a:latin typeface="Arial"/>
                <a:cs typeface="Arial"/>
              </a:rPr>
              <a:t>              u</a:t>
            </a:r>
            <a:r>
              <a:rPr lang="en-US" b="1" baseline="-25000" dirty="0" smtClean="0">
                <a:solidFill>
                  <a:schemeClr val="bg1"/>
                </a:solidFill>
                <a:latin typeface="Arial"/>
                <a:cs typeface="Arial"/>
              </a:rPr>
              <a:t>2</a:t>
            </a:r>
            <a:r>
              <a:rPr lang="en-US" b="1" dirty="0" smtClean="0">
                <a:solidFill>
                  <a:schemeClr val="bg1"/>
                </a:solidFill>
                <a:latin typeface="Arial"/>
                <a:cs typeface="Arial"/>
              </a:rPr>
              <a:t>                u</a:t>
            </a:r>
            <a:r>
              <a:rPr lang="en-US" b="1" baseline="-25000" dirty="0" smtClean="0">
                <a:solidFill>
                  <a:schemeClr val="bg1"/>
                </a:solidFill>
                <a:latin typeface="Arial"/>
                <a:cs typeface="Arial"/>
              </a:rPr>
              <a:t>3</a:t>
            </a:r>
            <a:r>
              <a:rPr lang="en-US" b="1" dirty="0" smtClean="0">
                <a:solidFill>
                  <a:schemeClr val="bg1"/>
                </a:solidFill>
                <a:latin typeface="Arial"/>
                <a:cs typeface="Arial"/>
              </a:rPr>
              <a:t>              u</a:t>
            </a:r>
            <a:r>
              <a:rPr lang="en-US" b="1" baseline="-25000" dirty="0" smtClean="0">
                <a:solidFill>
                  <a:schemeClr val="bg1"/>
                </a:solidFill>
                <a:latin typeface="Arial"/>
                <a:cs typeface="Arial"/>
              </a:rPr>
              <a:t>4</a:t>
            </a:r>
            <a:endParaRPr lang="en-US" b="1" baseline="-25000" dirty="0">
              <a:solidFill>
                <a:schemeClr val="bg1"/>
              </a:solidFill>
              <a:latin typeface="Arial"/>
              <a:cs typeface="Arial"/>
            </a:endParaRPr>
          </a:p>
        </p:txBody>
      </p:sp>
      <p:sp>
        <p:nvSpPr>
          <p:cNvPr id="36" name="Oval 35"/>
          <p:cNvSpPr/>
          <p:nvPr/>
        </p:nvSpPr>
        <p:spPr>
          <a:xfrm>
            <a:off x="6511173" y="1231742"/>
            <a:ext cx="364958" cy="365760"/>
          </a:xfrm>
          <a:prstGeom prst="ellipse">
            <a:avLst/>
          </a:prstGeom>
          <a:solidFill>
            <a:srgbClr val="00B0F0"/>
          </a:solidFill>
          <a:ln w="2222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effectLst/>
            </a:endParaRPr>
          </a:p>
          <a:p>
            <a:pPr algn="ctr"/>
            <a:endParaRPr lang="en-US" dirty="0"/>
          </a:p>
        </p:txBody>
      </p:sp>
      <p:sp>
        <p:nvSpPr>
          <p:cNvPr id="37" name="TextBox 36"/>
          <p:cNvSpPr txBox="1"/>
          <p:nvPr/>
        </p:nvSpPr>
        <p:spPr>
          <a:xfrm>
            <a:off x="6514979" y="1191487"/>
            <a:ext cx="364202" cy="369332"/>
          </a:xfrm>
          <a:prstGeom prst="rect">
            <a:avLst/>
          </a:prstGeom>
          <a:noFill/>
        </p:spPr>
        <p:txBody>
          <a:bodyPr wrap="none" rtlCol="0">
            <a:spAutoFit/>
          </a:bodyPr>
          <a:lstStyle/>
          <a:p>
            <a:r>
              <a:rPr lang="en-US" b="1" dirty="0" smtClean="0">
                <a:solidFill>
                  <a:schemeClr val="bg1"/>
                </a:solidFill>
                <a:latin typeface="Arial"/>
                <a:cs typeface="Arial"/>
              </a:rPr>
              <a:t>w</a:t>
            </a:r>
            <a:endParaRPr lang="en-US" b="1" baseline="-25000" dirty="0">
              <a:solidFill>
                <a:schemeClr val="bg1"/>
              </a:solidFill>
              <a:latin typeface="Arial"/>
              <a:cs typeface="Arial"/>
            </a:endParaRPr>
          </a:p>
        </p:txBody>
      </p:sp>
      <p:cxnSp>
        <p:nvCxnSpPr>
          <p:cNvPr id="23" name="Straight Arrow Connector 22"/>
          <p:cNvCxnSpPr/>
          <p:nvPr/>
        </p:nvCxnSpPr>
        <p:spPr>
          <a:xfrm>
            <a:off x="6840114" y="1460904"/>
            <a:ext cx="846959" cy="684601"/>
          </a:xfrm>
          <a:prstGeom prst="straightConnector1">
            <a:avLst/>
          </a:prstGeom>
          <a:ln w="22225">
            <a:solidFill>
              <a:srgbClr val="00B0F0"/>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754703" y="1581908"/>
            <a:ext cx="279502" cy="580440"/>
          </a:xfrm>
          <a:prstGeom prst="straightConnector1">
            <a:avLst/>
          </a:prstGeom>
          <a:ln w="22225">
            <a:solidFill>
              <a:srgbClr val="00B0F0"/>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343032" y="1580897"/>
            <a:ext cx="258557" cy="548003"/>
          </a:xfrm>
          <a:prstGeom prst="straightConnector1">
            <a:avLst/>
          </a:prstGeom>
          <a:ln w="22225">
            <a:solidFill>
              <a:srgbClr val="00B0F0"/>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5643103" y="1443236"/>
            <a:ext cx="907371" cy="678310"/>
          </a:xfrm>
          <a:prstGeom prst="straightConnector1">
            <a:avLst/>
          </a:prstGeom>
          <a:ln w="22225">
            <a:solidFill>
              <a:srgbClr val="00B0F0"/>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5431058" y="2100130"/>
            <a:ext cx="364958" cy="365760"/>
          </a:xfrm>
          <a:prstGeom prst="ellipse">
            <a:avLst/>
          </a:prstGeom>
          <a:solidFill>
            <a:srgbClr val="FF40FF"/>
          </a:solidFill>
          <a:ln w="2222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effectLst/>
            </a:endParaRPr>
          </a:p>
          <a:p>
            <a:pPr algn="ctr"/>
            <a:endParaRPr lang="en-US" dirty="0"/>
          </a:p>
        </p:txBody>
      </p:sp>
      <p:sp>
        <p:nvSpPr>
          <p:cNvPr id="12" name="TextBox 11"/>
          <p:cNvSpPr txBox="1"/>
          <p:nvPr/>
        </p:nvSpPr>
        <p:spPr>
          <a:xfrm>
            <a:off x="5456204" y="2066791"/>
            <a:ext cx="2619628" cy="369332"/>
          </a:xfrm>
          <a:prstGeom prst="rect">
            <a:avLst/>
          </a:prstGeom>
          <a:noFill/>
        </p:spPr>
        <p:txBody>
          <a:bodyPr wrap="none" rtlCol="0">
            <a:spAutoFit/>
          </a:bodyPr>
          <a:lstStyle/>
          <a:p>
            <a:r>
              <a:rPr lang="en-US" b="1" dirty="0" smtClean="0">
                <a:solidFill>
                  <a:schemeClr val="bg1"/>
                </a:solidFill>
                <a:latin typeface="Arial"/>
                <a:cs typeface="Arial"/>
              </a:rPr>
              <a:t>v</a:t>
            </a:r>
            <a:r>
              <a:rPr lang="en-US" dirty="0" smtClean="0">
                <a:solidFill>
                  <a:srgbClr val="00B0F0"/>
                </a:solidFill>
                <a:latin typeface="Arial"/>
                <a:cs typeface="Arial"/>
              </a:rPr>
              <a:t>         </a:t>
            </a:r>
            <a:r>
              <a:rPr lang="en-US" dirty="0" smtClean="0">
                <a:solidFill>
                  <a:schemeClr val="tx1"/>
                </a:solidFill>
                <a:latin typeface="Arial"/>
                <a:cs typeface="Arial"/>
              </a:rPr>
              <a:t>x</a:t>
            </a:r>
            <a:r>
              <a:rPr lang="en-US" baseline="-25000" dirty="0" smtClean="0">
                <a:solidFill>
                  <a:schemeClr val="tx1"/>
                </a:solidFill>
                <a:latin typeface="Arial"/>
                <a:cs typeface="Arial"/>
              </a:rPr>
              <a:t>1</a:t>
            </a:r>
            <a:r>
              <a:rPr lang="en-US" dirty="0" smtClean="0">
                <a:solidFill>
                  <a:schemeClr val="tx1"/>
                </a:solidFill>
                <a:latin typeface="Arial"/>
                <a:cs typeface="Arial"/>
              </a:rPr>
              <a:t>        x</a:t>
            </a:r>
            <a:r>
              <a:rPr lang="en-US" baseline="-25000" dirty="0" smtClean="0">
                <a:solidFill>
                  <a:schemeClr val="tx1"/>
                </a:solidFill>
                <a:latin typeface="Arial"/>
                <a:cs typeface="Arial"/>
              </a:rPr>
              <a:t>2</a:t>
            </a:r>
            <a:r>
              <a:rPr lang="en-US" dirty="0" smtClean="0">
                <a:solidFill>
                  <a:schemeClr val="tx1"/>
                </a:solidFill>
                <a:latin typeface="Arial"/>
                <a:cs typeface="Arial"/>
              </a:rPr>
              <a:t>         x</a:t>
            </a:r>
            <a:r>
              <a:rPr lang="en-US" baseline="-25000" dirty="0" smtClean="0">
                <a:solidFill>
                  <a:schemeClr val="tx1"/>
                </a:solidFill>
                <a:latin typeface="Arial"/>
                <a:cs typeface="Arial"/>
              </a:rPr>
              <a:t>3</a:t>
            </a:r>
            <a:endParaRPr lang="en-US" baseline="-25000" dirty="0">
              <a:solidFill>
                <a:schemeClr val="tx1"/>
              </a:solidFill>
              <a:latin typeface="Arial"/>
              <a:cs typeface="Arial"/>
            </a:endParaRPr>
          </a:p>
        </p:txBody>
      </p:sp>
      <p:sp>
        <p:nvSpPr>
          <p:cNvPr id="13" name="Oval 12"/>
          <p:cNvSpPr/>
          <p:nvPr/>
        </p:nvSpPr>
        <p:spPr>
          <a:xfrm>
            <a:off x="6123584" y="2091941"/>
            <a:ext cx="364958" cy="365760"/>
          </a:xfrm>
          <a:prstGeom prst="ellipse">
            <a:avLst/>
          </a:prstGeom>
          <a:noFill/>
          <a:ln w="2222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effectLst/>
            </a:endParaRPr>
          </a:p>
          <a:p>
            <a:pPr algn="ctr"/>
            <a:endParaRPr lang="en-US" dirty="0"/>
          </a:p>
        </p:txBody>
      </p:sp>
      <p:sp>
        <p:nvSpPr>
          <p:cNvPr id="14" name="Oval 13"/>
          <p:cNvSpPr/>
          <p:nvPr/>
        </p:nvSpPr>
        <p:spPr>
          <a:xfrm>
            <a:off x="6851726" y="2104761"/>
            <a:ext cx="364958" cy="365760"/>
          </a:xfrm>
          <a:prstGeom prst="ellipse">
            <a:avLst/>
          </a:prstGeom>
          <a:noFill/>
          <a:ln w="2222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effectLst/>
            </a:endParaRPr>
          </a:p>
          <a:p>
            <a:pPr algn="ctr"/>
            <a:endParaRPr lang="en-US" dirty="0"/>
          </a:p>
        </p:txBody>
      </p:sp>
      <p:sp>
        <p:nvSpPr>
          <p:cNvPr id="16" name="Oval 15"/>
          <p:cNvSpPr/>
          <p:nvPr/>
        </p:nvSpPr>
        <p:spPr>
          <a:xfrm>
            <a:off x="7633626" y="2091941"/>
            <a:ext cx="364958" cy="365760"/>
          </a:xfrm>
          <a:prstGeom prst="ellipse">
            <a:avLst/>
          </a:prstGeom>
          <a:noFill/>
          <a:ln w="2222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effectLst/>
            </a:endParaRPr>
          </a:p>
          <a:p>
            <a:pPr algn="ctr"/>
            <a:endParaRPr lang="en-US" dirty="0"/>
          </a:p>
        </p:txBody>
      </p:sp>
      <p:sp>
        <p:nvSpPr>
          <p:cNvPr id="50" name="TextBox 49"/>
          <p:cNvSpPr txBox="1"/>
          <p:nvPr/>
        </p:nvSpPr>
        <p:spPr>
          <a:xfrm>
            <a:off x="5495534" y="1418269"/>
            <a:ext cx="675824"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B0F0"/>
                </a:solidFill>
                <a:effectLst/>
                <a:uFillTx/>
                <a:latin typeface="Arial" charset="0"/>
                <a:ea typeface="Arial" charset="0"/>
                <a:cs typeface="Arial" charset="0"/>
                <a:sym typeface="Calibri"/>
              </a:rPr>
              <a:t>GEM</a:t>
            </a:r>
            <a:endParaRPr kumimoji="0" lang="en-US" sz="2000" b="0" i="0" u="none" strike="noStrike" cap="none" spc="0" normalizeH="0" baseline="0" dirty="0">
              <a:ln>
                <a:noFill/>
              </a:ln>
              <a:solidFill>
                <a:srgbClr val="00B0F0"/>
              </a:solidFill>
              <a:effectLst/>
              <a:uFillTx/>
              <a:latin typeface="Arial" charset="0"/>
              <a:ea typeface="Arial" charset="0"/>
              <a:cs typeface="Arial" charset="0"/>
              <a:sym typeface="Calibri"/>
            </a:endParaRPr>
          </a:p>
        </p:txBody>
      </p:sp>
      <p:sp>
        <p:nvSpPr>
          <p:cNvPr id="44" name="TextBox 43"/>
          <p:cNvSpPr txBox="1"/>
          <p:nvPr/>
        </p:nvSpPr>
        <p:spPr>
          <a:xfrm>
            <a:off x="4620913" y="2465890"/>
            <a:ext cx="675824"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FF40FF"/>
                </a:solidFill>
                <a:effectLst/>
                <a:uFillTx/>
                <a:latin typeface="Arial" charset="0"/>
                <a:ea typeface="Arial" charset="0"/>
                <a:cs typeface="Arial" charset="0"/>
                <a:sym typeface="Calibri"/>
              </a:rPr>
              <a:t>GEM</a:t>
            </a:r>
            <a:endParaRPr kumimoji="0" lang="en-US" sz="2000" b="0" i="0" u="none" strike="noStrike" cap="none" spc="0" normalizeH="0" baseline="0" dirty="0">
              <a:ln>
                <a:noFill/>
              </a:ln>
              <a:solidFill>
                <a:srgbClr val="FF40FF"/>
              </a:solidFill>
              <a:effectLst/>
              <a:uFillTx/>
              <a:latin typeface="Arial" charset="0"/>
              <a:ea typeface="Arial" charset="0"/>
              <a:cs typeface="Arial" charset="0"/>
              <a:sym typeface="Calibri"/>
            </a:endParaRPr>
          </a:p>
        </p:txBody>
      </p:sp>
    </p:spTree>
    <p:extLst>
      <p:ext uri="{BB962C8B-B14F-4D97-AF65-F5344CB8AC3E}">
        <p14:creationId xmlns:p14="http://schemas.microsoft.com/office/powerpoint/2010/main" val="537305129"/>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AutoShape 5"/>
          <p:cNvSpPr>
            <a:spLocks noChangeArrowheads="1"/>
          </p:cNvSpPr>
          <p:nvPr/>
        </p:nvSpPr>
        <p:spPr bwMode="auto">
          <a:xfrm>
            <a:off x="636818" y="4961852"/>
            <a:ext cx="7978894" cy="1421519"/>
          </a:xfrm>
          <a:prstGeom prst="roundRect">
            <a:avLst>
              <a:gd name="adj" fmla="val 16667"/>
            </a:avLst>
          </a:prstGeom>
          <a:solidFill>
            <a:schemeClr val="bg1">
              <a:lumMod val="95000"/>
            </a:schemeClr>
          </a:solidFill>
          <a:ln w="31750">
            <a:solidFill>
              <a:schemeClr val="tx1">
                <a:alpha val="98822"/>
              </a:schemeClr>
            </a:solidFill>
            <a:round/>
            <a:headEnd/>
            <a:tailEnd/>
          </a:ln>
        </p:spPr>
        <p:txBody>
          <a:bodyPr wrap="none" anchor="ctr"/>
          <a:lstStyle>
            <a:lvl1pPr eaLnBrk="0" hangingPunct="0">
              <a:defRPr sz="2000" b="1">
                <a:solidFill>
                  <a:schemeClr val="tx1"/>
                </a:solidFill>
                <a:latin typeface="Arial" charset="0"/>
                <a:ea typeface="ＭＳ Ｐゴシック" charset="-128"/>
              </a:defRPr>
            </a:lvl1pPr>
            <a:lvl2pPr marL="742950" indent="-285750" eaLnBrk="0" hangingPunct="0">
              <a:defRPr sz="2000" b="1">
                <a:solidFill>
                  <a:schemeClr val="tx1"/>
                </a:solidFill>
                <a:latin typeface="Arial" charset="0"/>
                <a:ea typeface="ＭＳ Ｐゴシック" charset="-128"/>
              </a:defRPr>
            </a:lvl2pPr>
            <a:lvl3pPr marL="1143000" indent="-228600" eaLnBrk="0" hangingPunct="0">
              <a:defRPr sz="2000" b="1">
                <a:solidFill>
                  <a:schemeClr val="tx1"/>
                </a:solidFill>
                <a:latin typeface="Arial" charset="0"/>
                <a:ea typeface="ＭＳ Ｐゴシック" charset="-128"/>
              </a:defRPr>
            </a:lvl3pPr>
            <a:lvl4pPr marL="1600200" indent="-228600" eaLnBrk="0" hangingPunct="0">
              <a:defRPr sz="2000" b="1">
                <a:solidFill>
                  <a:schemeClr val="tx1"/>
                </a:solidFill>
                <a:latin typeface="Arial" charset="0"/>
                <a:ea typeface="ＭＳ Ｐゴシック" charset="-128"/>
              </a:defRPr>
            </a:lvl4pPr>
            <a:lvl5pPr marL="2057400" indent="-228600" eaLnBrk="0" hangingPunct="0">
              <a:defRPr sz="20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0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0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0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endParaRPr lang="en-US" altLang="en-US"/>
          </a:p>
        </p:txBody>
      </p:sp>
      <p:sp>
        <p:nvSpPr>
          <p:cNvPr id="195" name="Title 1"/>
          <p:cNvSpPr txBox="1">
            <a:spLocks noGrp="1"/>
          </p:cNvSpPr>
          <p:nvPr>
            <p:ph type="title"/>
          </p:nvPr>
        </p:nvSpPr>
        <p:spPr>
          <a:xfrm>
            <a:off x="88900" y="91440"/>
            <a:ext cx="9055100" cy="682626"/>
          </a:xfrm>
        </p:spPr>
        <p:txBody>
          <a:bodyPr/>
          <a:lstStyle/>
          <a:p>
            <a:r>
              <a:rPr lang="en-US" dirty="0" smtClean="0"/>
              <a:t>Truncating the flood of GEMs</a:t>
            </a:r>
            <a:endParaRPr lang="en-US" dirty="0"/>
          </a:p>
        </p:txBody>
      </p:sp>
      <p:sp>
        <p:nvSpPr>
          <p:cNvPr id="196" name="Content Placeholder 2"/>
          <p:cNvSpPr txBox="1">
            <a:spLocks noGrp="1"/>
          </p:cNvSpPr>
          <p:nvPr>
            <p:ph type="body" idx="1"/>
          </p:nvPr>
        </p:nvSpPr>
        <p:spPr>
          <a:xfrm>
            <a:off x="457199" y="1111250"/>
            <a:ext cx="4379559" cy="3505068"/>
          </a:xfrm>
        </p:spPr>
        <p:txBody>
          <a:bodyPr/>
          <a:lstStyle/>
          <a:p>
            <a:pPr marL="457200" indent="-457200">
              <a:buFont typeface="+mj-lt"/>
              <a:buAutoNum type="arabicPeriod"/>
            </a:pPr>
            <a:r>
              <a:rPr lang="en-US" dirty="0" smtClean="0">
                <a:sym typeface="Calibri"/>
              </a:rPr>
              <a:t>Node </a:t>
            </a:r>
            <a:r>
              <a:rPr lang="en-US" dirty="0" smtClean="0">
                <a:solidFill>
                  <a:srgbClr val="00B0F0"/>
                </a:solidFill>
                <a:latin typeface="Arial" charset="0"/>
                <a:ea typeface="Arial" charset="0"/>
                <a:cs typeface="Arial" charset="0"/>
              </a:rPr>
              <a:t>w</a:t>
            </a:r>
            <a:r>
              <a:rPr lang="en-US" dirty="0" smtClean="0">
                <a:sym typeface="Calibri"/>
              </a:rPr>
              <a:t> broadcasts GEM</a:t>
            </a:r>
          </a:p>
          <a:p>
            <a:pPr marL="457200" indent="-457200">
              <a:buFont typeface="+mj-lt"/>
              <a:buAutoNum type="arabicPeriod"/>
            </a:pPr>
            <a:endParaRPr lang="en-US" sz="800" dirty="0" smtClean="0">
              <a:sym typeface="Calibri"/>
            </a:endParaRPr>
          </a:p>
          <a:p>
            <a:pPr marL="457200" indent="-457200">
              <a:buFont typeface="+mj-lt"/>
              <a:buAutoNum type="arabicPeriod"/>
            </a:pPr>
            <a:r>
              <a:rPr lang="en-US" dirty="0" smtClean="0"/>
              <a:t>Node </a:t>
            </a:r>
            <a:r>
              <a:rPr lang="en-US" dirty="0" smtClean="0">
                <a:solidFill>
                  <a:srgbClr val="FF40FF"/>
                </a:solidFill>
              </a:rPr>
              <a:t>v</a:t>
            </a:r>
            <a:r>
              <a:rPr lang="en-US" dirty="0" smtClean="0"/>
              <a:t> determines whether to retransmit</a:t>
            </a:r>
            <a:endParaRPr lang="en-US" dirty="0">
              <a:solidFill>
                <a:srgbClr val="00B0F0"/>
              </a:solidFill>
            </a:endParaRPr>
          </a:p>
          <a:p>
            <a:pPr lvl="1"/>
            <a:r>
              <a:rPr lang="en-US" dirty="0" smtClean="0">
                <a:solidFill>
                  <a:srgbClr val="FF40FF"/>
                </a:solidFill>
              </a:rPr>
              <a:t>v </a:t>
            </a:r>
            <a:r>
              <a:rPr lang="en-US" dirty="0" smtClean="0"/>
              <a:t>wants its </a:t>
            </a:r>
            <a:r>
              <a:rPr lang="en-US" dirty="0" err="1" smtClean="0">
                <a:solidFill>
                  <a:srgbClr val="B70164"/>
                </a:solidFill>
              </a:rPr>
              <a:t>u</a:t>
            </a:r>
            <a:r>
              <a:rPr lang="en-US" baseline="-25000" dirty="0" err="1" smtClean="0">
                <a:solidFill>
                  <a:srgbClr val="B70164"/>
                </a:solidFill>
              </a:rPr>
              <a:t>i</a:t>
            </a:r>
            <a:r>
              <a:rPr lang="en-US" baseline="-25000" dirty="0" smtClean="0">
                <a:solidFill>
                  <a:srgbClr val="9437FF"/>
                </a:solidFill>
              </a:rPr>
              <a:t> </a:t>
            </a:r>
            <a:r>
              <a:rPr lang="en-US" dirty="0" smtClean="0"/>
              <a:t>neighbors to each receive </a:t>
            </a:r>
            <a:r>
              <a:rPr lang="en-US" dirty="0" smtClean="0">
                <a:solidFill>
                  <a:srgbClr val="B70164"/>
                </a:solidFill>
              </a:rPr>
              <a:t>C GEMs </a:t>
            </a:r>
          </a:p>
          <a:p>
            <a:pPr lvl="2"/>
            <a:r>
              <a:rPr lang="en-US" dirty="0"/>
              <a:t>f</a:t>
            </a:r>
            <a:r>
              <a:rPr lang="en-US" dirty="0" smtClean="0"/>
              <a:t>or gradient path diversity</a:t>
            </a:r>
          </a:p>
          <a:p>
            <a:pPr lvl="2"/>
            <a:endParaRPr lang="en-US" sz="400" dirty="0" smtClean="0"/>
          </a:p>
          <a:p>
            <a:pPr lvl="1"/>
            <a:r>
              <a:rPr lang="en-US" dirty="0">
                <a:solidFill>
                  <a:srgbClr val="FF40FF"/>
                </a:solidFill>
              </a:rPr>
              <a:t>v</a:t>
            </a:r>
            <a:r>
              <a:rPr lang="en-US" dirty="0" smtClean="0"/>
              <a:t> uses local link state to compute retransmission probability</a:t>
            </a:r>
          </a:p>
          <a:p>
            <a:pPr lvl="1"/>
            <a:endParaRPr lang="en-US" dirty="0" smtClean="0">
              <a:solidFill>
                <a:schemeClr val="bg1"/>
              </a:solidFill>
            </a:endParaRPr>
          </a:p>
          <a:p>
            <a:pPr lvl="1"/>
            <a:endParaRPr lang="en-US" sz="800" dirty="0" smtClean="0"/>
          </a:p>
        </p:txBody>
      </p:sp>
      <p:sp>
        <p:nvSpPr>
          <p:cNvPr id="197" name="Slide Number Placeholder 3"/>
          <p:cNvSpPr txBox="1">
            <a:spLocks noGrp="1"/>
          </p:cNvSpPr>
          <p:nvPr>
            <p:ph type="sldNum" sz="quarter" idx="2"/>
          </p:nvPr>
        </p:nvSpPr>
        <p:spPr/>
        <p:txBody>
          <a:bodyPr/>
          <a:lstStyle/>
          <a:p>
            <a:fld id="{86CB4B4D-7CA3-9044-876B-883B54F8677D}" type="slidenum">
              <a:rPr lang="is-IS" smtClean="0"/>
              <a:pPr/>
              <a:t>17</a:t>
            </a:fld>
            <a:endParaRPr lang="is-IS"/>
          </a:p>
        </p:txBody>
      </p:sp>
      <p:sp>
        <p:nvSpPr>
          <p:cNvPr id="15" name="Oval 14"/>
          <p:cNvSpPr/>
          <p:nvPr/>
        </p:nvSpPr>
        <p:spPr>
          <a:xfrm>
            <a:off x="4850904" y="3281141"/>
            <a:ext cx="364958" cy="365760"/>
          </a:xfrm>
          <a:prstGeom prst="ellipse">
            <a:avLst/>
          </a:prstGeom>
          <a:solidFill>
            <a:srgbClr val="B70164"/>
          </a:solidFill>
          <a:ln w="2222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effectLst/>
            </a:endParaRPr>
          </a:p>
          <a:p>
            <a:pPr algn="ctr"/>
            <a:endParaRPr lang="en-US" dirty="0"/>
          </a:p>
        </p:txBody>
      </p:sp>
      <p:sp>
        <p:nvSpPr>
          <p:cNvPr id="17" name="Oval 16"/>
          <p:cNvSpPr/>
          <p:nvPr/>
        </p:nvSpPr>
        <p:spPr>
          <a:xfrm>
            <a:off x="5970734" y="3278292"/>
            <a:ext cx="364958" cy="365760"/>
          </a:xfrm>
          <a:prstGeom prst="ellipse">
            <a:avLst/>
          </a:prstGeom>
          <a:solidFill>
            <a:srgbClr val="B70164"/>
          </a:solidFill>
          <a:ln w="2222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effectLst/>
            </a:endParaRPr>
          </a:p>
          <a:p>
            <a:pPr algn="ctr"/>
            <a:endParaRPr lang="en-US" dirty="0"/>
          </a:p>
        </p:txBody>
      </p:sp>
      <p:sp>
        <p:nvSpPr>
          <p:cNvPr id="18" name="Oval 17"/>
          <p:cNvSpPr/>
          <p:nvPr/>
        </p:nvSpPr>
        <p:spPr>
          <a:xfrm>
            <a:off x="7221705" y="3286256"/>
            <a:ext cx="364958" cy="365760"/>
          </a:xfrm>
          <a:prstGeom prst="ellipse">
            <a:avLst/>
          </a:prstGeom>
          <a:solidFill>
            <a:srgbClr val="B70164"/>
          </a:solidFill>
          <a:ln w="2222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effectLst/>
            </a:endParaRPr>
          </a:p>
          <a:p>
            <a:pPr algn="ctr"/>
            <a:endParaRPr lang="en-US" dirty="0"/>
          </a:p>
        </p:txBody>
      </p:sp>
      <p:sp>
        <p:nvSpPr>
          <p:cNvPr id="19" name="Oval 18"/>
          <p:cNvSpPr/>
          <p:nvPr/>
        </p:nvSpPr>
        <p:spPr>
          <a:xfrm>
            <a:off x="8335259" y="3279964"/>
            <a:ext cx="364958" cy="365760"/>
          </a:xfrm>
          <a:prstGeom prst="ellipse">
            <a:avLst/>
          </a:prstGeom>
          <a:solidFill>
            <a:srgbClr val="B70164"/>
          </a:solidFill>
          <a:ln w="2222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effectLst/>
            </a:endParaRPr>
          </a:p>
          <a:p>
            <a:pPr algn="ctr"/>
            <a:r>
              <a:rPr lang="en-US" dirty="0" smtClean="0"/>
              <a:t> </a:t>
            </a:r>
            <a:endParaRPr lang="en-US" dirty="0"/>
          </a:p>
        </p:txBody>
      </p:sp>
      <p:cxnSp>
        <p:nvCxnSpPr>
          <p:cNvPr id="25" name="Straight Arrow Connector 24"/>
          <p:cNvCxnSpPr/>
          <p:nvPr/>
        </p:nvCxnSpPr>
        <p:spPr>
          <a:xfrm flipH="1">
            <a:off x="5033383" y="2399227"/>
            <a:ext cx="479570" cy="881914"/>
          </a:xfrm>
          <a:prstGeom prst="straightConnector1">
            <a:avLst/>
          </a:prstGeom>
          <a:ln w="22225">
            <a:solidFill>
              <a:srgbClr val="FF40FF"/>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5641739" y="2451876"/>
            <a:ext cx="400132" cy="951501"/>
          </a:xfrm>
          <a:prstGeom prst="straightConnector1">
            <a:avLst/>
          </a:prstGeom>
          <a:ln w="22225">
            <a:solidFill>
              <a:srgbClr val="FF40FF"/>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6" idx="4"/>
          </p:cNvCxnSpPr>
          <p:nvPr/>
        </p:nvCxnSpPr>
        <p:spPr>
          <a:xfrm>
            <a:off x="7816105" y="2457701"/>
            <a:ext cx="701633" cy="822263"/>
          </a:xfrm>
          <a:prstGeom prst="straightConnector1">
            <a:avLst/>
          </a:prstGeom>
          <a:ln w="22225">
            <a:solidFill>
              <a:schemeClr val="tx1"/>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14" idx="4"/>
          </p:cNvCxnSpPr>
          <p:nvPr/>
        </p:nvCxnSpPr>
        <p:spPr>
          <a:xfrm flipH="1">
            <a:off x="6282245" y="2470521"/>
            <a:ext cx="751960" cy="861335"/>
          </a:xfrm>
          <a:prstGeom prst="straightConnector1">
            <a:avLst/>
          </a:prstGeom>
          <a:ln w="22225">
            <a:solidFill>
              <a:schemeClr val="tx1"/>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13" idx="3"/>
          </p:cNvCxnSpPr>
          <p:nvPr/>
        </p:nvCxnSpPr>
        <p:spPr>
          <a:xfrm flipH="1">
            <a:off x="5162415" y="2404137"/>
            <a:ext cx="1014616" cy="930568"/>
          </a:xfrm>
          <a:prstGeom prst="straightConnector1">
            <a:avLst/>
          </a:prstGeom>
          <a:ln w="22225">
            <a:solidFill>
              <a:schemeClr val="tx1"/>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5654132" y="2433800"/>
            <a:ext cx="1621020" cy="906020"/>
          </a:xfrm>
          <a:prstGeom prst="straightConnector1">
            <a:avLst/>
          </a:prstGeom>
          <a:ln w="22225">
            <a:solidFill>
              <a:srgbClr val="FF40FF"/>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11" idx="5"/>
          </p:cNvCxnSpPr>
          <p:nvPr/>
        </p:nvCxnSpPr>
        <p:spPr>
          <a:xfrm>
            <a:off x="5742569" y="2412326"/>
            <a:ext cx="2617605" cy="1024340"/>
          </a:xfrm>
          <a:prstGeom prst="straightConnector1">
            <a:avLst/>
          </a:prstGeom>
          <a:ln w="22225">
            <a:solidFill>
              <a:srgbClr val="FF40FF"/>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a:stCxn id="14" idx="5"/>
          </p:cNvCxnSpPr>
          <p:nvPr/>
        </p:nvCxnSpPr>
        <p:spPr>
          <a:xfrm>
            <a:off x="7163237" y="2416957"/>
            <a:ext cx="1225469" cy="916571"/>
          </a:xfrm>
          <a:prstGeom prst="straightConnector1">
            <a:avLst/>
          </a:prstGeom>
          <a:ln w="22225">
            <a:solidFill>
              <a:schemeClr val="tx1"/>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a:off x="7107980" y="2506280"/>
            <a:ext cx="296204" cy="779976"/>
          </a:xfrm>
          <a:prstGeom prst="straightConnector1">
            <a:avLst/>
          </a:prstGeom>
          <a:ln w="22225">
            <a:solidFill>
              <a:schemeClr val="tx1"/>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a:stCxn id="14" idx="3"/>
          </p:cNvCxnSpPr>
          <p:nvPr/>
        </p:nvCxnSpPr>
        <p:spPr>
          <a:xfrm flipH="1">
            <a:off x="5162415" y="2416957"/>
            <a:ext cx="1742758" cy="917748"/>
          </a:xfrm>
          <a:prstGeom prst="straightConnector1">
            <a:avLst/>
          </a:prstGeom>
          <a:ln w="22225">
            <a:solidFill>
              <a:schemeClr val="tx1"/>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849721" y="3260243"/>
            <a:ext cx="4122045" cy="369332"/>
          </a:xfrm>
          <a:prstGeom prst="rect">
            <a:avLst/>
          </a:prstGeom>
          <a:noFill/>
        </p:spPr>
        <p:txBody>
          <a:bodyPr wrap="square" rtlCol="0">
            <a:spAutoFit/>
          </a:bodyPr>
          <a:lstStyle/>
          <a:p>
            <a:r>
              <a:rPr lang="en-US" b="1" dirty="0">
                <a:solidFill>
                  <a:schemeClr val="bg1"/>
                </a:solidFill>
                <a:latin typeface="Arial"/>
                <a:cs typeface="Arial"/>
              </a:rPr>
              <a:t>u</a:t>
            </a:r>
            <a:r>
              <a:rPr lang="en-US" b="1" baseline="-25000" dirty="0" smtClean="0">
                <a:solidFill>
                  <a:schemeClr val="bg1"/>
                </a:solidFill>
                <a:latin typeface="Arial"/>
                <a:cs typeface="Arial"/>
              </a:rPr>
              <a:t>1</a:t>
            </a:r>
            <a:r>
              <a:rPr lang="en-US" b="1" dirty="0" smtClean="0">
                <a:solidFill>
                  <a:schemeClr val="bg1"/>
                </a:solidFill>
                <a:latin typeface="Arial"/>
                <a:cs typeface="Arial"/>
              </a:rPr>
              <a:t>              u</a:t>
            </a:r>
            <a:r>
              <a:rPr lang="en-US" b="1" baseline="-25000" dirty="0" smtClean="0">
                <a:solidFill>
                  <a:schemeClr val="bg1"/>
                </a:solidFill>
                <a:latin typeface="Arial"/>
                <a:cs typeface="Arial"/>
              </a:rPr>
              <a:t>2</a:t>
            </a:r>
            <a:r>
              <a:rPr lang="en-US" b="1" dirty="0" smtClean="0">
                <a:solidFill>
                  <a:schemeClr val="bg1"/>
                </a:solidFill>
                <a:latin typeface="Arial"/>
                <a:cs typeface="Arial"/>
              </a:rPr>
              <a:t>                u</a:t>
            </a:r>
            <a:r>
              <a:rPr lang="en-US" b="1" baseline="-25000" dirty="0" smtClean="0">
                <a:solidFill>
                  <a:schemeClr val="bg1"/>
                </a:solidFill>
                <a:latin typeface="Arial"/>
                <a:cs typeface="Arial"/>
              </a:rPr>
              <a:t>3</a:t>
            </a:r>
            <a:r>
              <a:rPr lang="en-US" b="1" dirty="0" smtClean="0">
                <a:solidFill>
                  <a:schemeClr val="bg1"/>
                </a:solidFill>
                <a:latin typeface="Arial"/>
                <a:cs typeface="Arial"/>
              </a:rPr>
              <a:t>              u</a:t>
            </a:r>
            <a:r>
              <a:rPr lang="en-US" b="1" baseline="-25000" dirty="0" smtClean="0">
                <a:solidFill>
                  <a:schemeClr val="bg1"/>
                </a:solidFill>
                <a:latin typeface="Arial"/>
                <a:cs typeface="Arial"/>
              </a:rPr>
              <a:t>4</a:t>
            </a:r>
            <a:endParaRPr lang="en-US" b="1" baseline="-25000" dirty="0">
              <a:solidFill>
                <a:schemeClr val="bg1"/>
              </a:solidFill>
              <a:latin typeface="Arial"/>
              <a:cs typeface="Arial"/>
            </a:endParaRPr>
          </a:p>
        </p:txBody>
      </p:sp>
      <p:sp>
        <p:nvSpPr>
          <p:cNvPr id="36" name="Oval 35"/>
          <p:cNvSpPr/>
          <p:nvPr/>
        </p:nvSpPr>
        <p:spPr>
          <a:xfrm>
            <a:off x="6511173" y="1231742"/>
            <a:ext cx="364958" cy="365760"/>
          </a:xfrm>
          <a:prstGeom prst="ellipse">
            <a:avLst/>
          </a:prstGeom>
          <a:solidFill>
            <a:srgbClr val="00B0F0"/>
          </a:solidFill>
          <a:ln w="2222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effectLst/>
            </a:endParaRPr>
          </a:p>
          <a:p>
            <a:pPr algn="ctr"/>
            <a:endParaRPr lang="en-US" dirty="0"/>
          </a:p>
        </p:txBody>
      </p:sp>
      <p:sp>
        <p:nvSpPr>
          <p:cNvPr id="37" name="TextBox 36"/>
          <p:cNvSpPr txBox="1"/>
          <p:nvPr/>
        </p:nvSpPr>
        <p:spPr>
          <a:xfrm>
            <a:off x="6514979" y="1191487"/>
            <a:ext cx="364202" cy="369332"/>
          </a:xfrm>
          <a:prstGeom prst="rect">
            <a:avLst/>
          </a:prstGeom>
          <a:noFill/>
        </p:spPr>
        <p:txBody>
          <a:bodyPr wrap="none" rtlCol="0">
            <a:spAutoFit/>
          </a:bodyPr>
          <a:lstStyle/>
          <a:p>
            <a:r>
              <a:rPr lang="en-US" b="1" dirty="0" smtClean="0">
                <a:solidFill>
                  <a:schemeClr val="bg1"/>
                </a:solidFill>
                <a:latin typeface="Arial"/>
                <a:cs typeface="Arial"/>
              </a:rPr>
              <a:t>w</a:t>
            </a:r>
            <a:endParaRPr lang="en-US" b="1" baseline="-25000" dirty="0">
              <a:solidFill>
                <a:schemeClr val="bg1"/>
              </a:solidFill>
              <a:latin typeface="Arial"/>
              <a:cs typeface="Arial"/>
            </a:endParaRPr>
          </a:p>
        </p:txBody>
      </p:sp>
      <p:cxnSp>
        <p:nvCxnSpPr>
          <p:cNvPr id="23" name="Straight Arrow Connector 22"/>
          <p:cNvCxnSpPr/>
          <p:nvPr/>
        </p:nvCxnSpPr>
        <p:spPr>
          <a:xfrm>
            <a:off x="6840114" y="1460904"/>
            <a:ext cx="846959" cy="684601"/>
          </a:xfrm>
          <a:prstGeom prst="straightConnector1">
            <a:avLst/>
          </a:prstGeom>
          <a:ln w="22225">
            <a:solidFill>
              <a:srgbClr val="00B0F0"/>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754703" y="1581908"/>
            <a:ext cx="279502" cy="580440"/>
          </a:xfrm>
          <a:prstGeom prst="straightConnector1">
            <a:avLst/>
          </a:prstGeom>
          <a:ln w="22225">
            <a:solidFill>
              <a:srgbClr val="00B0F0"/>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343032" y="1580897"/>
            <a:ext cx="258557" cy="548003"/>
          </a:xfrm>
          <a:prstGeom prst="straightConnector1">
            <a:avLst/>
          </a:prstGeom>
          <a:ln w="22225">
            <a:solidFill>
              <a:srgbClr val="00B0F0"/>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5643103" y="1443236"/>
            <a:ext cx="907371" cy="678310"/>
          </a:xfrm>
          <a:prstGeom prst="straightConnector1">
            <a:avLst/>
          </a:prstGeom>
          <a:ln w="22225">
            <a:solidFill>
              <a:srgbClr val="00B0F0"/>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5431058" y="2100130"/>
            <a:ext cx="364958" cy="365760"/>
          </a:xfrm>
          <a:prstGeom prst="ellipse">
            <a:avLst/>
          </a:prstGeom>
          <a:solidFill>
            <a:srgbClr val="FF40FF"/>
          </a:solidFill>
          <a:ln w="2222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effectLst/>
            </a:endParaRPr>
          </a:p>
          <a:p>
            <a:pPr algn="ctr"/>
            <a:endParaRPr lang="en-US" dirty="0"/>
          </a:p>
        </p:txBody>
      </p:sp>
      <p:sp>
        <p:nvSpPr>
          <p:cNvPr id="12" name="TextBox 11"/>
          <p:cNvSpPr txBox="1"/>
          <p:nvPr/>
        </p:nvSpPr>
        <p:spPr>
          <a:xfrm>
            <a:off x="5456204" y="2066791"/>
            <a:ext cx="2619628" cy="369332"/>
          </a:xfrm>
          <a:prstGeom prst="rect">
            <a:avLst/>
          </a:prstGeom>
          <a:noFill/>
        </p:spPr>
        <p:txBody>
          <a:bodyPr wrap="none" rtlCol="0">
            <a:spAutoFit/>
          </a:bodyPr>
          <a:lstStyle/>
          <a:p>
            <a:r>
              <a:rPr lang="en-US" b="1" dirty="0" smtClean="0">
                <a:solidFill>
                  <a:schemeClr val="bg1"/>
                </a:solidFill>
                <a:latin typeface="Arial"/>
                <a:cs typeface="Arial"/>
              </a:rPr>
              <a:t>v</a:t>
            </a:r>
            <a:r>
              <a:rPr lang="en-US" dirty="0" smtClean="0">
                <a:solidFill>
                  <a:srgbClr val="00B0F0"/>
                </a:solidFill>
                <a:latin typeface="Arial"/>
                <a:cs typeface="Arial"/>
              </a:rPr>
              <a:t>         </a:t>
            </a:r>
            <a:r>
              <a:rPr lang="en-US" dirty="0" smtClean="0">
                <a:solidFill>
                  <a:schemeClr val="tx1"/>
                </a:solidFill>
                <a:latin typeface="Arial"/>
                <a:cs typeface="Arial"/>
              </a:rPr>
              <a:t>x</a:t>
            </a:r>
            <a:r>
              <a:rPr lang="en-US" baseline="-25000" dirty="0" smtClean="0">
                <a:solidFill>
                  <a:schemeClr val="tx1"/>
                </a:solidFill>
                <a:latin typeface="Arial"/>
                <a:cs typeface="Arial"/>
              </a:rPr>
              <a:t>1</a:t>
            </a:r>
            <a:r>
              <a:rPr lang="en-US" dirty="0" smtClean="0">
                <a:solidFill>
                  <a:schemeClr val="tx1"/>
                </a:solidFill>
                <a:latin typeface="Arial"/>
                <a:cs typeface="Arial"/>
              </a:rPr>
              <a:t>        x</a:t>
            </a:r>
            <a:r>
              <a:rPr lang="en-US" baseline="-25000" dirty="0" smtClean="0">
                <a:solidFill>
                  <a:schemeClr val="tx1"/>
                </a:solidFill>
                <a:latin typeface="Arial"/>
                <a:cs typeface="Arial"/>
              </a:rPr>
              <a:t>2</a:t>
            </a:r>
            <a:r>
              <a:rPr lang="en-US" dirty="0" smtClean="0">
                <a:solidFill>
                  <a:schemeClr val="tx1"/>
                </a:solidFill>
                <a:latin typeface="Arial"/>
                <a:cs typeface="Arial"/>
              </a:rPr>
              <a:t>         x</a:t>
            </a:r>
            <a:r>
              <a:rPr lang="en-US" baseline="-25000" dirty="0" smtClean="0">
                <a:solidFill>
                  <a:schemeClr val="tx1"/>
                </a:solidFill>
                <a:latin typeface="Arial"/>
                <a:cs typeface="Arial"/>
              </a:rPr>
              <a:t>3</a:t>
            </a:r>
            <a:endParaRPr lang="en-US" baseline="-25000" dirty="0">
              <a:solidFill>
                <a:schemeClr val="tx1"/>
              </a:solidFill>
              <a:latin typeface="Arial"/>
              <a:cs typeface="Arial"/>
            </a:endParaRPr>
          </a:p>
        </p:txBody>
      </p:sp>
      <p:sp>
        <p:nvSpPr>
          <p:cNvPr id="13" name="Oval 12"/>
          <p:cNvSpPr/>
          <p:nvPr/>
        </p:nvSpPr>
        <p:spPr>
          <a:xfrm>
            <a:off x="6123584" y="2091941"/>
            <a:ext cx="364958" cy="365760"/>
          </a:xfrm>
          <a:prstGeom prst="ellipse">
            <a:avLst/>
          </a:prstGeom>
          <a:noFill/>
          <a:ln w="2222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effectLst/>
            </a:endParaRPr>
          </a:p>
          <a:p>
            <a:pPr algn="ctr"/>
            <a:endParaRPr lang="en-US" dirty="0"/>
          </a:p>
        </p:txBody>
      </p:sp>
      <p:sp>
        <p:nvSpPr>
          <p:cNvPr id="14" name="Oval 13"/>
          <p:cNvSpPr/>
          <p:nvPr/>
        </p:nvSpPr>
        <p:spPr>
          <a:xfrm>
            <a:off x="6851726" y="2104761"/>
            <a:ext cx="364958" cy="365760"/>
          </a:xfrm>
          <a:prstGeom prst="ellipse">
            <a:avLst/>
          </a:prstGeom>
          <a:noFill/>
          <a:ln w="2222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effectLst/>
            </a:endParaRPr>
          </a:p>
          <a:p>
            <a:pPr algn="ctr"/>
            <a:endParaRPr lang="en-US" dirty="0"/>
          </a:p>
        </p:txBody>
      </p:sp>
      <p:sp>
        <p:nvSpPr>
          <p:cNvPr id="16" name="Oval 15"/>
          <p:cNvSpPr/>
          <p:nvPr/>
        </p:nvSpPr>
        <p:spPr>
          <a:xfrm>
            <a:off x="7633626" y="2091941"/>
            <a:ext cx="364958" cy="365760"/>
          </a:xfrm>
          <a:prstGeom prst="ellipse">
            <a:avLst/>
          </a:prstGeom>
          <a:noFill/>
          <a:ln w="2222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effectLst/>
            </a:endParaRPr>
          </a:p>
          <a:p>
            <a:pPr algn="ctr"/>
            <a:endParaRPr lang="en-US" dirty="0"/>
          </a:p>
        </p:txBody>
      </p:sp>
      <p:sp>
        <p:nvSpPr>
          <p:cNvPr id="50" name="TextBox 49"/>
          <p:cNvSpPr txBox="1"/>
          <p:nvPr/>
        </p:nvSpPr>
        <p:spPr>
          <a:xfrm>
            <a:off x="5495534" y="1418269"/>
            <a:ext cx="675824"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B0F0"/>
                </a:solidFill>
                <a:effectLst/>
                <a:uFillTx/>
                <a:latin typeface="Arial" charset="0"/>
                <a:ea typeface="Arial" charset="0"/>
                <a:cs typeface="Arial" charset="0"/>
                <a:sym typeface="Calibri"/>
              </a:rPr>
              <a:t>GEM</a:t>
            </a:r>
            <a:endParaRPr kumimoji="0" lang="en-US" sz="2000" b="0" i="0" u="none" strike="noStrike" cap="none" spc="0" normalizeH="0" baseline="0" dirty="0">
              <a:ln>
                <a:noFill/>
              </a:ln>
              <a:solidFill>
                <a:srgbClr val="00B0F0"/>
              </a:solidFill>
              <a:effectLst/>
              <a:uFillTx/>
              <a:latin typeface="Arial" charset="0"/>
              <a:ea typeface="Arial" charset="0"/>
              <a:cs typeface="Arial" charset="0"/>
              <a:sym typeface="Calibri"/>
            </a:endParaRPr>
          </a:p>
        </p:txBody>
      </p:sp>
      <p:sp>
        <p:nvSpPr>
          <p:cNvPr id="44" name="TextBox 43"/>
          <p:cNvSpPr txBox="1"/>
          <p:nvPr/>
        </p:nvSpPr>
        <p:spPr>
          <a:xfrm>
            <a:off x="4620913" y="2465890"/>
            <a:ext cx="675824"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FF40FF"/>
                </a:solidFill>
                <a:effectLst/>
                <a:uFillTx/>
                <a:latin typeface="Arial" charset="0"/>
                <a:ea typeface="Arial" charset="0"/>
                <a:cs typeface="Arial" charset="0"/>
                <a:sym typeface="Calibri"/>
              </a:rPr>
              <a:t>GEM</a:t>
            </a:r>
            <a:endParaRPr kumimoji="0" lang="en-US" sz="2000" b="0" i="0" u="none" strike="noStrike" cap="none" spc="0" normalizeH="0" baseline="0" dirty="0">
              <a:ln>
                <a:noFill/>
              </a:ln>
              <a:solidFill>
                <a:srgbClr val="FF40FF"/>
              </a:solidFill>
              <a:effectLst/>
              <a:uFillTx/>
              <a:latin typeface="Arial" charset="0"/>
              <a:ea typeface="Arial" charset="0"/>
              <a:cs typeface="Arial" charset="0"/>
              <a:sym typeface="Calibri"/>
            </a:endParaRPr>
          </a:p>
        </p:txBody>
      </p:sp>
      <p:sp>
        <p:nvSpPr>
          <p:cNvPr id="45" name="TextBox 44"/>
          <p:cNvSpPr txBox="1"/>
          <p:nvPr/>
        </p:nvSpPr>
        <p:spPr>
          <a:xfrm>
            <a:off x="4620913" y="3754060"/>
            <a:ext cx="4771847" cy="400110"/>
          </a:xfrm>
          <a:prstGeom prst="rect">
            <a:avLst/>
          </a:prstGeom>
          <a:noFill/>
        </p:spPr>
        <p:txBody>
          <a:bodyPr wrap="square" rtlCol="0">
            <a:spAutoFit/>
          </a:bodyPr>
          <a:lstStyle/>
          <a:p>
            <a:r>
              <a:rPr lang="en-US" sz="2000" dirty="0">
                <a:solidFill>
                  <a:srgbClr val="B70164"/>
                </a:solidFill>
                <a:latin typeface="Arial" charset="0"/>
                <a:ea typeface="Arial" charset="0"/>
                <a:cs typeface="Arial" charset="0"/>
              </a:rPr>
              <a:t> </a:t>
            </a:r>
            <a:r>
              <a:rPr lang="en-US" sz="2000" dirty="0" smtClean="0">
                <a:solidFill>
                  <a:srgbClr val="B70164"/>
                </a:solidFill>
                <a:latin typeface="Arial" charset="0"/>
                <a:ea typeface="Arial" charset="0"/>
                <a:cs typeface="Arial" charset="0"/>
              </a:rPr>
              <a:t> C</a:t>
            </a:r>
            <a:r>
              <a:rPr lang="en-US" sz="2000" baseline="-25000" dirty="0" smtClean="0">
                <a:solidFill>
                  <a:srgbClr val="B70164"/>
                </a:solidFill>
                <a:latin typeface="Arial" charset="0"/>
                <a:ea typeface="Arial" charset="0"/>
                <a:cs typeface="Arial" charset="0"/>
              </a:rPr>
              <a:t>1</a:t>
            </a:r>
            <a:r>
              <a:rPr lang="en-US" sz="2000" dirty="0" smtClean="0">
                <a:solidFill>
                  <a:srgbClr val="B70164"/>
                </a:solidFill>
                <a:latin typeface="Arial" charset="0"/>
                <a:ea typeface="Arial" charset="0"/>
                <a:cs typeface="Arial" charset="0"/>
              </a:rPr>
              <a:t>=2        C</a:t>
            </a:r>
            <a:r>
              <a:rPr lang="en-US" sz="2000" baseline="-25000" dirty="0" smtClean="0">
                <a:solidFill>
                  <a:srgbClr val="B70164"/>
                </a:solidFill>
                <a:latin typeface="Arial" charset="0"/>
                <a:ea typeface="Arial" charset="0"/>
                <a:cs typeface="Arial" charset="0"/>
              </a:rPr>
              <a:t>2</a:t>
            </a:r>
            <a:r>
              <a:rPr lang="en-US" sz="2000" dirty="0" smtClean="0">
                <a:solidFill>
                  <a:srgbClr val="B70164"/>
                </a:solidFill>
                <a:latin typeface="Arial" charset="0"/>
                <a:ea typeface="Arial" charset="0"/>
                <a:cs typeface="Arial" charset="0"/>
              </a:rPr>
              <a:t>=1        </a:t>
            </a:r>
            <a:r>
              <a:rPr lang="en-US" sz="2000" dirty="0">
                <a:solidFill>
                  <a:srgbClr val="B70164"/>
                </a:solidFill>
                <a:latin typeface="Arial" charset="0"/>
                <a:ea typeface="Arial" charset="0"/>
                <a:cs typeface="Arial" charset="0"/>
              </a:rPr>
              <a:t> </a:t>
            </a:r>
            <a:r>
              <a:rPr lang="en-US" sz="2000" dirty="0" smtClean="0">
                <a:solidFill>
                  <a:srgbClr val="B70164"/>
                </a:solidFill>
                <a:latin typeface="Arial" charset="0"/>
                <a:ea typeface="Arial" charset="0"/>
                <a:cs typeface="Arial" charset="0"/>
              </a:rPr>
              <a:t> C</a:t>
            </a:r>
            <a:r>
              <a:rPr lang="en-US" sz="2000" baseline="-25000" dirty="0" smtClean="0">
                <a:solidFill>
                  <a:srgbClr val="B70164"/>
                </a:solidFill>
                <a:latin typeface="Arial" charset="0"/>
                <a:ea typeface="Arial" charset="0"/>
                <a:cs typeface="Arial" charset="0"/>
              </a:rPr>
              <a:t>3</a:t>
            </a:r>
            <a:r>
              <a:rPr lang="en-US" sz="2000" dirty="0" smtClean="0">
                <a:solidFill>
                  <a:srgbClr val="B70164"/>
                </a:solidFill>
                <a:latin typeface="Arial" charset="0"/>
                <a:ea typeface="Arial" charset="0"/>
                <a:cs typeface="Arial" charset="0"/>
              </a:rPr>
              <a:t>=1       </a:t>
            </a:r>
            <a:r>
              <a:rPr lang="en-US" sz="2000" smtClean="0">
                <a:solidFill>
                  <a:srgbClr val="B70164"/>
                </a:solidFill>
                <a:latin typeface="Arial" charset="0"/>
                <a:ea typeface="Arial" charset="0"/>
                <a:cs typeface="Arial" charset="0"/>
              </a:rPr>
              <a:t>C</a:t>
            </a:r>
            <a:r>
              <a:rPr lang="en-US" sz="2000" baseline="-25000" smtClean="0">
                <a:solidFill>
                  <a:srgbClr val="B70164"/>
                </a:solidFill>
                <a:latin typeface="Arial" charset="0"/>
                <a:ea typeface="Arial" charset="0"/>
                <a:cs typeface="Arial" charset="0"/>
              </a:rPr>
              <a:t>4</a:t>
            </a:r>
            <a:r>
              <a:rPr lang="en-US" sz="2000" smtClean="0">
                <a:solidFill>
                  <a:srgbClr val="B70164"/>
                </a:solidFill>
                <a:latin typeface="Arial" charset="0"/>
                <a:ea typeface="Arial" charset="0"/>
                <a:cs typeface="Arial" charset="0"/>
              </a:rPr>
              <a:t>=2 </a:t>
            </a:r>
            <a:endParaRPr lang="en-US" sz="2000" dirty="0">
              <a:solidFill>
                <a:srgbClr val="B70164"/>
              </a:solidFill>
              <a:latin typeface="Arial" charset="0"/>
              <a:ea typeface="Arial" charset="0"/>
              <a:cs typeface="Arial" charset="0"/>
            </a:endParaRPr>
          </a:p>
        </p:txBody>
      </p:sp>
      <p:sp>
        <p:nvSpPr>
          <p:cNvPr id="2" name="Rectangle 1"/>
          <p:cNvSpPr/>
          <p:nvPr/>
        </p:nvSpPr>
        <p:spPr>
          <a:xfrm>
            <a:off x="5125123" y="5102480"/>
            <a:ext cx="3618397" cy="1138773"/>
          </a:xfrm>
          <a:prstGeom prst="rect">
            <a:avLst/>
          </a:prstGeom>
        </p:spPr>
        <p:txBody>
          <a:bodyPr wrap="square">
            <a:spAutoFit/>
          </a:bodyPr>
          <a:lstStyle/>
          <a:p>
            <a:r>
              <a:rPr lang="en-US" sz="2000" dirty="0" smtClean="0">
                <a:solidFill>
                  <a:srgbClr val="FF40FF"/>
                </a:solidFill>
                <a:latin typeface="Arial" charset="0"/>
                <a:ea typeface="Arial" charset="0"/>
                <a:cs typeface="Arial" charset="0"/>
              </a:rPr>
              <a:t>v</a:t>
            </a:r>
            <a:r>
              <a:rPr lang="en-US" sz="2000" dirty="0" smtClean="0">
                <a:latin typeface="Arial" charset="0"/>
                <a:ea typeface="Arial" charset="0"/>
                <a:cs typeface="Arial" charset="0"/>
              </a:rPr>
              <a:t> retransmits</a:t>
            </a:r>
            <a:r>
              <a:rPr lang="en-US" sz="2000" dirty="0" smtClean="0">
                <a:solidFill>
                  <a:srgbClr val="00B0F0"/>
                </a:solidFill>
                <a:latin typeface="Arial" charset="0"/>
                <a:ea typeface="Arial" charset="0"/>
                <a:cs typeface="Arial" charset="0"/>
              </a:rPr>
              <a:t> </a:t>
            </a:r>
            <a:r>
              <a:rPr lang="en-US" sz="2000" dirty="0" smtClean="0">
                <a:latin typeface="Arial" charset="0"/>
                <a:ea typeface="Arial" charset="0"/>
                <a:cs typeface="Arial" charset="0"/>
              </a:rPr>
              <a:t>with </a:t>
            </a:r>
            <a:r>
              <a:rPr lang="en-US" sz="2000" dirty="0">
                <a:latin typeface="Arial" charset="0"/>
                <a:ea typeface="Arial" charset="0"/>
                <a:cs typeface="Arial" charset="0"/>
              </a:rPr>
              <a:t>probability </a:t>
            </a:r>
            <a:endParaRPr lang="en-US" sz="2000" dirty="0" smtClean="0">
              <a:latin typeface="Arial" charset="0"/>
              <a:ea typeface="Arial" charset="0"/>
              <a:cs typeface="Arial" charset="0"/>
            </a:endParaRPr>
          </a:p>
          <a:p>
            <a:pPr marL="342900" lvl="4" indent="-342900">
              <a:buFont typeface="Arial" charset="0"/>
              <a:buChar char="•"/>
            </a:pPr>
            <a:r>
              <a:rPr lang="en-US" sz="2000" dirty="0" smtClean="0">
                <a:solidFill>
                  <a:srgbClr val="B70164"/>
                </a:solidFill>
                <a:latin typeface="Arial" charset="0"/>
                <a:ea typeface="Arial" charset="0"/>
                <a:cs typeface="Arial" charset="0"/>
              </a:rPr>
              <a:t>1</a:t>
            </a:r>
            <a:r>
              <a:rPr lang="en-US" sz="2000" dirty="0" smtClean="0">
                <a:solidFill>
                  <a:schemeClr val="tx1"/>
                </a:solidFill>
                <a:latin typeface="Arial" charset="0"/>
                <a:ea typeface="Arial" charset="0"/>
                <a:cs typeface="Arial" charset="0"/>
              </a:rPr>
              <a:t> </a:t>
            </a:r>
            <a:r>
              <a:rPr lang="en-US" sz="2000" dirty="0">
                <a:solidFill>
                  <a:schemeClr val="tx1"/>
                </a:solidFill>
                <a:latin typeface="Arial" charset="0"/>
                <a:ea typeface="Arial" charset="0"/>
                <a:cs typeface="Arial" charset="0"/>
              </a:rPr>
              <a:t>if C ≥ </a:t>
            </a:r>
            <a:r>
              <a:rPr lang="en-US" sz="2000" dirty="0" err="1" smtClean="0">
                <a:solidFill>
                  <a:schemeClr val="tx1"/>
                </a:solidFill>
                <a:latin typeface="Arial" charset="0"/>
                <a:ea typeface="Arial" charset="0"/>
                <a:cs typeface="Arial" charset="0"/>
              </a:rPr>
              <a:t>C</a:t>
            </a:r>
            <a:r>
              <a:rPr lang="en-US" sz="2000" baseline="-25000" dirty="0" err="1" smtClean="0">
                <a:solidFill>
                  <a:schemeClr val="tx1"/>
                </a:solidFill>
                <a:latin typeface="Arial" charset="0"/>
                <a:ea typeface="Arial" charset="0"/>
                <a:cs typeface="Arial" charset="0"/>
              </a:rPr>
              <a:t>min</a:t>
            </a:r>
            <a:r>
              <a:rPr lang="en-US" sz="2000" dirty="0" smtClean="0">
                <a:solidFill>
                  <a:schemeClr val="tx1"/>
                </a:solidFill>
                <a:latin typeface="Arial" charset="0"/>
                <a:ea typeface="Arial" charset="0"/>
                <a:cs typeface="Arial" charset="0"/>
              </a:rPr>
              <a:t> </a:t>
            </a:r>
          </a:p>
          <a:p>
            <a:pPr marL="342900" lvl="3" indent="-342900">
              <a:buFont typeface="Arial" charset="0"/>
              <a:buChar char="•"/>
            </a:pPr>
            <a:r>
              <a:rPr lang="en-US" sz="2000" dirty="0" smtClean="0">
                <a:solidFill>
                  <a:srgbClr val="B70164"/>
                </a:solidFill>
                <a:latin typeface="Arial" charset="0"/>
                <a:ea typeface="Arial" charset="0"/>
                <a:cs typeface="Arial" charset="0"/>
              </a:rPr>
              <a:t>C </a:t>
            </a:r>
            <a:r>
              <a:rPr lang="en-US" sz="2000" dirty="0">
                <a:solidFill>
                  <a:srgbClr val="B70164"/>
                </a:solidFill>
                <a:latin typeface="Arial" charset="0"/>
                <a:ea typeface="Arial" charset="0"/>
                <a:cs typeface="Arial" charset="0"/>
              </a:rPr>
              <a:t>/ </a:t>
            </a:r>
            <a:r>
              <a:rPr lang="en-US" sz="2000" dirty="0" err="1" smtClean="0">
                <a:solidFill>
                  <a:srgbClr val="B70164"/>
                </a:solidFill>
                <a:latin typeface="Arial" charset="0"/>
                <a:ea typeface="Arial" charset="0"/>
                <a:cs typeface="Arial" charset="0"/>
              </a:rPr>
              <a:t>C</a:t>
            </a:r>
            <a:r>
              <a:rPr lang="en-US" sz="2000" baseline="-25000" dirty="0" err="1" smtClean="0">
                <a:solidFill>
                  <a:srgbClr val="B70164"/>
                </a:solidFill>
                <a:latin typeface="Arial" charset="0"/>
                <a:ea typeface="Arial" charset="0"/>
                <a:cs typeface="Arial" charset="0"/>
              </a:rPr>
              <a:t>min</a:t>
            </a:r>
            <a:r>
              <a:rPr lang="en-US" sz="2000" dirty="0" smtClean="0">
                <a:solidFill>
                  <a:srgbClr val="B70164"/>
                </a:solidFill>
                <a:latin typeface="Arial" charset="0"/>
                <a:ea typeface="Arial" charset="0"/>
                <a:cs typeface="Arial" charset="0"/>
              </a:rPr>
              <a:t> </a:t>
            </a:r>
            <a:r>
              <a:rPr lang="en-US" sz="2000" dirty="0">
                <a:solidFill>
                  <a:schemeClr val="tx1"/>
                </a:solidFill>
                <a:latin typeface="Arial" charset="0"/>
                <a:ea typeface="Arial" charset="0"/>
                <a:cs typeface="Arial" charset="0"/>
              </a:rPr>
              <a:t>otherwise  </a:t>
            </a:r>
          </a:p>
          <a:p>
            <a:pPr lvl="1"/>
            <a:endParaRPr lang="en-US" sz="800" dirty="0">
              <a:solidFill>
                <a:srgbClr val="B70164"/>
              </a:solidFill>
            </a:endParaRPr>
          </a:p>
        </p:txBody>
      </p:sp>
      <p:sp>
        <p:nvSpPr>
          <p:cNvPr id="3" name="Rectangle 2"/>
          <p:cNvSpPr/>
          <p:nvPr/>
        </p:nvSpPr>
        <p:spPr>
          <a:xfrm>
            <a:off x="636818" y="5072137"/>
            <a:ext cx="3794896" cy="1200329"/>
          </a:xfrm>
          <a:prstGeom prst="rect">
            <a:avLst/>
          </a:prstGeom>
        </p:spPr>
        <p:txBody>
          <a:bodyPr wrap="square">
            <a:spAutoFit/>
          </a:bodyPr>
          <a:lstStyle/>
          <a:p>
            <a:pPr algn="ctr"/>
            <a:r>
              <a:rPr lang="en-US" sz="2000" dirty="0" smtClean="0">
                <a:solidFill>
                  <a:srgbClr val="B70164"/>
                </a:solidFill>
                <a:latin typeface="Arial" charset="0"/>
                <a:ea typeface="Arial" charset="0"/>
                <a:cs typeface="Arial" charset="0"/>
              </a:rPr>
              <a:t>C</a:t>
            </a:r>
            <a:r>
              <a:rPr lang="en-US" sz="2000" baseline="-25000" dirty="0" smtClean="0">
                <a:solidFill>
                  <a:srgbClr val="B70164"/>
                </a:solidFill>
                <a:latin typeface="Arial" charset="0"/>
                <a:ea typeface="Arial" charset="0"/>
                <a:cs typeface="Arial" charset="0"/>
              </a:rPr>
              <a:t>i</a:t>
            </a:r>
            <a:r>
              <a:rPr lang="en-US" sz="2000" dirty="0" smtClean="0">
                <a:solidFill>
                  <a:srgbClr val="B70164"/>
                </a:solidFill>
                <a:latin typeface="Arial" charset="0"/>
                <a:ea typeface="Arial" charset="0"/>
                <a:cs typeface="Arial" charset="0"/>
              </a:rPr>
              <a:t> </a:t>
            </a:r>
            <a:r>
              <a:rPr lang="en-US" sz="2000" dirty="0" smtClean="0">
                <a:latin typeface="Arial" charset="0"/>
                <a:ea typeface="Arial" charset="0"/>
                <a:cs typeface="Arial" charset="0"/>
              </a:rPr>
              <a:t>: # </a:t>
            </a:r>
            <a:r>
              <a:rPr lang="en-US" sz="2000" dirty="0">
                <a:latin typeface="Arial" charset="0"/>
                <a:ea typeface="Arial" charset="0"/>
                <a:cs typeface="Arial" charset="0"/>
              </a:rPr>
              <a:t>of GEMs each </a:t>
            </a:r>
            <a:r>
              <a:rPr lang="en-US" sz="2000" dirty="0" err="1">
                <a:solidFill>
                  <a:srgbClr val="B70164"/>
                </a:solidFill>
                <a:latin typeface="Arial" charset="0"/>
                <a:ea typeface="Arial" charset="0"/>
                <a:cs typeface="Arial" charset="0"/>
              </a:rPr>
              <a:t>u</a:t>
            </a:r>
            <a:r>
              <a:rPr lang="en-US" sz="2000" baseline="-25000" dirty="0" err="1">
                <a:solidFill>
                  <a:srgbClr val="B70164"/>
                </a:solidFill>
                <a:latin typeface="Arial" charset="0"/>
                <a:ea typeface="Arial" charset="0"/>
                <a:cs typeface="Arial" charset="0"/>
              </a:rPr>
              <a:t>i</a:t>
            </a:r>
            <a:r>
              <a:rPr lang="en-US" sz="2000" dirty="0">
                <a:solidFill>
                  <a:srgbClr val="B70164"/>
                </a:solidFill>
                <a:latin typeface="Arial" charset="0"/>
                <a:ea typeface="Arial" charset="0"/>
                <a:cs typeface="Arial" charset="0"/>
              </a:rPr>
              <a:t> </a:t>
            </a:r>
            <a:r>
              <a:rPr lang="en-US" sz="2000" dirty="0" smtClean="0">
                <a:latin typeface="Arial" charset="0"/>
                <a:ea typeface="Arial" charset="0"/>
                <a:cs typeface="Arial" charset="0"/>
              </a:rPr>
              <a:t>receives </a:t>
            </a:r>
            <a:r>
              <a:rPr lang="en-US" sz="2000" dirty="0">
                <a:latin typeface="Arial" charset="0"/>
                <a:ea typeface="Arial" charset="0"/>
                <a:cs typeface="Arial" charset="0"/>
              </a:rPr>
              <a:t>if </a:t>
            </a:r>
            <a:r>
              <a:rPr lang="en-US" sz="2000" dirty="0">
                <a:solidFill>
                  <a:srgbClr val="FF40FF"/>
                </a:solidFill>
                <a:latin typeface="Arial" charset="0"/>
                <a:ea typeface="Arial" charset="0"/>
                <a:cs typeface="Arial" charset="0"/>
              </a:rPr>
              <a:t>v</a:t>
            </a:r>
            <a:r>
              <a:rPr lang="en-US" sz="2000" dirty="0">
                <a:latin typeface="Arial" charset="0"/>
                <a:ea typeface="Arial" charset="0"/>
                <a:cs typeface="Arial" charset="0"/>
              </a:rPr>
              <a:t> does not </a:t>
            </a:r>
            <a:r>
              <a:rPr lang="en-US" sz="2000" dirty="0" smtClean="0">
                <a:latin typeface="Arial" charset="0"/>
                <a:ea typeface="Arial" charset="0"/>
                <a:cs typeface="Arial" charset="0"/>
              </a:rPr>
              <a:t>retransmit</a:t>
            </a:r>
          </a:p>
          <a:p>
            <a:pPr algn="ctr"/>
            <a:endParaRPr lang="en-US" sz="1200" dirty="0">
              <a:latin typeface="Arial" charset="0"/>
              <a:ea typeface="Arial" charset="0"/>
              <a:cs typeface="Arial" charset="0"/>
            </a:endParaRPr>
          </a:p>
          <a:p>
            <a:r>
              <a:rPr lang="en-US" sz="2000" dirty="0" err="1">
                <a:solidFill>
                  <a:srgbClr val="B70164"/>
                </a:solidFill>
                <a:latin typeface="Arial" charset="0"/>
                <a:ea typeface="Arial" charset="0"/>
                <a:cs typeface="Arial" charset="0"/>
              </a:rPr>
              <a:t>C</a:t>
            </a:r>
            <a:r>
              <a:rPr lang="en-US" sz="2000" baseline="-25000" dirty="0" err="1">
                <a:solidFill>
                  <a:srgbClr val="B70164"/>
                </a:solidFill>
                <a:latin typeface="Arial" charset="0"/>
                <a:ea typeface="Arial" charset="0"/>
                <a:cs typeface="Arial" charset="0"/>
              </a:rPr>
              <a:t>min</a:t>
            </a:r>
            <a:r>
              <a:rPr lang="en-US" sz="2000" dirty="0">
                <a:solidFill>
                  <a:srgbClr val="B70164"/>
                </a:solidFill>
                <a:latin typeface="Arial" charset="0"/>
                <a:ea typeface="Arial" charset="0"/>
                <a:cs typeface="Arial" charset="0"/>
              </a:rPr>
              <a:t> </a:t>
            </a:r>
            <a:r>
              <a:rPr lang="en-US" sz="2000" dirty="0">
                <a:latin typeface="Arial" charset="0"/>
                <a:ea typeface="Arial" charset="0"/>
                <a:cs typeface="Arial" charset="0"/>
              </a:rPr>
              <a:t>: smallest </a:t>
            </a:r>
            <a:r>
              <a:rPr lang="en-US" sz="2000" dirty="0">
                <a:solidFill>
                  <a:srgbClr val="B70164"/>
                </a:solidFill>
                <a:latin typeface="Arial" charset="0"/>
                <a:ea typeface="Arial" charset="0"/>
                <a:cs typeface="Arial" charset="0"/>
              </a:rPr>
              <a:t>C</a:t>
            </a:r>
            <a:r>
              <a:rPr lang="en-US" sz="2000" baseline="-25000" dirty="0">
                <a:solidFill>
                  <a:srgbClr val="B70164"/>
                </a:solidFill>
                <a:latin typeface="Arial" charset="0"/>
                <a:ea typeface="Arial" charset="0"/>
                <a:cs typeface="Arial" charset="0"/>
              </a:rPr>
              <a:t>i</a:t>
            </a:r>
          </a:p>
        </p:txBody>
      </p:sp>
      <p:sp>
        <p:nvSpPr>
          <p:cNvPr id="4" name="Right Arrow 3"/>
          <p:cNvSpPr/>
          <p:nvPr/>
        </p:nvSpPr>
        <p:spPr>
          <a:xfrm>
            <a:off x="4247721" y="5340956"/>
            <a:ext cx="781619" cy="679284"/>
          </a:xfrm>
          <a:prstGeom prst="rightArrow">
            <a:avLst/>
          </a:prstGeom>
          <a:solidFill>
            <a:srgbClr val="B70164"/>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608340061"/>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Oval 74"/>
          <p:cNvSpPr/>
          <p:nvPr/>
        </p:nvSpPr>
        <p:spPr>
          <a:xfrm>
            <a:off x="5128229" y="1804979"/>
            <a:ext cx="1828800" cy="1828800"/>
          </a:xfrm>
          <a:prstGeom prst="ellipse">
            <a:avLst/>
          </a:prstGeom>
          <a:solidFill>
            <a:srgbClr val="FFFFFF">
              <a:alpha val="13000"/>
            </a:srgbClr>
          </a:solidFill>
          <a:ln w="25400" cap="flat">
            <a:solidFill>
              <a:schemeClr val="accent1"/>
            </a:solidFill>
            <a:prstDash val="sysDash"/>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76" name="Oval 75"/>
          <p:cNvSpPr/>
          <p:nvPr/>
        </p:nvSpPr>
        <p:spPr>
          <a:xfrm>
            <a:off x="5948858" y="2057186"/>
            <a:ext cx="1828800" cy="1828800"/>
          </a:xfrm>
          <a:prstGeom prst="ellipse">
            <a:avLst/>
          </a:prstGeom>
          <a:solidFill>
            <a:srgbClr val="FFFFFF">
              <a:alpha val="13000"/>
            </a:srgbClr>
          </a:solidFill>
          <a:ln w="25400" cap="flat">
            <a:solidFill>
              <a:schemeClr val="accent1"/>
            </a:solidFill>
            <a:prstDash val="sysDash"/>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77" name="Oval 76"/>
          <p:cNvSpPr/>
          <p:nvPr/>
        </p:nvSpPr>
        <p:spPr>
          <a:xfrm>
            <a:off x="6950125" y="1708014"/>
            <a:ext cx="1828800" cy="1828800"/>
          </a:xfrm>
          <a:prstGeom prst="ellipse">
            <a:avLst/>
          </a:prstGeom>
          <a:solidFill>
            <a:srgbClr val="FFFFFF">
              <a:alpha val="13000"/>
            </a:srgbClr>
          </a:solidFill>
          <a:ln w="25400" cap="flat">
            <a:solidFill>
              <a:schemeClr val="accent1"/>
            </a:solidFill>
            <a:prstDash val="sysDash"/>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90" name="Title 1"/>
          <p:cNvSpPr txBox="1">
            <a:spLocks noGrp="1"/>
          </p:cNvSpPr>
          <p:nvPr>
            <p:ph type="title"/>
          </p:nvPr>
        </p:nvSpPr>
        <p:spPr>
          <a:xfrm>
            <a:off x="63912" y="68943"/>
            <a:ext cx="9055100" cy="682626"/>
          </a:xfrm>
          <a:prstGeom prst="rect">
            <a:avLst/>
          </a:prstGeom>
        </p:spPr>
        <p:txBody>
          <a:bodyPr/>
          <a:lstStyle/>
          <a:p>
            <a:r>
              <a:rPr lang="en-US" dirty="0" smtClean="0"/>
              <a:t>How SHARE nodes forward a packet</a:t>
            </a:r>
            <a:endParaRPr dirty="0"/>
          </a:p>
        </p:txBody>
      </p:sp>
      <p:sp>
        <p:nvSpPr>
          <p:cNvPr id="191" name="Content Placeholder 2"/>
          <p:cNvSpPr txBox="1">
            <a:spLocks noGrp="1"/>
          </p:cNvSpPr>
          <p:nvPr>
            <p:ph type="body" sz="half" idx="1"/>
          </p:nvPr>
        </p:nvSpPr>
        <p:spPr>
          <a:xfrm>
            <a:off x="457199" y="1111250"/>
            <a:ext cx="8661813" cy="5572075"/>
          </a:xfrm>
          <a:prstGeom prst="rect">
            <a:avLst/>
          </a:prstGeom>
        </p:spPr>
        <p:txBody>
          <a:bodyPr/>
          <a:lstStyle/>
          <a:p>
            <a:pPr marL="0" indent="0">
              <a:buNone/>
            </a:pPr>
            <a:r>
              <a:rPr lang="en-US" dirty="0" smtClean="0"/>
              <a:t>Decision loop:</a:t>
            </a:r>
          </a:p>
          <a:p>
            <a:pPr marL="457200" lvl="1" indent="0">
              <a:buNone/>
            </a:pPr>
            <a:r>
              <a:rPr lang="en-US" dirty="0" smtClean="0">
                <a:solidFill>
                  <a:srgbClr val="B70164"/>
                </a:solidFill>
              </a:rPr>
              <a:t>Step 1. Check link state table</a:t>
            </a:r>
          </a:p>
          <a:p>
            <a:pPr marL="1131569" lvl="2" indent="-285750">
              <a:spcBef>
                <a:spcPts val="400"/>
              </a:spcBef>
              <a:buFont typeface="Arial"/>
              <a:defRPr sz="2000">
                <a:solidFill>
                  <a:srgbClr val="000000"/>
                </a:solidFill>
              </a:defRPr>
            </a:pPr>
            <a:r>
              <a:rPr lang="en-US" dirty="0" smtClean="0"/>
              <a:t>if </a:t>
            </a:r>
            <a:r>
              <a:rPr lang="en-US" dirty="0"/>
              <a:t>destination present, </a:t>
            </a:r>
            <a:r>
              <a:rPr lang="en-US" dirty="0" smtClean="0"/>
              <a:t>use                                                    </a:t>
            </a:r>
            <a:r>
              <a:rPr lang="en-US" dirty="0"/>
              <a:t>specified next hop</a:t>
            </a:r>
          </a:p>
          <a:p>
            <a:pPr marL="1131569" lvl="2" indent="-285750">
              <a:spcBef>
                <a:spcPts val="400"/>
              </a:spcBef>
              <a:buFont typeface="Arial"/>
              <a:defRPr sz="2000">
                <a:solidFill>
                  <a:srgbClr val="000000"/>
                </a:solidFill>
              </a:defRPr>
            </a:pPr>
            <a:endParaRPr lang="en-US" dirty="0"/>
          </a:p>
          <a:p>
            <a:pPr marL="457200" lvl="1" indent="0">
              <a:buNone/>
            </a:pPr>
            <a:r>
              <a:rPr lang="en-US" dirty="0" smtClean="0">
                <a:solidFill>
                  <a:srgbClr val="B70164"/>
                </a:solidFill>
              </a:rPr>
              <a:t>Step 2. Check </a:t>
            </a:r>
            <a:r>
              <a:rPr lang="en-US" dirty="0">
                <a:solidFill>
                  <a:srgbClr val="B70164"/>
                </a:solidFill>
              </a:rPr>
              <a:t>gradient table</a:t>
            </a:r>
          </a:p>
          <a:p>
            <a:pPr marL="1131569" lvl="2" indent="-285750">
              <a:spcBef>
                <a:spcPts val="400"/>
              </a:spcBef>
              <a:buFont typeface="Arial"/>
              <a:defRPr sz="2000">
                <a:solidFill>
                  <a:srgbClr val="000000"/>
                </a:solidFill>
              </a:defRPr>
            </a:pPr>
            <a:r>
              <a:rPr lang="en-US" dirty="0"/>
              <a:t>if destination present, </a:t>
            </a:r>
            <a:r>
              <a:rPr lang="en-US" dirty="0" smtClean="0"/>
              <a:t>use                                                    specified </a:t>
            </a:r>
            <a:r>
              <a:rPr lang="en-US" dirty="0"/>
              <a:t>next </a:t>
            </a:r>
            <a:r>
              <a:rPr lang="en-US" dirty="0" smtClean="0"/>
              <a:t>hop</a:t>
            </a:r>
          </a:p>
          <a:p>
            <a:pPr marL="1131569" lvl="2" indent="-285750">
              <a:spcBef>
                <a:spcPts val="400"/>
              </a:spcBef>
              <a:buFont typeface="Arial"/>
              <a:defRPr sz="2000">
                <a:solidFill>
                  <a:srgbClr val="000000"/>
                </a:solidFill>
              </a:defRPr>
            </a:pPr>
            <a:r>
              <a:rPr lang="en-US" dirty="0"/>
              <a:t>f</a:t>
            </a:r>
            <a:r>
              <a:rPr lang="en-US" dirty="0" smtClean="0"/>
              <a:t>or </a:t>
            </a:r>
            <a:r>
              <a:rPr lang="en-US" dirty="0"/>
              <a:t>additional redundancy, </a:t>
            </a:r>
            <a:r>
              <a:rPr lang="en-US" dirty="0" smtClean="0"/>
              <a:t>                                                  replicate (“braid”) data packets</a:t>
            </a:r>
            <a:endParaRPr lang="en-US" dirty="0"/>
          </a:p>
          <a:p>
            <a:pPr marL="1131569" lvl="2" indent="-285750">
              <a:spcBef>
                <a:spcPts val="400"/>
              </a:spcBef>
              <a:buFont typeface="Arial"/>
              <a:defRPr sz="2000">
                <a:solidFill>
                  <a:srgbClr val="000000"/>
                </a:solidFill>
              </a:defRPr>
            </a:pPr>
            <a:endParaRPr lang="en-US" dirty="0"/>
          </a:p>
          <a:p>
            <a:pPr marL="457200" lvl="1" indent="0">
              <a:buNone/>
            </a:pPr>
            <a:r>
              <a:rPr lang="en-US" dirty="0" smtClean="0">
                <a:solidFill>
                  <a:srgbClr val="B70164"/>
                </a:solidFill>
              </a:rPr>
              <a:t>Step 3. Flood (only as long as necessary)</a:t>
            </a:r>
            <a:endParaRPr lang="en-US" dirty="0">
              <a:solidFill>
                <a:srgbClr val="B70164"/>
              </a:solidFill>
            </a:endParaRPr>
          </a:p>
          <a:p>
            <a:pPr marL="1131569" lvl="2" indent="-285750">
              <a:spcBef>
                <a:spcPts val="400"/>
              </a:spcBef>
              <a:buFont typeface="Arial"/>
              <a:defRPr sz="2000">
                <a:solidFill>
                  <a:srgbClr val="000000"/>
                </a:solidFill>
              </a:defRPr>
            </a:pPr>
            <a:r>
              <a:rPr lang="en-US" dirty="0"/>
              <a:t>if destination not </a:t>
            </a:r>
            <a:r>
              <a:rPr lang="en-US" dirty="0" smtClean="0"/>
              <a:t>in </a:t>
            </a:r>
            <a:r>
              <a:rPr lang="en-US" dirty="0"/>
              <a:t>link state </a:t>
            </a:r>
            <a:r>
              <a:rPr lang="en-US" dirty="0" smtClean="0"/>
              <a:t>or </a:t>
            </a:r>
            <a:r>
              <a:rPr lang="en-US" dirty="0"/>
              <a:t>gradient </a:t>
            </a:r>
            <a:r>
              <a:rPr lang="en-US" dirty="0" smtClean="0"/>
              <a:t>table</a:t>
            </a:r>
            <a:r>
              <a:rPr lang="en-US" dirty="0"/>
              <a:t>, or </a:t>
            </a:r>
            <a:r>
              <a:rPr lang="en-US" dirty="0" smtClean="0"/>
              <a:t>TTL=0</a:t>
            </a:r>
          </a:p>
          <a:p>
            <a:pPr marL="1131569" lvl="2" indent="-285750">
              <a:spcBef>
                <a:spcPts val="400"/>
              </a:spcBef>
              <a:buFont typeface="Arial"/>
              <a:defRPr sz="2000">
                <a:solidFill>
                  <a:srgbClr val="000000"/>
                </a:solidFill>
              </a:defRPr>
            </a:pPr>
            <a:r>
              <a:rPr lang="en-US" dirty="0"/>
              <a:t>o</a:t>
            </a:r>
            <a:r>
              <a:rPr lang="en-US" dirty="0" smtClean="0"/>
              <a:t>nce state is found, flooded packet switches to unicast</a:t>
            </a:r>
          </a:p>
          <a:p>
            <a:pPr marL="1131569" lvl="2" indent="-285750">
              <a:spcBef>
                <a:spcPts val="400"/>
              </a:spcBef>
              <a:buFont typeface="Arial"/>
              <a:defRPr sz="2000">
                <a:solidFill>
                  <a:srgbClr val="000000"/>
                </a:solidFill>
              </a:defRPr>
            </a:pPr>
            <a:r>
              <a:rPr lang="en-US" dirty="0" smtClean="0"/>
              <a:t>triggers </a:t>
            </a:r>
            <a:r>
              <a:rPr lang="en-US" dirty="0"/>
              <a:t>GEMs: future </a:t>
            </a:r>
            <a:r>
              <a:rPr lang="en-US" dirty="0" smtClean="0"/>
              <a:t>packets </a:t>
            </a:r>
            <a:r>
              <a:rPr lang="en-US" dirty="0"/>
              <a:t>should use gradient </a:t>
            </a:r>
            <a:r>
              <a:rPr lang="en-US" dirty="0" smtClean="0"/>
              <a:t>state</a:t>
            </a:r>
            <a:endParaRPr lang="en-US" dirty="0"/>
          </a:p>
        </p:txBody>
      </p:sp>
      <p:sp>
        <p:nvSpPr>
          <p:cNvPr id="192" name="Slide Number Placeholder 3"/>
          <p:cNvSpPr txBox="1">
            <a:spLocks noGrp="1"/>
          </p:cNvSpPr>
          <p:nvPr>
            <p:ph type="sldNum" sz="quarter" idx="2"/>
          </p:nvPr>
        </p:nvSpPr>
        <p:spPr>
          <a:xfrm>
            <a:off x="8384892" y="6394500"/>
            <a:ext cx="301909" cy="288825"/>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18</a:t>
            </a:fld>
            <a:endParaRPr/>
          </a:p>
        </p:txBody>
      </p:sp>
      <p:pic>
        <p:nvPicPr>
          <p:cNvPr id="6" name="Picture 1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5160" y="2681611"/>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7" name="Picture 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8526" y="2926482"/>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8" name="Picture 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301" y="2013059"/>
            <a:ext cx="274637"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9" name="Picture 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5895" y="4644278"/>
            <a:ext cx="276225" cy="252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 name="Picture 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6867" y="3447660"/>
            <a:ext cx="276225" cy="25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 name="Picture 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2654" y="2539735"/>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2" name="Picture 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8145" y="2363563"/>
            <a:ext cx="276225" cy="25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3" name="Picture 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1303" y="3315493"/>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 name="Picture 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7871" y="3420469"/>
            <a:ext cx="279400"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5" name="Picture 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9283" y="3584814"/>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6" name="Picture 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2520" y="4088653"/>
            <a:ext cx="276225" cy="2555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8" name="Rectangle 17"/>
          <p:cNvSpPr/>
          <p:nvPr/>
        </p:nvSpPr>
        <p:spPr>
          <a:xfrm>
            <a:off x="5431788" y="4007162"/>
            <a:ext cx="312906" cy="369332"/>
          </a:xfrm>
          <a:prstGeom prst="rect">
            <a:avLst/>
          </a:prstGeom>
        </p:spPr>
        <p:txBody>
          <a:bodyPr wrap="none">
            <a:spAutoFit/>
          </a:bodyPr>
          <a:lstStyle/>
          <a:p>
            <a:r>
              <a:rPr lang="en-US" dirty="0" smtClean="0">
                <a:latin typeface="Arial" charset="0"/>
                <a:ea typeface="Arial" charset="0"/>
                <a:cs typeface="Arial" charset="0"/>
              </a:rPr>
              <a:t>4</a:t>
            </a:r>
            <a:endParaRPr lang="en-US" dirty="0">
              <a:latin typeface="Arial" charset="0"/>
              <a:ea typeface="Arial" charset="0"/>
              <a:cs typeface="Arial" charset="0"/>
            </a:endParaRPr>
          </a:p>
        </p:txBody>
      </p:sp>
      <p:pic>
        <p:nvPicPr>
          <p:cNvPr id="19" name="Picture 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0846" y="4179532"/>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0" name="Picture 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1898" y="4753561"/>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1" name="Picture 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0891" y="4013013"/>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2" name="Picture 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342" y="4644278"/>
            <a:ext cx="276225" cy="255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4" name="Line 167"/>
          <p:cNvSpPr>
            <a:spLocks noChangeShapeType="1"/>
          </p:cNvSpPr>
          <p:nvPr/>
        </p:nvSpPr>
        <p:spPr bwMode="auto">
          <a:xfrm>
            <a:off x="5444979" y="3709626"/>
            <a:ext cx="415588" cy="544594"/>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25" name="Line 167"/>
          <p:cNvSpPr>
            <a:spLocks noChangeShapeType="1"/>
          </p:cNvSpPr>
          <p:nvPr/>
        </p:nvSpPr>
        <p:spPr bwMode="auto">
          <a:xfrm>
            <a:off x="5978573" y="4446986"/>
            <a:ext cx="492939" cy="410333"/>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27" name="Line 167"/>
          <p:cNvSpPr>
            <a:spLocks noChangeShapeType="1"/>
          </p:cNvSpPr>
          <p:nvPr/>
        </p:nvSpPr>
        <p:spPr bwMode="auto">
          <a:xfrm flipV="1">
            <a:off x="6891628" y="4194569"/>
            <a:ext cx="617564" cy="88507"/>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28" name="Line 167"/>
          <p:cNvSpPr>
            <a:spLocks noChangeShapeType="1"/>
          </p:cNvSpPr>
          <p:nvPr/>
        </p:nvSpPr>
        <p:spPr bwMode="auto">
          <a:xfrm flipH="1">
            <a:off x="6053043" y="4259789"/>
            <a:ext cx="625079" cy="52843"/>
          </a:xfrm>
          <a:prstGeom prst="line">
            <a:avLst/>
          </a:prstGeom>
          <a:noFill/>
          <a:ln w="38100" cmpd="sng">
            <a:solidFill>
              <a:schemeClr val="tx1"/>
            </a:solidFill>
            <a:round/>
            <a:headEnd type="triangle" w="med" len="sm"/>
            <a:tailEnd type="non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29" name="Line 167"/>
          <p:cNvSpPr>
            <a:spLocks noChangeShapeType="1"/>
          </p:cNvSpPr>
          <p:nvPr/>
        </p:nvSpPr>
        <p:spPr bwMode="auto">
          <a:xfrm flipV="1">
            <a:off x="6494520" y="3493323"/>
            <a:ext cx="737476" cy="69382"/>
          </a:xfrm>
          <a:prstGeom prst="line">
            <a:avLst/>
          </a:prstGeom>
          <a:noFill/>
          <a:ln w="38100" cmpd="sng">
            <a:solidFill>
              <a:schemeClr val="tx1"/>
            </a:solidFill>
            <a:round/>
            <a:headEnd type="triangle" w="med" len="sm"/>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31" name="Line 167"/>
          <p:cNvSpPr>
            <a:spLocks noChangeShapeType="1"/>
          </p:cNvSpPr>
          <p:nvPr/>
        </p:nvSpPr>
        <p:spPr bwMode="auto">
          <a:xfrm flipV="1">
            <a:off x="5514537" y="3566253"/>
            <a:ext cx="788706" cy="9357"/>
          </a:xfrm>
          <a:prstGeom prst="line">
            <a:avLst/>
          </a:prstGeom>
          <a:noFill/>
          <a:ln w="76200" cmpd="sng">
            <a:solidFill>
              <a:srgbClr val="C00000"/>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34" name="Line 167"/>
          <p:cNvSpPr>
            <a:spLocks noChangeShapeType="1"/>
          </p:cNvSpPr>
          <p:nvPr/>
        </p:nvSpPr>
        <p:spPr bwMode="auto">
          <a:xfrm>
            <a:off x="6467873" y="3639118"/>
            <a:ext cx="258976" cy="501689"/>
          </a:xfrm>
          <a:prstGeom prst="line">
            <a:avLst/>
          </a:prstGeom>
          <a:noFill/>
          <a:ln w="76200" cmpd="sng">
            <a:solidFill>
              <a:srgbClr val="C00000"/>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35" name="Line 167"/>
          <p:cNvSpPr>
            <a:spLocks noChangeShapeType="1"/>
          </p:cNvSpPr>
          <p:nvPr/>
        </p:nvSpPr>
        <p:spPr bwMode="auto">
          <a:xfrm flipV="1">
            <a:off x="6604452" y="4803184"/>
            <a:ext cx="469152" cy="106385"/>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36" name="Line 167"/>
          <p:cNvSpPr>
            <a:spLocks noChangeShapeType="1"/>
          </p:cNvSpPr>
          <p:nvPr/>
        </p:nvSpPr>
        <p:spPr bwMode="auto">
          <a:xfrm>
            <a:off x="6838094" y="4350740"/>
            <a:ext cx="250161" cy="365357"/>
          </a:xfrm>
          <a:prstGeom prst="line">
            <a:avLst/>
          </a:prstGeom>
          <a:noFill/>
          <a:ln w="76200" cmpd="sng">
            <a:solidFill>
              <a:srgbClr val="C00000"/>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37" name="Line 167"/>
          <p:cNvSpPr>
            <a:spLocks noChangeShapeType="1"/>
          </p:cNvSpPr>
          <p:nvPr/>
        </p:nvSpPr>
        <p:spPr bwMode="auto">
          <a:xfrm flipV="1">
            <a:off x="7276159" y="4790305"/>
            <a:ext cx="496996" cy="6065"/>
          </a:xfrm>
          <a:prstGeom prst="line">
            <a:avLst/>
          </a:prstGeom>
          <a:noFill/>
          <a:ln w="76200" cmpd="sng">
            <a:solidFill>
              <a:srgbClr val="C00000"/>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38" name="Line 167"/>
          <p:cNvSpPr>
            <a:spLocks noChangeShapeType="1"/>
          </p:cNvSpPr>
          <p:nvPr/>
        </p:nvSpPr>
        <p:spPr bwMode="auto">
          <a:xfrm>
            <a:off x="7658702" y="4213450"/>
            <a:ext cx="227762" cy="477275"/>
          </a:xfrm>
          <a:prstGeom prst="line">
            <a:avLst/>
          </a:prstGeom>
          <a:noFill/>
          <a:ln w="76200" cmpd="sng">
            <a:solidFill>
              <a:srgbClr val="C00000"/>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39" name="Line 167"/>
          <p:cNvSpPr>
            <a:spLocks noChangeShapeType="1"/>
          </p:cNvSpPr>
          <p:nvPr/>
        </p:nvSpPr>
        <p:spPr bwMode="auto">
          <a:xfrm>
            <a:off x="7387392" y="3529345"/>
            <a:ext cx="220753" cy="536356"/>
          </a:xfrm>
          <a:prstGeom prst="line">
            <a:avLst/>
          </a:prstGeom>
          <a:noFill/>
          <a:ln w="76200" cmpd="sng">
            <a:solidFill>
              <a:srgbClr val="C00000"/>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5" name="Line 167"/>
          <p:cNvSpPr>
            <a:spLocks noChangeShapeType="1"/>
          </p:cNvSpPr>
          <p:nvPr/>
        </p:nvSpPr>
        <p:spPr bwMode="auto">
          <a:xfrm flipH="1">
            <a:off x="7986844" y="3175922"/>
            <a:ext cx="0" cy="462733"/>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6" name="Line 167"/>
          <p:cNvSpPr>
            <a:spLocks noChangeShapeType="1"/>
          </p:cNvSpPr>
          <p:nvPr/>
        </p:nvSpPr>
        <p:spPr bwMode="auto">
          <a:xfrm flipH="1">
            <a:off x="7445141" y="3127420"/>
            <a:ext cx="489981" cy="293208"/>
          </a:xfrm>
          <a:prstGeom prst="line">
            <a:avLst/>
          </a:prstGeom>
          <a:noFill/>
          <a:ln w="76200" cmpd="sng">
            <a:solidFill>
              <a:srgbClr val="C00000"/>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7" name="Line 167"/>
          <p:cNvSpPr>
            <a:spLocks noChangeShapeType="1"/>
          </p:cNvSpPr>
          <p:nvPr/>
        </p:nvSpPr>
        <p:spPr bwMode="auto">
          <a:xfrm flipH="1">
            <a:off x="7635751" y="3805857"/>
            <a:ext cx="412131" cy="281957"/>
          </a:xfrm>
          <a:prstGeom prst="line">
            <a:avLst/>
          </a:prstGeom>
          <a:noFill/>
          <a:ln w="38100" cmpd="sng">
            <a:solidFill>
              <a:schemeClr val="tx1"/>
            </a:solidFill>
            <a:round/>
            <a:headEnd type="none" w="med" len="sm"/>
            <a:tailEnd type="triangle"/>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cs typeface="Arial" charset="0"/>
            </a:endParaRPr>
          </a:p>
        </p:txBody>
      </p:sp>
      <p:sp>
        <p:nvSpPr>
          <p:cNvPr id="48" name="Rectangle 47"/>
          <p:cNvSpPr/>
          <p:nvPr/>
        </p:nvSpPr>
        <p:spPr>
          <a:xfrm>
            <a:off x="5986743" y="4619415"/>
            <a:ext cx="312906" cy="369332"/>
          </a:xfrm>
          <a:prstGeom prst="rect">
            <a:avLst/>
          </a:prstGeom>
        </p:spPr>
        <p:txBody>
          <a:bodyPr wrap="none">
            <a:spAutoFit/>
          </a:bodyPr>
          <a:lstStyle/>
          <a:p>
            <a:r>
              <a:rPr lang="en-US" dirty="0" smtClean="0">
                <a:latin typeface="Arial" charset="0"/>
                <a:ea typeface="Arial" charset="0"/>
                <a:cs typeface="Arial" charset="0"/>
              </a:rPr>
              <a:t>3</a:t>
            </a:r>
            <a:endParaRPr lang="en-US" dirty="0">
              <a:latin typeface="Arial" charset="0"/>
              <a:ea typeface="Arial" charset="0"/>
              <a:cs typeface="Arial" charset="0"/>
            </a:endParaRPr>
          </a:p>
        </p:txBody>
      </p:sp>
      <p:sp>
        <p:nvSpPr>
          <p:cNvPr id="49" name="Rectangle 48"/>
          <p:cNvSpPr/>
          <p:nvPr/>
        </p:nvSpPr>
        <p:spPr>
          <a:xfrm>
            <a:off x="7372205" y="4801361"/>
            <a:ext cx="312906" cy="369332"/>
          </a:xfrm>
          <a:prstGeom prst="rect">
            <a:avLst/>
          </a:prstGeom>
        </p:spPr>
        <p:txBody>
          <a:bodyPr wrap="none">
            <a:spAutoFit/>
          </a:bodyPr>
          <a:lstStyle/>
          <a:p>
            <a:r>
              <a:rPr lang="en-US" dirty="0" smtClean="0">
                <a:latin typeface="Arial" charset="0"/>
                <a:ea typeface="Arial" charset="0"/>
                <a:cs typeface="Arial" charset="0"/>
              </a:rPr>
              <a:t>1</a:t>
            </a:r>
            <a:endParaRPr lang="en-US" dirty="0">
              <a:latin typeface="Arial" charset="0"/>
              <a:ea typeface="Arial" charset="0"/>
              <a:cs typeface="Arial" charset="0"/>
            </a:endParaRPr>
          </a:p>
        </p:txBody>
      </p:sp>
      <p:sp>
        <p:nvSpPr>
          <p:cNvPr id="50" name="Rectangle 49"/>
          <p:cNvSpPr/>
          <p:nvPr/>
        </p:nvSpPr>
        <p:spPr>
          <a:xfrm>
            <a:off x="6831291" y="4814240"/>
            <a:ext cx="312906" cy="369332"/>
          </a:xfrm>
          <a:prstGeom prst="rect">
            <a:avLst/>
          </a:prstGeom>
        </p:spPr>
        <p:txBody>
          <a:bodyPr wrap="none">
            <a:spAutoFit/>
          </a:bodyPr>
          <a:lstStyle/>
          <a:p>
            <a:r>
              <a:rPr lang="en-US">
                <a:latin typeface="Arial" charset="0"/>
                <a:ea typeface="Arial" charset="0"/>
                <a:cs typeface="Arial" charset="0"/>
              </a:rPr>
              <a:t>2</a:t>
            </a:r>
            <a:endParaRPr lang="en-US" dirty="0">
              <a:latin typeface="Arial" charset="0"/>
              <a:ea typeface="Arial" charset="0"/>
              <a:cs typeface="Arial" charset="0"/>
            </a:endParaRPr>
          </a:p>
        </p:txBody>
      </p:sp>
      <p:sp>
        <p:nvSpPr>
          <p:cNvPr id="51" name="Rectangle 50"/>
          <p:cNvSpPr/>
          <p:nvPr/>
        </p:nvSpPr>
        <p:spPr>
          <a:xfrm>
            <a:off x="7009449" y="4296936"/>
            <a:ext cx="312906" cy="369332"/>
          </a:xfrm>
          <a:prstGeom prst="rect">
            <a:avLst/>
          </a:prstGeom>
        </p:spPr>
        <p:txBody>
          <a:bodyPr wrap="none">
            <a:spAutoFit/>
          </a:bodyPr>
          <a:lstStyle/>
          <a:p>
            <a:r>
              <a:rPr lang="en-US">
                <a:latin typeface="Arial" charset="0"/>
                <a:ea typeface="Arial" charset="0"/>
                <a:cs typeface="Arial" charset="0"/>
              </a:rPr>
              <a:t>2</a:t>
            </a:r>
            <a:endParaRPr lang="en-US" dirty="0">
              <a:latin typeface="Arial" charset="0"/>
              <a:ea typeface="Arial" charset="0"/>
              <a:cs typeface="Arial" charset="0"/>
            </a:endParaRPr>
          </a:p>
        </p:txBody>
      </p:sp>
      <p:sp>
        <p:nvSpPr>
          <p:cNvPr id="52" name="Rectangle 51"/>
          <p:cNvSpPr/>
          <p:nvPr/>
        </p:nvSpPr>
        <p:spPr>
          <a:xfrm>
            <a:off x="7812168" y="4268364"/>
            <a:ext cx="312906" cy="369332"/>
          </a:xfrm>
          <a:prstGeom prst="rect">
            <a:avLst/>
          </a:prstGeom>
        </p:spPr>
        <p:txBody>
          <a:bodyPr wrap="none">
            <a:spAutoFit/>
          </a:bodyPr>
          <a:lstStyle/>
          <a:p>
            <a:r>
              <a:rPr lang="en-US" dirty="0" smtClean="0">
                <a:latin typeface="Arial" charset="0"/>
                <a:ea typeface="Arial" charset="0"/>
                <a:cs typeface="Arial" charset="0"/>
              </a:rPr>
              <a:t>1</a:t>
            </a:r>
            <a:endParaRPr lang="en-US" dirty="0">
              <a:latin typeface="Arial" charset="0"/>
              <a:ea typeface="Arial" charset="0"/>
              <a:cs typeface="Arial" charset="0"/>
            </a:endParaRPr>
          </a:p>
        </p:txBody>
      </p:sp>
      <p:sp>
        <p:nvSpPr>
          <p:cNvPr id="53" name="Rectangle 52"/>
          <p:cNvSpPr/>
          <p:nvPr/>
        </p:nvSpPr>
        <p:spPr>
          <a:xfrm>
            <a:off x="7045938" y="3856906"/>
            <a:ext cx="312906" cy="369332"/>
          </a:xfrm>
          <a:prstGeom prst="rect">
            <a:avLst/>
          </a:prstGeom>
        </p:spPr>
        <p:txBody>
          <a:bodyPr wrap="none">
            <a:spAutoFit/>
          </a:bodyPr>
          <a:lstStyle/>
          <a:p>
            <a:r>
              <a:rPr lang="en-US">
                <a:latin typeface="Arial" charset="0"/>
                <a:ea typeface="Arial" charset="0"/>
                <a:cs typeface="Arial" charset="0"/>
              </a:rPr>
              <a:t>2</a:t>
            </a:r>
            <a:endParaRPr lang="en-US" dirty="0">
              <a:latin typeface="Arial" charset="0"/>
              <a:ea typeface="Arial" charset="0"/>
              <a:cs typeface="Arial" charset="0"/>
            </a:endParaRPr>
          </a:p>
        </p:txBody>
      </p:sp>
      <p:sp>
        <p:nvSpPr>
          <p:cNvPr id="54" name="Rectangle 53"/>
          <p:cNvSpPr/>
          <p:nvPr/>
        </p:nvSpPr>
        <p:spPr>
          <a:xfrm>
            <a:off x="6628539" y="3702866"/>
            <a:ext cx="312906" cy="369332"/>
          </a:xfrm>
          <a:prstGeom prst="rect">
            <a:avLst/>
          </a:prstGeom>
        </p:spPr>
        <p:txBody>
          <a:bodyPr wrap="none">
            <a:spAutoFit/>
          </a:bodyPr>
          <a:lstStyle/>
          <a:p>
            <a:r>
              <a:rPr lang="en-US" dirty="0" smtClean="0">
                <a:latin typeface="Arial" charset="0"/>
                <a:ea typeface="Arial" charset="0"/>
                <a:cs typeface="Arial" charset="0"/>
              </a:rPr>
              <a:t>3</a:t>
            </a:r>
            <a:endParaRPr lang="en-US" dirty="0">
              <a:latin typeface="Arial" charset="0"/>
              <a:ea typeface="Arial" charset="0"/>
              <a:cs typeface="Arial" charset="0"/>
            </a:endParaRPr>
          </a:p>
        </p:txBody>
      </p:sp>
      <p:sp>
        <p:nvSpPr>
          <p:cNvPr id="55" name="Rectangle 54"/>
          <p:cNvSpPr/>
          <p:nvPr/>
        </p:nvSpPr>
        <p:spPr>
          <a:xfrm>
            <a:off x="6112222" y="3914862"/>
            <a:ext cx="312906" cy="369332"/>
          </a:xfrm>
          <a:prstGeom prst="rect">
            <a:avLst/>
          </a:prstGeom>
        </p:spPr>
        <p:txBody>
          <a:bodyPr wrap="none">
            <a:spAutoFit/>
          </a:bodyPr>
          <a:lstStyle/>
          <a:p>
            <a:r>
              <a:rPr lang="en-US" dirty="0" smtClean="0">
                <a:latin typeface="Arial" charset="0"/>
                <a:ea typeface="Arial" charset="0"/>
                <a:cs typeface="Arial" charset="0"/>
              </a:rPr>
              <a:t>3</a:t>
            </a:r>
            <a:endParaRPr lang="en-US" dirty="0">
              <a:latin typeface="Arial" charset="0"/>
              <a:ea typeface="Arial" charset="0"/>
              <a:cs typeface="Arial" charset="0"/>
            </a:endParaRPr>
          </a:p>
        </p:txBody>
      </p:sp>
      <p:sp>
        <p:nvSpPr>
          <p:cNvPr id="56" name="Rectangle 55"/>
          <p:cNvSpPr/>
          <p:nvPr/>
        </p:nvSpPr>
        <p:spPr>
          <a:xfrm>
            <a:off x="5800982" y="3204377"/>
            <a:ext cx="312906" cy="369332"/>
          </a:xfrm>
          <a:prstGeom prst="rect">
            <a:avLst/>
          </a:prstGeom>
        </p:spPr>
        <p:txBody>
          <a:bodyPr wrap="none">
            <a:spAutoFit/>
          </a:bodyPr>
          <a:lstStyle/>
          <a:p>
            <a:r>
              <a:rPr lang="en-US" dirty="0" smtClean="0">
                <a:latin typeface="Arial" charset="0"/>
                <a:ea typeface="Arial" charset="0"/>
                <a:cs typeface="Arial" charset="0"/>
              </a:rPr>
              <a:t>4</a:t>
            </a:r>
            <a:endParaRPr lang="en-US" dirty="0">
              <a:latin typeface="Arial" charset="0"/>
              <a:ea typeface="Arial" charset="0"/>
              <a:cs typeface="Arial" charset="0"/>
            </a:endParaRPr>
          </a:p>
        </p:txBody>
      </p:sp>
      <p:sp>
        <p:nvSpPr>
          <p:cNvPr id="59" name="Rectangle 58"/>
          <p:cNvSpPr/>
          <p:nvPr/>
        </p:nvSpPr>
        <p:spPr>
          <a:xfrm>
            <a:off x="7494554" y="3519911"/>
            <a:ext cx="312906" cy="369332"/>
          </a:xfrm>
          <a:prstGeom prst="rect">
            <a:avLst/>
          </a:prstGeom>
        </p:spPr>
        <p:txBody>
          <a:bodyPr wrap="none">
            <a:spAutoFit/>
          </a:bodyPr>
          <a:lstStyle/>
          <a:p>
            <a:r>
              <a:rPr lang="en-US">
                <a:latin typeface="Arial" charset="0"/>
                <a:ea typeface="Arial" charset="0"/>
                <a:cs typeface="Arial" charset="0"/>
              </a:rPr>
              <a:t>2</a:t>
            </a:r>
            <a:endParaRPr lang="en-US" dirty="0">
              <a:latin typeface="Arial" charset="0"/>
              <a:ea typeface="Arial" charset="0"/>
              <a:cs typeface="Arial" charset="0"/>
            </a:endParaRPr>
          </a:p>
        </p:txBody>
      </p:sp>
      <p:sp>
        <p:nvSpPr>
          <p:cNvPr id="60" name="Rectangle 59"/>
          <p:cNvSpPr/>
          <p:nvPr/>
        </p:nvSpPr>
        <p:spPr>
          <a:xfrm>
            <a:off x="7749986" y="3917012"/>
            <a:ext cx="312906" cy="369332"/>
          </a:xfrm>
          <a:prstGeom prst="rect">
            <a:avLst/>
          </a:prstGeom>
        </p:spPr>
        <p:txBody>
          <a:bodyPr wrap="none">
            <a:spAutoFit/>
          </a:bodyPr>
          <a:lstStyle/>
          <a:p>
            <a:r>
              <a:rPr lang="en-US">
                <a:latin typeface="Arial" charset="0"/>
                <a:ea typeface="Arial" charset="0"/>
                <a:cs typeface="Arial" charset="0"/>
              </a:rPr>
              <a:t>2</a:t>
            </a:r>
            <a:endParaRPr lang="en-US" dirty="0">
              <a:latin typeface="Arial" charset="0"/>
              <a:ea typeface="Arial" charset="0"/>
              <a:cs typeface="Arial" charset="0"/>
            </a:endParaRPr>
          </a:p>
        </p:txBody>
      </p:sp>
      <p:sp>
        <p:nvSpPr>
          <p:cNvPr id="61" name="Rectangle 60"/>
          <p:cNvSpPr/>
          <p:nvPr/>
        </p:nvSpPr>
        <p:spPr>
          <a:xfrm>
            <a:off x="8007564" y="3221551"/>
            <a:ext cx="312906" cy="369332"/>
          </a:xfrm>
          <a:prstGeom prst="rect">
            <a:avLst/>
          </a:prstGeom>
        </p:spPr>
        <p:txBody>
          <a:bodyPr wrap="none">
            <a:spAutoFit/>
          </a:bodyPr>
          <a:lstStyle/>
          <a:p>
            <a:r>
              <a:rPr lang="en-US" dirty="0" smtClean="0">
                <a:latin typeface="Arial" charset="0"/>
                <a:ea typeface="Arial" charset="0"/>
                <a:cs typeface="Arial" charset="0"/>
              </a:rPr>
              <a:t>3</a:t>
            </a:r>
            <a:endParaRPr lang="en-US" dirty="0">
              <a:latin typeface="Arial" charset="0"/>
              <a:ea typeface="Arial" charset="0"/>
              <a:cs typeface="Arial" charset="0"/>
            </a:endParaRPr>
          </a:p>
        </p:txBody>
      </p:sp>
      <p:sp>
        <p:nvSpPr>
          <p:cNvPr id="62" name="Rectangle 61"/>
          <p:cNvSpPr/>
          <p:nvPr/>
        </p:nvSpPr>
        <p:spPr>
          <a:xfrm>
            <a:off x="7412989" y="2961823"/>
            <a:ext cx="312906" cy="369332"/>
          </a:xfrm>
          <a:prstGeom prst="rect">
            <a:avLst/>
          </a:prstGeom>
        </p:spPr>
        <p:txBody>
          <a:bodyPr wrap="none">
            <a:spAutoFit/>
          </a:bodyPr>
          <a:lstStyle/>
          <a:p>
            <a:r>
              <a:rPr lang="en-US" dirty="0" smtClean="0">
                <a:latin typeface="Arial" charset="0"/>
                <a:ea typeface="Arial" charset="0"/>
                <a:cs typeface="Arial" charset="0"/>
              </a:rPr>
              <a:t>3</a:t>
            </a:r>
            <a:endParaRPr lang="en-US" dirty="0">
              <a:latin typeface="Arial" charset="0"/>
              <a:ea typeface="Arial" charset="0"/>
              <a:cs typeface="Arial" charset="0"/>
            </a:endParaRPr>
          </a:p>
        </p:txBody>
      </p:sp>
      <p:sp>
        <p:nvSpPr>
          <p:cNvPr id="63" name="Rectangle 62"/>
          <p:cNvSpPr/>
          <p:nvPr/>
        </p:nvSpPr>
        <p:spPr>
          <a:xfrm>
            <a:off x="6947203" y="3114223"/>
            <a:ext cx="312906" cy="369332"/>
          </a:xfrm>
          <a:prstGeom prst="rect">
            <a:avLst/>
          </a:prstGeom>
        </p:spPr>
        <p:txBody>
          <a:bodyPr wrap="none">
            <a:spAutoFit/>
          </a:bodyPr>
          <a:lstStyle/>
          <a:p>
            <a:r>
              <a:rPr lang="en-US" dirty="0" smtClean="0">
                <a:latin typeface="Arial" charset="0"/>
                <a:ea typeface="Arial" charset="0"/>
                <a:cs typeface="Arial" charset="0"/>
              </a:rPr>
              <a:t>3</a:t>
            </a:r>
            <a:endParaRPr lang="en-US" dirty="0">
              <a:latin typeface="Arial" charset="0"/>
              <a:ea typeface="Arial" charset="0"/>
              <a:cs typeface="Arial" charset="0"/>
            </a:endParaRPr>
          </a:p>
        </p:txBody>
      </p:sp>
      <p:sp>
        <p:nvSpPr>
          <p:cNvPr id="64" name="Rectangle 63"/>
          <p:cNvSpPr/>
          <p:nvPr/>
        </p:nvSpPr>
        <p:spPr>
          <a:xfrm>
            <a:off x="6880660" y="3485566"/>
            <a:ext cx="312906" cy="369332"/>
          </a:xfrm>
          <a:prstGeom prst="rect">
            <a:avLst/>
          </a:prstGeom>
        </p:spPr>
        <p:txBody>
          <a:bodyPr wrap="none">
            <a:spAutoFit/>
          </a:bodyPr>
          <a:lstStyle/>
          <a:p>
            <a:r>
              <a:rPr lang="en-US" dirty="0" smtClean="0">
                <a:latin typeface="Arial" charset="0"/>
                <a:ea typeface="Arial" charset="0"/>
                <a:cs typeface="Arial" charset="0"/>
              </a:rPr>
              <a:t>3</a:t>
            </a:r>
            <a:endParaRPr lang="en-US" dirty="0">
              <a:latin typeface="Arial" charset="0"/>
              <a:ea typeface="Arial" charset="0"/>
              <a:cs typeface="Arial" charset="0"/>
            </a:endParaRPr>
          </a:p>
        </p:txBody>
      </p:sp>
      <p:sp>
        <p:nvSpPr>
          <p:cNvPr id="2" name="Oval 1"/>
          <p:cNvSpPr/>
          <p:nvPr/>
        </p:nvSpPr>
        <p:spPr>
          <a:xfrm>
            <a:off x="5819076" y="1196911"/>
            <a:ext cx="1828800" cy="1828800"/>
          </a:xfrm>
          <a:prstGeom prst="ellipse">
            <a:avLst/>
          </a:prstGeom>
          <a:solidFill>
            <a:srgbClr val="FFFFFF">
              <a:alpha val="13000"/>
            </a:srgbClr>
          </a:solidFill>
          <a:ln w="25400" cap="flat">
            <a:solidFill>
              <a:schemeClr val="accent1"/>
            </a:solidFill>
            <a:prstDash val="sysDash"/>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74" name="Rectangle 73"/>
          <p:cNvSpPr/>
          <p:nvPr/>
        </p:nvSpPr>
        <p:spPr>
          <a:xfrm>
            <a:off x="6364600" y="2007068"/>
            <a:ext cx="412875" cy="527929"/>
          </a:xfrm>
          <a:prstGeom prst="rect">
            <a:avLst/>
          </a:prstGeom>
        </p:spPr>
        <p:txBody>
          <a:bodyPr wrap="square">
            <a:spAutoFit/>
          </a:bodyPr>
          <a:lstStyle/>
          <a:p>
            <a:r>
              <a:rPr lang="en-US" sz="2800" dirty="0" smtClean="0">
                <a:latin typeface="Arial" charset="0"/>
                <a:ea typeface="Arial" charset="0"/>
                <a:cs typeface="Arial" charset="0"/>
              </a:rPr>
              <a:t>∞</a:t>
            </a:r>
            <a:endParaRPr lang="en-US" dirty="0">
              <a:latin typeface="Arial" charset="0"/>
              <a:ea typeface="Arial" charset="0"/>
              <a:cs typeface="Arial" charset="0"/>
            </a:endParaRPr>
          </a:p>
        </p:txBody>
      </p:sp>
      <p:sp>
        <p:nvSpPr>
          <p:cNvPr id="78" name="Rectangle 77"/>
          <p:cNvSpPr/>
          <p:nvPr/>
        </p:nvSpPr>
        <p:spPr>
          <a:xfrm>
            <a:off x="5370782" y="2571591"/>
            <a:ext cx="412875" cy="527929"/>
          </a:xfrm>
          <a:prstGeom prst="rect">
            <a:avLst/>
          </a:prstGeom>
        </p:spPr>
        <p:txBody>
          <a:bodyPr wrap="square">
            <a:spAutoFit/>
          </a:bodyPr>
          <a:lstStyle/>
          <a:p>
            <a:r>
              <a:rPr lang="en-US" sz="2800" dirty="0" smtClean="0">
                <a:latin typeface="Arial" charset="0"/>
                <a:ea typeface="Arial" charset="0"/>
                <a:cs typeface="Arial" charset="0"/>
              </a:rPr>
              <a:t>∞</a:t>
            </a:r>
            <a:endParaRPr lang="en-US" dirty="0">
              <a:latin typeface="Arial" charset="0"/>
              <a:ea typeface="Arial" charset="0"/>
              <a:cs typeface="Arial" charset="0"/>
            </a:endParaRPr>
          </a:p>
        </p:txBody>
      </p:sp>
      <p:sp>
        <p:nvSpPr>
          <p:cNvPr id="79" name="Rectangle 78"/>
          <p:cNvSpPr/>
          <p:nvPr/>
        </p:nvSpPr>
        <p:spPr>
          <a:xfrm>
            <a:off x="6321671" y="2543685"/>
            <a:ext cx="412875" cy="527929"/>
          </a:xfrm>
          <a:prstGeom prst="rect">
            <a:avLst/>
          </a:prstGeom>
        </p:spPr>
        <p:txBody>
          <a:bodyPr wrap="square">
            <a:spAutoFit/>
          </a:bodyPr>
          <a:lstStyle/>
          <a:p>
            <a:r>
              <a:rPr lang="en-US" sz="2800" dirty="0" smtClean="0">
                <a:latin typeface="Arial" charset="0"/>
                <a:ea typeface="Arial" charset="0"/>
                <a:cs typeface="Arial" charset="0"/>
              </a:rPr>
              <a:t>∞</a:t>
            </a:r>
            <a:endParaRPr lang="en-US" dirty="0">
              <a:latin typeface="Arial" charset="0"/>
              <a:ea typeface="Arial" charset="0"/>
              <a:cs typeface="Arial" charset="0"/>
            </a:endParaRPr>
          </a:p>
        </p:txBody>
      </p:sp>
      <p:sp>
        <p:nvSpPr>
          <p:cNvPr id="80" name="Rectangle 79"/>
          <p:cNvSpPr/>
          <p:nvPr/>
        </p:nvSpPr>
        <p:spPr>
          <a:xfrm>
            <a:off x="7828499" y="2221718"/>
            <a:ext cx="412875" cy="527929"/>
          </a:xfrm>
          <a:prstGeom prst="rect">
            <a:avLst/>
          </a:prstGeom>
        </p:spPr>
        <p:txBody>
          <a:bodyPr wrap="square">
            <a:spAutoFit/>
          </a:bodyPr>
          <a:lstStyle/>
          <a:p>
            <a:r>
              <a:rPr lang="en-US" sz="2800" dirty="0" smtClean="0">
                <a:latin typeface="Arial" charset="0"/>
                <a:ea typeface="Arial" charset="0"/>
                <a:cs typeface="Arial" charset="0"/>
              </a:rPr>
              <a:t>∞</a:t>
            </a:r>
            <a:endParaRPr lang="en-US" dirty="0">
              <a:latin typeface="Arial" charset="0"/>
              <a:ea typeface="Arial" charset="0"/>
              <a:cs typeface="Arial" charset="0"/>
            </a:endParaRPr>
          </a:p>
        </p:txBody>
      </p:sp>
      <p:sp>
        <p:nvSpPr>
          <p:cNvPr id="81" name="TextBox 80"/>
          <p:cNvSpPr txBox="1"/>
          <p:nvPr/>
        </p:nvSpPr>
        <p:spPr>
          <a:xfrm>
            <a:off x="7586518" y="4886270"/>
            <a:ext cx="124649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smtClean="0">
                <a:solidFill>
                  <a:srgbClr val="B70064"/>
                </a:solidFill>
                <a:latin typeface="Arial" charset="0"/>
                <a:ea typeface="Arial" charset="0"/>
                <a:cs typeface="Arial" charset="0"/>
              </a:rPr>
              <a:t>Destination</a:t>
            </a:r>
            <a:endParaRPr kumimoji="0" lang="en-US" sz="1800" b="0" i="0" u="none" strike="noStrike" cap="none" spc="0" normalizeH="0" baseline="0" dirty="0">
              <a:ln>
                <a:noFill/>
              </a:ln>
              <a:solidFill>
                <a:srgbClr val="000000"/>
              </a:solidFill>
              <a:effectLst/>
              <a:uFillTx/>
              <a:latin typeface="Arial" charset="0"/>
              <a:ea typeface="Arial" charset="0"/>
              <a:cs typeface="Arial" charset="0"/>
              <a:sym typeface="Calibri"/>
            </a:endParaRPr>
          </a:p>
        </p:txBody>
      </p:sp>
      <p:sp>
        <p:nvSpPr>
          <p:cNvPr id="82" name="TextBox 81"/>
          <p:cNvSpPr txBox="1"/>
          <p:nvPr/>
        </p:nvSpPr>
        <p:spPr>
          <a:xfrm>
            <a:off x="6479978" y="1635502"/>
            <a:ext cx="82330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smtClean="0">
                <a:solidFill>
                  <a:srgbClr val="B70064"/>
                </a:solidFill>
                <a:latin typeface="Arial" charset="0"/>
                <a:ea typeface="Arial" charset="0"/>
                <a:cs typeface="Arial" charset="0"/>
              </a:rPr>
              <a:t>Source</a:t>
            </a:r>
            <a:endParaRPr kumimoji="0" lang="en-US" sz="1800" b="0" i="0" u="none" strike="noStrike" cap="none" spc="0" normalizeH="0" baseline="0" dirty="0">
              <a:ln>
                <a:noFill/>
              </a:ln>
              <a:solidFill>
                <a:srgbClr val="000000"/>
              </a:solidFill>
              <a:effectLst/>
              <a:uFillTx/>
              <a:latin typeface="Arial" charset="0"/>
              <a:ea typeface="Arial" charset="0"/>
              <a:cs typeface="Arial" charset="0"/>
              <a:sym typeface="Calibri"/>
            </a:endParaRPr>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Title 1"/>
          <p:cNvSpPr txBox="1">
            <a:spLocks noGrp="1"/>
          </p:cNvSpPr>
          <p:nvPr>
            <p:ph type="title"/>
          </p:nvPr>
        </p:nvSpPr>
        <p:spPr>
          <a:prstGeom prst="rect">
            <a:avLst/>
          </a:prstGeom>
        </p:spPr>
        <p:txBody>
          <a:bodyPr/>
          <a:lstStyle/>
          <a:p>
            <a:r>
              <a:rPr dirty="0"/>
              <a:t>Roadmap</a:t>
            </a:r>
          </a:p>
        </p:txBody>
      </p:sp>
      <p:sp>
        <p:nvSpPr>
          <p:cNvPr id="217" name="Content Placeholder 2"/>
          <p:cNvSpPr txBox="1">
            <a:spLocks noGrp="1"/>
          </p:cNvSpPr>
          <p:nvPr>
            <p:ph type="body" idx="1"/>
          </p:nvPr>
        </p:nvSpPr>
        <p:spPr>
          <a:xfrm>
            <a:off x="457200" y="1111250"/>
            <a:ext cx="8229600" cy="5014913"/>
          </a:xfrm>
          <a:prstGeom prst="rect">
            <a:avLst/>
          </a:prstGeom>
        </p:spPr>
        <p:txBody>
          <a:bodyPr/>
          <a:lstStyle/>
          <a:p>
            <a:pPr marL="457200" indent="-457200">
              <a:buAutoNum type="arabicPeriod"/>
            </a:pPr>
            <a:r>
              <a:rPr dirty="0">
                <a:solidFill>
                  <a:schemeClr val="bg1">
                    <a:lumMod val="85000"/>
                  </a:schemeClr>
                </a:solidFill>
              </a:rPr>
              <a:t>Motivation</a:t>
            </a:r>
          </a:p>
          <a:p>
            <a:pPr marL="457200" indent="-457200">
              <a:buAutoNum type="arabicPeriod"/>
            </a:pPr>
            <a:endParaRPr dirty="0">
              <a:solidFill>
                <a:schemeClr val="bg1">
                  <a:lumMod val="85000"/>
                </a:schemeClr>
              </a:solidFill>
            </a:endParaRPr>
          </a:p>
          <a:p>
            <a:pPr marL="457200" indent="-457200">
              <a:buAutoNum type="arabicPeriod" startAt="2"/>
            </a:pPr>
            <a:r>
              <a:rPr dirty="0">
                <a:solidFill>
                  <a:schemeClr val="bg1">
                    <a:lumMod val="85000"/>
                  </a:schemeClr>
                </a:solidFill>
              </a:rPr>
              <a:t>SHARE protocol</a:t>
            </a:r>
          </a:p>
          <a:p>
            <a:pPr marL="457200" indent="-457200">
              <a:buAutoNum type="arabicPeriod" startAt="2"/>
            </a:pPr>
            <a:endParaRPr dirty="0"/>
          </a:p>
          <a:p>
            <a:pPr marL="457200" indent="-457200">
              <a:buAutoNum type="arabicPeriod" startAt="3"/>
            </a:pPr>
            <a:r>
              <a:rPr dirty="0"/>
              <a:t>Evaluation</a:t>
            </a:r>
          </a:p>
          <a:p>
            <a:pPr marL="857250" lvl="1" indent="-457200">
              <a:spcBef>
                <a:spcPts val="400"/>
              </a:spcBef>
              <a:buFont typeface="Arial"/>
              <a:defRPr sz="2000">
                <a:solidFill>
                  <a:srgbClr val="000000"/>
                </a:solidFill>
              </a:defRPr>
            </a:pPr>
            <a:endParaRPr dirty="0"/>
          </a:p>
          <a:p>
            <a:pPr marL="457200" indent="-457200">
              <a:buAutoNum type="arabicPeriod" startAt="3"/>
            </a:pPr>
            <a:r>
              <a:rPr lang="en-US" dirty="0" smtClean="0">
                <a:solidFill>
                  <a:schemeClr val="bg1">
                    <a:lumMod val="85000"/>
                  </a:schemeClr>
                </a:solidFill>
              </a:rPr>
              <a:t>Summary</a:t>
            </a:r>
            <a:endParaRPr dirty="0">
              <a:solidFill>
                <a:schemeClr val="bg1">
                  <a:lumMod val="85000"/>
                </a:schemeClr>
              </a:solidFill>
            </a:endParaRPr>
          </a:p>
        </p:txBody>
      </p:sp>
      <p:sp>
        <p:nvSpPr>
          <p:cNvPr id="218" name="Slide Number Placeholder 3"/>
          <p:cNvSpPr txBox="1">
            <a:spLocks noGrp="1"/>
          </p:cNvSpPr>
          <p:nvPr>
            <p:ph type="sldNum" sz="quarter" idx="2"/>
          </p:nvPr>
        </p:nvSpPr>
        <p:spPr>
          <a:xfrm>
            <a:off x="8384892" y="6394500"/>
            <a:ext cx="301909" cy="288825"/>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19</a:t>
            </a:fld>
            <a:endParaRPr dirty="0"/>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Title 1"/>
          <p:cNvSpPr txBox="1">
            <a:spLocks noGrp="1"/>
          </p:cNvSpPr>
          <p:nvPr>
            <p:ph type="title"/>
          </p:nvPr>
        </p:nvSpPr>
        <p:spPr>
          <a:prstGeom prst="rect">
            <a:avLst/>
          </a:prstGeom>
        </p:spPr>
        <p:txBody>
          <a:bodyPr/>
          <a:lstStyle/>
          <a:p>
            <a:r>
              <a:t>Roadmap</a:t>
            </a:r>
          </a:p>
        </p:txBody>
      </p:sp>
      <p:sp>
        <p:nvSpPr>
          <p:cNvPr id="128" name="Content Placeholder 2"/>
          <p:cNvSpPr txBox="1">
            <a:spLocks noGrp="1"/>
          </p:cNvSpPr>
          <p:nvPr>
            <p:ph type="body" idx="1"/>
          </p:nvPr>
        </p:nvSpPr>
        <p:spPr>
          <a:xfrm>
            <a:off x="457200" y="1111250"/>
            <a:ext cx="8229600" cy="5014913"/>
          </a:xfrm>
          <a:prstGeom prst="rect">
            <a:avLst/>
          </a:prstGeom>
        </p:spPr>
        <p:txBody>
          <a:bodyPr/>
          <a:lstStyle/>
          <a:p>
            <a:pPr marL="457200" indent="-457200">
              <a:buAutoNum type="arabicPeriod"/>
            </a:pPr>
            <a:r>
              <a:rPr dirty="0"/>
              <a:t>Motivation</a:t>
            </a:r>
          </a:p>
          <a:p>
            <a:pPr marL="457200" indent="-457200">
              <a:buAutoNum type="arabicPeriod"/>
            </a:pPr>
            <a:endParaRPr dirty="0"/>
          </a:p>
          <a:p>
            <a:pPr marL="457200" indent="-457200">
              <a:buAutoNum type="arabicPeriod" startAt="2"/>
            </a:pPr>
            <a:r>
              <a:rPr dirty="0"/>
              <a:t>SHARE protocol</a:t>
            </a:r>
          </a:p>
          <a:p>
            <a:pPr marL="457200" indent="-457200">
              <a:buAutoNum type="arabicPeriod" startAt="2"/>
            </a:pPr>
            <a:endParaRPr dirty="0"/>
          </a:p>
          <a:p>
            <a:pPr marL="457200" indent="-457200">
              <a:buAutoNum type="arabicPeriod" startAt="3"/>
            </a:pPr>
            <a:r>
              <a:rPr dirty="0"/>
              <a:t>Evaluation</a:t>
            </a:r>
          </a:p>
          <a:p>
            <a:pPr marL="857250" lvl="1" indent="-457200">
              <a:spcBef>
                <a:spcPts val="400"/>
              </a:spcBef>
              <a:buFont typeface="Arial"/>
              <a:defRPr sz="2000">
                <a:solidFill>
                  <a:srgbClr val="000000"/>
                </a:solidFill>
              </a:defRPr>
            </a:pPr>
            <a:endParaRPr dirty="0">
              <a:solidFill>
                <a:srgbClr val="011893"/>
              </a:solidFill>
            </a:endParaRPr>
          </a:p>
          <a:p>
            <a:pPr marL="457200" indent="-457200">
              <a:buAutoNum type="arabicPeriod" startAt="3"/>
            </a:pPr>
            <a:r>
              <a:rPr lang="en-US" dirty="0" smtClean="0"/>
              <a:t>Summary</a:t>
            </a:r>
            <a:endParaRPr dirty="0"/>
          </a:p>
        </p:txBody>
      </p:sp>
      <p:sp>
        <p:nvSpPr>
          <p:cNvPr id="129" name="Slide Number Placeholder 3"/>
          <p:cNvSpPr txBox="1">
            <a:spLocks noGrp="1"/>
          </p:cNvSpPr>
          <p:nvPr>
            <p:ph type="sldNum" sz="quarter" idx="2"/>
          </p:nvPr>
        </p:nvSpPr>
        <p:spPr>
          <a:xfrm>
            <a:off x="8483776" y="6394500"/>
            <a:ext cx="203024" cy="288825"/>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a:t>
            </a:fld>
            <a:endParaRP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Title 1"/>
          <p:cNvSpPr txBox="1">
            <a:spLocks noGrp="1"/>
          </p:cNvSpPr>
          <p:nvPr>
            <p:ph type="title"/>
          </p:nvPr>
        </p:nvSpPr>
        <p:spPr/>
        <p:txBody>
          <a:bodyPr/>
          <a:lstStyle/>
          <a:p>
            <a:r>
              <a:rPr lang="en-US" smtClean="0"/>
              <a:t>Evaluation</a:t>
            </a:r>
            <a:endParaRPr lang="en-US" dirty="0"/>
          </a:p>
        </p:txBody>
      </p:sp>
      <p:sp>
        <p:nvSpPr>
          <p:cNvPr id="6" name="Text Placeholder 5"/>
          <p:cNvSpPr>
            <a:spLocks noGrp="1"/>
          </p:cNvSpPr>
          <p:nvPr>
            <p:ph type="body" idx="1"/>
          </p:nvPr>
        </p:nvSpPr>
        <p:spPr>
          <a:xfrm>
            <a:off x="457200" y="1111250"/>
            <a:ext cx="8686800" cy="5014913"/>
          </a:xfrm>
        </p:spPr>
        <p:txBody>
          <a:bodyPr/>
          <a:lstStyle/>
          <a:p>
            <a:pPr marL="0" indent="0">
              <a:buNone/>
            </a:pPr>
            <a:r>
              <a:rPr lang="en-US" dirty="0" smtClean="0"/>
              <a:t>Implemented using ns-3.22 DCE framework</a:t>
            </a:r>
          </a:p>
          <a:p>
            <a:pPr lvl="1"/>
            <a:r>
              <a:rPr lang="en-US" dirty="0" smtClean="0"/>
              <a:t>same network-layer code can directly run on hardware </a:t>
            </a:r>
          </a:p>
          <a:p>
            <a:pPr lvl="1"/>
            <a:r>
              <a:rPr lang="en-US" dirty="0" smtClean="0"/>
              <a:t>very high fidelity limits size of networks to ~70 nodes</a:t>
            </a:r>
          </a:p>
          <a:p>
            <a:pPr lvl="1"/>
            <a:r>
              <a:rPr lang="en-US" dirty="0" smtClean="0"/>
              <a:t>802.11 with </a:t>
            </a:r>
            <a:r>
              <a:rPr lang="en-US" dirty="0" err="1" smtClean="0"/>
              <a:t>RangePropagation</a:t>
            </a:r>
            <a:r>
              <a:rPr lang="en-US" dirty="0" smtClean="0"/>
              <a:t> of R = 630 m</a:t>
            </a:r>
          </a:p>
          <a:p>
            <a:pPr lvl="1"/>
            <a:endParaRPr lang="en-US" sz="800" dirty="0" smtClean="0"/>
          </a:p>
          <a:p>
            <a:pPr marL="0" indent="0">
              <a:buNone/>
            </a:pPr>
            <a:r>
              <a:rPr lang="en-US" altLang="en-US" dirty="0" smtClean="0"/>
              <a:t>Scenarios</a:t>
            </a:r>
          </a:p>
          <a:p>
            <a:pPr lvl="1"/>
            <a:r>
              <a:rPr lang="en-US" dirty="0" smtClean="0"/>
              <a:t>√N×√N Stationary Grid</a:t>
            </a:r>
          </a:p>
          <a:p>
            <a:pPr lvl="2"/>
            <a:r>
              <a:rPr lang="en-US" dirty="0" smtClean="0"/>
              <a:t>each grid square is R × R</a:t>
            </a:r>
            <a:endParaRPr lang="en-US" altLang="en-US" dirty="0" smtClean="0"/>
          </a:p>
          <a:p>
            <a:pPr lvl="1"/>
            <a:r>
              <a:rPr lang="en-US" altLang="en-US" dirty="0" smtClean="0"/>
              <a:t>Gauss-Markov mobility</a:t>
            </a:r>
          </a:p>
          <a:p>
            <a:pPr lvl="2"/>
            <a:r>
              <a:rPr lang="en-US" dirty="0" err="1" smtClean="0"/>
              <a:t>BonnMotion</a:t>
            </a:r>
            <a:r>
              <a:rPr lang="en-US" dirty="0" smtClean="0"/>
              <a:t> to generate traces, ignore first 3600 s</a:t>
            </a:r>
          </a:p>
          <a:p>
            <a:pPr lvl="2"/>
            <a:r>
              <a:rPr lang="en-US" dirty="0"/>
              <a:t>n</a:t>
            </a:r>
            <a:r>
              <a:rPr lang="en-US" dirty="0" smtClean="0"/>
              <a:t>odes distributed within M × M area </a:t>
            </a:r>
          </a:p>
          <a:p>
            <a:pPr lvl="2"/>
            <a:r>
              <a:rPr lang="en-US" dirty="0" smtClean="0"/>
              <a:t>M = N R 2π / D where N is # of nodes and D = 10 is node density</a:t>
            </a:r>
          </a:p>
          <a:p>
            <a:pPr lvl="2"/>
            <a:endParaRPr lang="en-US" sz="800" dirty="0"/>
          </a:p>
          <a:p>
            <a:pPr marL="0" indent="0">
              <a:buNone/>
            </a:pPr>
            <a:r>
              <a:rPr lang="en-US" altLang="en-US" dirty="0">
                <a:solidFill>
                  <a:srgbClr val="000090"/>
                </a:solidFill>
                <a:ea typeface="Arial" charset="0"/>
                <a:cs typeface="Arial" charset="0"/>
              </a:rPr>
              <a:t>Traffic patterns</a:t>
            </a:r>
          </a:p>
          <a:p>
            <a:pPr lvl="1"/>
            <a:r>
              <a:rPr lang="en-US" dirty="0" smtClean="0">
                <a:ea typeface="Arial" charset="0"/>
                <a:cs typeface="Arial" charset="0"/>
              </a:rPr>
              <a:t>many-to-one: representative </a:t>
            </a:r>
            <a:r>
              <a:rPr lang="en-US" dirty="0">
                <a:ea typeface="Arial" charset="0"/>
                <a:cs typeface="Arial" charset="0"/>
              </a:rPr>
              <a:t>of target applications </a:t>
            </a:r>
            <a:r>
              <a:rPr lang="en-US" dirty="0" smtClean="0">
                <a:ea typeface="Arial" charset="0"/>
                <a:cs typeface="Arial" charset="0"/>
              </a:rPr>
              <a:t>like </a:t>
            </a:r>
            <a:r>
              <a:rPr lang="en-US" dirty="0" err="1" smtClean="0">
                <a:ea typeface="Arial" charset="0"/>
                <a:cs typeface="Arial" charset="0"/>
              </a:rPr>
              <a:t>IoT</a:t>
            </a:r>
            <a:r>
              <a:rPr lang="en-US" dirty="0" smtClean="0">
                <a:ea typeface="Arial" charset="0"/>
                <a:cs typeface="Arial" charset="0"/>
              </a:rPr>
              <a:t> </a:t>
            </a:r>
            <a:r>
              <a:rPr lang="en-US" dirty="0">
                <a:ea typeface="Arial" charset="0"/>
                <a:cs typeface="Arial" charset="0"/>
              </a:rPr>
              <a:t>and </a:t>
            </a:r>
            <a:r>
              <a:rPr lang="en-US" dirty="0" smtClean="0">
                <a:ea typeface="Arial" charset="0"/>
                <a:cs typeface="Arial" charset="0"/>
              </a:rPr>
              <a:t>5G</a:t>
            </a:r>
            <a:endParaRPr lang="en-US" dirty="0">
              <a:ea typeface="Arial" charset="0"/>
              <a:cs typeface="Arial" charset="0"/>
            </a:endParaRPr>
          </a:p>
        </p:txBody>
      </p:sp>
      <p:sp>
        <p:nvSpPr>
          <p:cNvPr id="21" name="Slide Number Placeholder 3"/>
          <p:cNvSpPr txBox="1">
            <a:spLocks noGrp="1"/>
          </p:cNvSpPr>
          <p:nvPr>
            <p:ph type="sldNum" sz="quarter" idx="2"/>
          </p:nvPr>
        </p:nvSpPr>
        <p:spPr>
          <a:xfrm>
            <a:off x="8395697" y="6385024"/>
            <a:ext cx="291104" cy="307777"/>
          </a:xfrm>
          <a:prstGeom prst="rect">
            <a:avLst/>
          </a:prstGeom>
          <a:extLst>
            <a:ext uri="{C572A759-6A51-4108-AA02-DFA0A04FC94B}">
              <ma14:wrappingTextBoxFlag xmlns:ma14="http://schemas.microsoft.com/office/mac/drawingml/2011/main" val="1"/>
            </a:ext>
          </a:extLst>
        </p:spPr>
        <p:txBody>
          <a:bodyPr/>
          <a:lstStyle/>
          <a:p>
            <a:r>
              <a:rPr lang="en-US" dirty="0" smtClean="0"/>
              <a:t>16</a:t>
            </a:r>
            <a:endParaRPr dirty="0"/>
          </a:p>
        </p:txBody>
      </p:sp>
    </p:spTree>
    <p:extLst>
      <p:ext uri="{BB962C8B-B14F-4D97-AF65-F5344CB8AC3E}">
        <p14:creationId xmlns:p14="http://schemas.microsoft.com/office/powerpoint/2010/main" val="1859932702"/>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Title 2"/>
          <p:cNvSpPr txBox="1">
            <a:spLocks noGrp="1"/>
          </p:cNvSpPr>
          <p:nvPr>
            <p:ph type="title"/>
          </p:nvPr>
        </p:nvSpPr>
        <p:spPr>
          <a:prstGeom prst="rect">
            <a:avLst/>
          </a:prstGeom>
        </p:spPr>
        <p:txBody>
          <a:bodyPr/>
          <a:lstStyle/>
          <a:p>
            <a:r>
              <a:t>Overhead</a:t>
            </a:r>
          </a:p>
        </p:txBody>
      </p:sp>
      <p:sp>
        <p:nvSpPr>
          <p:cNvPr id="233" name="Slide Number Placeholder 1"/>
          <p:cNvSpPr txBox="1">
            <a:spLocks noGrp="1"/>
          </p:cNvSpPr>
          <p:nvPr>
            <p:ph type="sldNum" sz="quarter" idx="2"/>
          </p:nvPr>
        </p:nvSpPr>
        <p:spPr>
          <a:xfrm>
            <a:off x="8384892" y="6394500"/>
            <a:ext cx="301909" cy="288825"/>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21</a:t>
            </a:fld>
            <a:endParaRPr/>
          </a:p>
        </p:txBody>
      </p:sp>
      <p:pic>
        <p:nvPicPr>
          <p:cNvPr id="234" name="Picture 4" descr="Picture 4"/>
          <p:cNvPicPr>
            <a:picLocks noChangeAspect="1"/>
          </p:cNvPicPr>
          <p:nvPr/>
        </p:nvPicPr>
        <p:blipFill>
          <a:blip r:embed="rId2">
            <a:extLst/>
          </a:blip>
          <a:stretch>
            <a:fillRect/>
          </a:stretch>
        </p:blipFill>
        <p:spPr>
          <a:xfrm>
            <a:off x="0" y="1455736"/>
            <a:ext cx="4497255" cy="3790542"/>
          </a:xfrm>
          <a:prstGeom prst="rect">
            <a:avLst/>
          </a:prstGeom>
          <a:ln w="12700">
            <a:miter lim="400000"/>
          </a:ln>
        </p:spPr>
      </p:pic>
      <p:sp>
        <p:nvSpPr>
          <p:cNvPr id="235" name="TextBox 5"/>
          <p:cNvSpPr txBox="1"/>
          <p:nvPr/>
        </p:nvSpPr>
        <p:spPr>
          <a:xfrm>
            <a:off x="1647141" y="1309301"/>
            <a:ext cx="1461295"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a:latin typeface="+mn-lt"/>
                <a:ea typeface="+mn-ea"/>
                <a:cs typeface="+mn-cs"/>
                <a:sym typeface="Arial"/>
              </a:defRPr>
            </a:lvl1pPr>
          </a:lstStyle>
          <a:p>
            <a:r>
              <a:rPr dirty="0">
                <a:solidFill>
                  <a:schemeClr val="accent5">
                    <a:lumMod val="75000"/>
                  </a:schemeClr>
                </a:solidFill>
              </a:rPr>
              <a:t>Static grid</a:t>
            </a:r>
          </a:p>
        </p:txBody>
      </p:sp>
      <p:pic>
        <p:nvPicPr>
          <p:cNvPr id="236" name="Content Placeholder 4" descr="Content Placeholder 4"/>
          <p:cNvPicPr>
            <a:picLocks noChangeAspect="1"/>
          </p:cNvPicPr>
          <p:nvPr/>
        </p:nvPicPr>
        <p:blipFill>
          <a:blip r:embed="rId3">
            <a:extLst/>
          </a:blip>
          <a:stretch>
            <a:fillRect/>
          </a:stretch>
        </p:blipFill>
        <p:spPr>
          <a:xfrm>
            <a:off x="4497255" y="1355208"/>
            <a:ext cx="4646745" cy="3919023"/>
          </a:xfrm>
          <a:prstGeom prst="rect">
            <a:avLst/>
          </a:prstGeom>
          <a:ln w="12700">
            <a:miter lim="400000"/>
          </a:ln>
        </p:spPr>
      </p:pic>
      <p:sp>
        <p:nvSpPr>
          <p:cNvPr id="237" name="Rectangle 7"/>
          <p:cNvSpPr txBox="1"/>
          <p:nvPr/>
        </p:nvSpPr>
        <p:spPr>
          <a:xfrm>
            <a:off x="5366212" y="1254998"/>
            <a:ext cx="3587878" cy="46166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mn-lt"/>
                <a:ea typeface="+mn-ea"/>
                <a:cs typeface="+mn-cs"/>
                <a:sym typeface="Arial"/>
              </a:defRPr>
            </a:lvl1pPr>
          </a:lstStyle>
          <a:p>
            <a:r>
              <a:rPr dirty="0">
                <a:solidFill>
                  <a:schemeClr val="accent5">
                    <a:lumMod val="75000"/>
                  </a:schemeClr>
                </a:solidFill>
              </a:rPr>
              <a:t>Gauss Markov, 60 nodes</a:t>
            </a:r>
          </a:p>
        </p:txBody>
      </p:sp>
      <p:sp>
        <p:nvSpPr>
          <p:cNvPr id="10" name="AutoShape 5"/>
          <p:cNvSpPr>
            <a:spLocks noChangeArrowheads="1"/>
          </p:cNvSpPr>
          <p:nvPr/>
        </p:nvSpPr>
        <p:spPr bwMode="auto">
          <a:xfrm>
            <a:off x="634073" y="5308400"/>
            <a:ext cx="7750819" cy="1274715"/>
          </a:xfrm>
          <a:prstGeom prst="roundRect">
            <a:avLst>
              <a:gd name="adj" fmla="val 16667"/>
            </a:avLst>
          </a:prstGeom>
          <a:solidFill>
            <a:srgbClr val="FF40FF">
              <a:alpha val="10000"/>
            </a:srgbClr>
          </a:solidFill>
          <a:ln w="31750">
            <a:solidFill>
              <a:schemeClr val="tx1">
                <a:alpha val="98822"/>
              </a:schemeClr>
            </a:solidFill>
            <a:round/>
            <a:headEnd/>
            <a:tailEnd/>
          </a:ln>
        </p:spPr>
        <p:txBody>
          <a:bodyPr wrap="none" anchor="ctr"/>
          <a:lstStyle>
            <a:lvl1pPr eaLnBrk="0" hangingPunct="0">
              <a:defRPr sz="2000" b="1">
                <a:solidFill>
                  <a:schemeClr val="tx1"/>
                </a:solidFill>
                <a:latin typeface="Arial" charset="0"/>
                <a:ea typeface="ＭＳ Ｐゴシック" charset="-128"/>
              </a:defRPr>
            </a:lvl1pPr>
            <a:lvl2pPr marL="742950" indent="-285750" eaLnBrk="0" hangingPunct="0">
              <a:defRPr sz="2000" b="1">
                <a:solidFill>
                  <a:schemeClr val="tx1"/>
                </a:solidFill>
                <a:latin typeface="Arial" charset="0"/>
                <a:ea typeface="ＭＳ Ｐゴシック" charset="-128"/>
              </a:defRPr>
            </a:lvl2pPr>
            <a:lvl3pPr marL="1143000" indent="-228600" eaLnBrk="0" hangingPunct="0">
              <a:defRPr sz="2000" b="1">
                <a:solidFill>
                  <a:schemeClr val="tx1"/>
                </a:solidFill>
                <a:latin typeface="Arial" charset="0"/>
                <a:ea typeface="ＭＳ Ｐゴシック" charset="-128"/>
              </a:defRPr>
            </a:lvl3pPr>
            <a:lvl4pPr marL="1600200" indent="-228600" eaLnBrk="0" hangingPunct="0">
              <a:defRPr sz="2000" b="1">
                <a:solidFill>
                  <a:schemeClr val="tx1"/>
                </a:solidFill>
                <a:latin typeface="Arial" charset="0"/>
                <a:ea typeface="ＭＳ Ｐゴシック" charset="-128"/>
              </a:defRPr>
            </a:lvl4pPr>
            <a:lvl5pPr marL="2057400" indent="-228600" eaLnBrk="0" hangingPunct="0">
              <a:defRPr sz="20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0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0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0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endParaRPr lang="en-US" altLang="en-US"/>
          </a:p>
        </p:txBody>
      </p:sp>
      <p:sp>
        <p:nvSpPr>
          <p:cNvPr id="11" name="Rectangle 12"/>
          <p:cNvSpPr>
            <a:spLocks noChangeArrowheads="1"/>
          </p:cNvSpPr>
          <p:nvPr/>
        </p:nvSpPr>
        <p:spPr bwMode="auto">
          <a:xfrm>
            <a:off x="634073" y="5346806"/>
            <a:ext cx="7726363" cy="12741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a:spcBef>
                <a:spcPct val="20000"/>
              </a:spcBef>
              <a:buClr>
                <a:srgbClr val="008080"/>
              </a:buClr>
              <a:buSzPct val="90000"/>
              <a:defRPr/>
            </a:pPr>
            <a:r>
              <a:rPr lang="en-US" sz="2400" dirty="0" smtClean="0">
                <a:latin typeface="Arial" charset="0"/>
                <a:ea typeface="Arial" charset="0"/>
                <a:cs typeface="Arial" charset="0"/>
              </a:rPr>
              <a:t>SHARE </a:t>
            </a:r>
            <a:r>
              <a:rPr lang="en-US" sz="2400" dirty="0">
                <a:latin typeface="Arial" charset="0"/>
                <a:ea typeface="Arial" charset="0"/>
                <a:cs typeface="Arial" charset="0"/>
              </a:rPr>
              <a:t>overhead grows much more slowly than OLSR overhead </a:t>
            </a:r>
            <a:r>
              <a:rPr lang="en-US" sz="2400" dirty="0" smtClean="0">
                <a:latin typeface="Arial" charset="0"/>
                <a:ea typeface="Arial" charset="0"/>
                <a:cs typeface="Arial" charset="0"/>
              </a:rPr>
              <a:t>as network size increases</a:t>
            </a:r>
          </a:p>
          <a:p>
            <a:pPr algn="ctr" eaLnBrk="0">
              <a:spcBef>
                <a:spcPct val="20000"/>
              </a:spcBef>
              <a:buClr>
                <a:srgbClr val="008080"/>
              </a:buClr>
              <a:buSzPct val="90000"/>
              <a:defRPr/>
            </a:pPr>
            <a:r>
              <a:rPr lang="en-US" sz="2400" dirty="0" smtClean="0">
                <a:solidFill>
                  <a:srgbClr val="B70064"/>
                </a:solidFill>
                <a:latin typeface="Arial" charset="0"/>
                <a:ea typeface="Arial" charset="0"/>
                <a:cs typeface="Arial" charset="0"/>
              </a:rPr>
              <a:t>SHARE is much more scalable than OLSR </a:t>
            </a:r>
          </a:p>
        </p:txBody>
      </p:sp>
      <p:sp>
        <p:nvSpPr>
          <p:cNvPr id="2" name="TextBox 1"/>
          <p:cNvSpPr txBox="1"/>
          <p:nvPr/>
        </p:nvSpPr>
        <p:spPr>
          <a:xfrm>
            <a:off x="2700338" y="841760"/>
            <a:ext cx="2217536"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dirty="0" smtClean="0">
                <a:solidFill>
                  <a:srgbClr val="B70064"/>
                </a:solidFill>
                <a:latin typeface="Arial" charset="0"/>
                <a:ea typeface="Arial" charset="0"/>
                <a:cs typeface="Arial" charset="0"/>
              </a:rPr>
              <a:t>7x more overhead than SHARE</a:t>
            </a:r>
            <a:endParaRPr lang="en-US" dirty="0">
              <a:solidFill>
                <a:srgbClr val="B70064"/>
              </a:solidFill>
              <a:latin typeface="Arial" charset="0"/>
              <a:ea typeface="Arial" charset="0"/>
              <a:cs typeface="Arial" charset="0"/>
            </a:endParaRPr>
          </a:p>
        </p:txBody>
      </p:sp>
      <p:cxnSp>
        <p:nvCxnSpPr>
          <p:cNvPr id="13" name="Straight Arrow Connector 12"/>
          <p:cNvCxnSpPr/>
          <p:nvPr/>
        </p:nvCxnSpPr>
        <p:spPr>
          <a:xfrm>
            <a:off x="4137029" y="1443437"/>
            <a:ext cx="92071" cy="471088"/>
          </a:xfrm>
          <a:prstGeom prst="straightConnector1">
            <a:avLst/>
          </a:prstGeom>
          <a:ln>
            <a:solidFill>
              <a:srgbClr val="B70164"/>
            </a:solidFill>
            <a:headEnd type="non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635690" y="3122906"/>
            <a:ext cx="2892490"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dirty="0" smtClean="0">
                <a:solidFill>
                  <a:srgbClr val="B70064"/>
                </a:solidFill>
                <a:latin typeface="Arial" charset="0"/>
                <a:ea typeface="Arial" charset="0"/>
                <a:cs typeface="Arial" charset="0"/>
              </a:rPr>
              <a:t>Overhead of both protocols insensitive </a:t>
            </a:r>
            <a:r>
              <a:rPr lang="en-US" smtClean="0">
                <a:solidFill>
                  <a:srgbClr val="B70064"/>
                </a:solidFill>
                <a:latin typeface="Arial" charset="0"/>
                <a:ea typeface="Arial" charset="0"/>
                <a:cs typeface="Arial" charset="0"/>
              </a:rPr>
              <a:t>to speed when # of nodes is fixed</a:t>
            </a:r>
            <a:endParaRPr lang="en-US" dirty="0">
              <a:solidFill>
                <a:srgbClr val="B70064"/>
              </a:solidFill>
              <a:latin typeface="Arial" charset="0"/>
              <a:ea typeface="Arial" charset="0"/>
              <a:cs typeface="Arial" charset="0"/>
            </a:endParaRPr>
          </a:p>
        </p:txBody>
      </p:sp>
      <p:sp>
        <p:nvSpPr>
          <p:cNvPr id="5" name="TextBox 4"/>
          <p:cNvSpPr txBox="1"/>
          <p:nvPr/>
        </p:nvSpPr>
        <p:spPr>
          <a:xfrm>
            <a:off x="7848240" y="4876948"/>
            <a:ext cx="59727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Calibri"/>
                <a:ea typeface="Calibri"/>
                <a:cs typeface="Calibri"/>
                <a:sym typeface="Calibri"/>
              </a:rPr>
              <a:t>(m/s)</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318032842"/>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Title 1"/>
          <p:cNvSpPr txBox="1">
            <a:spLocks noGrp="1"/>
          </p:cNvSpPr>
          <p:nvPr>
            <p:ph type="title"/>
          </p:nvPr>
        </p:nvSpPr>
        <p:spPr>
          <a:xfrm>
            <a:off x="88900" y="60785"/>
            <a:ext cx="9055100" cy="682626"/>
          </a:xfrm>
          <a:prstGeom prst="rect">
            <a:avLst/>
          </a:prstGeom>
        </p:spPr>
        <p:txBody>
          <a:bodyPr/>
          <a:lstStyle/>
          <a:p>
            <a:r>
              <a:rPr lang="en-US" dirty="0" smtClean="0"/>
              <a:t>D</a:t>
            </a:r>
            <a:r>
              <a:rPr dirty="0" smtClean="0"/>
              <a:t>elivery </a:t>
            </a:r>
            <a:r>
              <a:rPr dirty="0"/>
              <a:t>ratio</a:t>
            </a:r>
          </a:p>
        </p:txBody>
      </p:sp>
      <p:sp>
        <p:nvSpPr>
          <p:cNvPr id="251" name="Slide Number Placeholder 3"/>
          <p:cNvSpPr txBox="1">
            <a:spLocks noGrp="1"/>
          </p:cNvSpPr>
          <p:nvPr>
            <p:ph type="sldNum" sz="quarter" idx="2"/>
          </p:nvPr>
        </p:nvSpPr>
        <p:spPr>
          <a:xfrm>
            <a:off x="8384892" y="6394500"/>
            <a:ext cx="301909" cy="288825"/>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22</a:t>
            </a:fld>
            <a:endParaRPr/>
          </a:p>
        </p:txBody>
      </p:sp>
      <p:sp>
        <p:nvSpPr>
          <p:cNvPr id="12" name="AutoShape 5"/>
          <p:cNvSpPr>
            <a:spLocks noChangeArrowheads="1"/>
          </p:cNvSpPr>
          <p:nvPr/>
        </p:nvSpPr>
        <p:spPr bwMode="auto">
          <a:xfrm>
            <a:off x="1453242" y="5329688"/>
            <a:ext cx="6335486" cy="1208638"/>
          </a:xfrm>
          <a:prstGeom prst="roundRect">
            <a:avLst>
              <a:gd name="adj" fmla="val 16667"/>
            </a:avLst>
          </a:prstGeom>
          <a:solidFill>
            <a:srgbClr val="FF40FF">
              <a:alpha val="10000"/>
            </a:srgbClr>
          </a:solidFill>
          <a:ln w="31750">
            <a:solidFill>
              <a:schemeClr val="tx1">
                <a:alpha val="98822"/>
              </a:schemeClr>
            </a:solidFill>
            <a:round/>
            <a:headEnd/>
            <a:tailEnd/>
          </a:ln>
        </p:spPr>
        <p:txBody>
          <a:bodyPr wrap="none" anchor="ctr"/>
          <a:lstStyle>
            <a:lvl1pPr eaLnBrk="0" hangingPunct="0">
              <a:defRPr sz="2000" b="1">
                <a:solidFill>
                  <a:schemeClr val="tx1"/>
                </a:solidFill>
                <a:latin typeface="Arial" charset="0"/>
                <a:ea typeface="ＭＳ Ｐゴシック" charset="-128"/>
              </a:defRPr>
            </a:lvl1pPr>
            <a:lvl2pPr marL="742950" indent="-285750" eaLnBrk="0" hangingPunct="0">
              <a:defRPr sz="2000" b="1">
                <a:solidFill>
                  <a:schemeClr val="tx1"/>
                </a:solidFill>
                <a:latin typeface="Arial" charset="0"/>
                <a:ea typeface="ＭＳ Ｐゴシック" charset="-128"/>
              </a:defRPr>
            </a:lvl2pPr>
            <a:lvl3pPr marL="1143000" indent="-228600" eaLnBrk="0" hangingPunct="0">
              <a:defRPr sz="2000" b="1">
                <a:solidFill>
                  <a:schemeClr val="tx1"/>
                </a:solidFill>
                <a:latin typeface="Arial" charset="0"/>
                <a:ea typeface="ＭＳ Ｐゴシック" charset="-128"/>
              </a:defRPr>
            </a:lvl3pPr>
            <a:lvl4pPr marL="1600200" indent="-228600" eaLnBrk="0" hangingPunct="0">
              <a:defRPr sz="2000" b="1">
                <a:solidFill>
                  <a:schemeClr val="tx1"/>
                </a:solidFill>
                <a:latin typeface="Arial" charset="0"/>
                <a:ea typeface="ＭＳ Ｐゴシック" charset="-128"/>
              </a:defRPr>
            </a:lvl4pPr>
            <a:lvl5pPr marL="2057400" indent="-228600" eaLnBrk="0" hangingPunct="0">
              <a:defRPr sz="20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0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0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0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endParaRPr lang="en-US" altLang="en-US"/>
          </a:p>
        </p:txBody>
      </p:sp>
      <p:sp>
        <p:nvSpPr>
          <p:cNvPr id="13" name="Rectangle 12"/>
          <p:cNvSpPr>
            <a:spLocks noChangeArrowheads="1"/>
          </p:cNvSpPr>
          <p:nvPr/>
        </p:nvSpPr>
        <p:spPr bwMode="auto">
          <a:xfrm>
            <a:off x="725513" y="5465053"/>
            <a:ext cx="7726363" cy="904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a:spcBef>
                <a:spcPct val="20000"/>
              </a:spcBef>
              <a:buClr>
                <a:srgbClr val="008080"/>
              </a:buClr>
              <a:buSzPct val="90000"/>
              <a:defRPr/>
            </a:pPr>
            <a:r>
              <a:rPr lang="en-US" sz="2400" dirty="0" smtClean="0">
                <a:solidFill>
                  <a:schemeClr val="tx1"/>
                </a:solidFill>
                <a:latin typeface="Arial" charset="0"/>
                <a:ea typeface="Arial" charset="0"/>
                <a:cs typeface="Arial" charset="0"/>
              </a:rPr>
              <a:t>For both static and mobile scenarios:</a:t>
            </a:r>
            <a:endParaRPr lang="en-US" sz="2400" dirty="0" smtClean="0">
              <a:solidFill>
                <a:srgbClr val="B70164"/>
              </a:solidFill>
              <a:latin typeface="Arial" charset="0"/>
              <a:ea typeface="Arial" charset="0"/>
              <a:cs typeface="Arial" charset="0"/>
            </a:endParaRPr>
          </a:p>
          <a:p>
            <a:pPr algn="ctr" eaLnBrk="0">
              <a:spcBef>
                <a:spcPct val="20000"/>
              </a:spcBef>
              <a:buClr>
                <a:srgbClr val="008080"/>
              </a:buClr>
              <a:buSzPct val="90000"/>
              <a:defRPr/>
            </a:pPr>
            <a:r>
              <a:rPr lang="en-US" sz="2400" dirty="0" smtClean="0">
                <a:solidFill>
                  <a:srgbClr val="B70164"/>
                </a:solidFill>
                <a:latin typeface="Arial" charset="0"/>
                <a:ea typeface="Arial" charset="0"/>
                <a:cs typeface="Arial" charset="0"/>
              </a:rPr>
              <a:t>SHARE has higher </a:t>
            </a:r>
            <a:r>
              <a:rPr lang="en-US" sz="2400" dirty="0">
                <a:solidFill>
                  <a:srgbClr val="B70164"/>
                </a:solidFill>
                <a:latin typeface="Arial" charset="0"/>
                <a:ea typeface="Arial" charset="0"/>
                <a:cs typeface="Arial" charset="0"/>
              </a:rPr>
              <a:t>delivery </a:t>
            </a:r>
            <a:r>
              <a:rPr lang="en-US" sz="2400" dirty="0" smtClean="0">
                <a:solidFill>
                  <a:srgbClr val="B70164"/>
                </a:solidFill>
                <a:latin typeface="Arial" charset="0"/>
                <a:ea typeface="Arial" charset="0"/>
                <a:cs typeface="Arial" charset="0"/>
              </a:rPr>
              <a:t>ratio than OLSR</a:t>
            </a:r>
          </a:p>
        </p:txBody>
      </p:sp>
      <p:pic>
        <p:nvPicPr>
          <p:cNvPr id="15" name="Content Placeholder 4" descr="Content Placeholder 4"/>
          <p:cNvPicPr>
            <a:picLocks noChangeAspect="1"/>
          </p:cNvPicPr>
          <p:nvPr/>
        </p:nvPicPr>
        <p:blipFill>
          <a:blip r:embed="rId3">
            <a:extLst/>
          </a:blip>
          <a:stretch>
            <a:fillRect/>
          </a:stretch>
        </p:blipFill>
        <p:spPr>
          <a:xfrm>
            <a:off x="60324" y="1327927"/>
            <a:ext cx="4654550" cy="3974310"/>
          </a:xfrm>
          <a:prstGeom prst="rect">
            <a:avLst/>
          </a:prstGeom>
          <a:ln w="12700">
            <a:miter lim="400000"/>
          </a:ln>
        </p:spPr>
      </p:pic>
      <p:pic>
        <p:nvPicPr>
          <p:cNvPr id="20" name="Content Placeholder 4" descr="Content Placeholder 4"/>
          <p:cNvPicPr>
            <a:picLocks noChangeAspect="1"/>
          </p:cNvPicPr>
          <p:nvPr/>
        </p:nvPicPr>
        <p:blipFill>
          <a:blip r:embed="rId4">
            <a:extLst/>
          </a:blip>
          <a:stretch>
            <a:fillRect/>
          </a:stretch>
        </p:blipFill>
        <p:spPr>
          <a:xfrm>
            <a:off x="4546804" y="1300476"/>
            <a:ext cx="4591610" cy="3956723"/>
          </a:xfrm>
          <a:prstGeom prst="rect">
            <a:avLst/>
          </a:prstGeom>
          <a:ln w="12700">
            <a:miter lim="400000"/>
          </a:ln>
        </p:spPr>
      </p:pic>
      <p:cxnSp>
        <p:nvCxnSpPr>
          <p:cNvPr id="21" name="Straight Arrow Connector 20"/>
          <p:cNvCxnSpPr/>
          <p:nvPr/>
        </p:nvCxnSpPr>
        <p:spPr>
          <a:xfrm>
            <a:off x="8360436" y="2157643"/>
            <a:ext cx="426225" cy="216994"/>
          </a:xfrm>
          <a:prstGeom prst="straightConnector1">
            <a:avLst/>
          </a:prstGeom>
          <a:ln>
            <a:solidFill>
              <a:srgbClr val="B70164"/>
            </a:solidFill>
            <a:headEnd type="non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791857" y="991142"/>
            <a:ext cx="1461295"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chemeClr val="accent5">
                    <a:lumMod val="75000"/>
                  </a:schemeClr>
                </a:solidFill>
                <a:effectLst/>
                <a:uFillTx/>
                <a:latin typeface="Arial" charset="0"/>
                <a:ea typeface="Arial" charset="0"/>
                <a:cs typeface="Arial" charset="0"/>
                <a:sym typeface="Calibri"/>
              </a:rPr>
              <a:t>Static grid</a:t>
            </a:r>
            <a:endParaRPr kumimoji="0" lang="en-US" sz="2400" b="0" i="0" u="none" strike="noStrike" cap="none" spc="0" normalizeH="0" baseline="0" dirty="0">
              <a:ln>
                <a:noFill/>
              </a:ln>
              <a:solidFill>
                <a:schemeClr val="accent5">
                  <a:lumMod val="75000"/>
                </a:schemeClr>
              </a:solidFill>
              <a:effectLst/>
              <a:uFillTx/>
              <a:latin typeface="Arial" charset="0"/>
              <a:ea typeface="Arial" charset="0"/>
              <a:cs typeface="Arial" charset="0"/>
              <a:sym typeface="Calibri"/>
            </a:endParaRPr>
          </a:p>
        </p:txBody>
      </p:sp>
      <p:sp>
        <p:nvSpPr>
          <p:cNvPr id="6" name="Rectangle 5"/>
          <p:cNvSpPr/>
          <p:nvPr/>
        </p:nvSpPr>
        <p:spPr>
          <a:xfrm>
            <a:off x="5971204" y="1040741"/>
            <a:ext cx="2169184" cy="461665"/>
          </a:xfrm>
          <a:prstGeom prst="rect">
            <a:avLst/>
          </a:prstGeom>
        </p:spPr>
        <p:txBody>
          <a:bodyPr wrap="none">
            <a:spAutoFit/>
          </a:bodyPr>
          <a:lstStyle/>
          <a:p>
            <a:r>
              <a:rPr lang="en-US" sz="2400" dirty="0" smtClean="0">
                <a:solidFill>
                  <a:schemeClr val="accent5">
                    <a:lumMod val="75000"/>
                  </a:schemeClr>
                </a:solidFill>
                <a:latin typeface="Arial" charset="0"/>
                <a:ea typeface="Arial" charset="0"/>
                <a:cs typeface="Arial" charset="0"/>
              </a:rPr>
              <a:t>Gauss Markov</a:t>
            </a:r>
            <a:endParaRPr lang="en-US" sz="2400" dirty="0">
              <a:solidFill>
                <a:schemeClr val="accent5">
                  <a:lumMod val="75000"/>
                </a:schemeClr>
              </a:solidFill>
              <a:latin typeface="Arial" charset="0"/>
              <a:ea typeface="Arial" charset="0"/>
              <a:cs typeface="Arial" charset="0"/>
            </a:endParaRPr>
          </a:p>
        </p:txBody>
      </p:sp>
      <p:sp>
        <p:nvSpPr>
          <p:cNvPr id="22" name="TextBox 21"/>
          <p:cNvSpPr txBox="1"/>
          <p:nvPr/>
        </p:nvSpPr>
        <p:spPr>
          <a:xfrm>
            <a:off x="6845129" y="1788313"/>
            <a:ext cx="194153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dirty="0" smtClean="0">
                <a:solidFill>
                  <a:srgbClr val="B70064"/>
                </a:solidFill>
                <a:latin typeface="Arial" charset="0"/>
                <a:ea typeface="Arial" charset="0"/>
                <a:cs typeface="Arial" charset="0"/>
              </a:rPr>
              <a:t>23% </a:t>
            </a:r>
            <a:r>
              <a:rPr lang="en-US" smtClean="0">
                <a:solidFill>
                  <a:srgbClr val="B70064"/>
                </a:solidFill>
                <a:latin typeface="Arial" charset="0"/>
                <a:ea typeface="Arial" charset="0"/>
                <a:cs typeface="Arial" charset="0"/>
              </a:rPr>
              <a:t>more traffic</a:t>
            </a:r>
            <a:endParaRPr lang="en-US" dirty="0">
              <a:solidFill>
                <a:srgbClr val="B70064"/>
              </a:solidFill>
              <a:latin typeface="Arial" charset="0"/>
              <a:ea typeface="Arial" charset="0"/>
              <a:cs typeface="Arial" charset="0"/>
            </a:endParaRPr>
          </a:p>
        </p:txBody>
      </p:sp>
      <p:cxnSp>
        <p:nvCxnSpPr>
          <p:cNvPr id="31" name="Straight Arrow Connector 30"/>
          <p:cNvCxnSpPr/>
          <p:nvPr/>
        </p:nvCxnSpPr>
        <p:spPr>
          <a:xfrm flipV="1">
            <a:off x="3566160" y="3315083"/>
            <a:ext cx="795835" cy="575756"/>
          </a:xfrm>
          <a:prstGeom prst="straightConnector1">
            <a:avLst/>
          </a:prstGeom>
          <a:ln>
            <a:solidFill>
              <a:srgbClr val="B70164"/>
            </a:solidFill>
            <a:headEnd type="non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2033697" y="3810900"/>
            <a:ext cx="194153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dirty="0" smtClean="0">
                <a:solidFill>
                  <a:srgbClr val="B70064"/>
                </a:solidFill>
                <a:latin typeface="Arial" charset="0"/>
                <a:ea typeface="Arial" charset="0"/>
                <a:cs typeface="Arial" charset="0"/>
              </a:rPr>
              <a:t>17% more traffic</a:t>
            </a:r>
            <a:endParaRPr lang="en-US" dirty="0">
              <a:solidFill>
                <a:srgbClr val="B70064"/>
              </a:solidFill>
              <a:latin typeface="Arial" charset="0"/>
              <a:ea typeface="Arial" charset="0"/>
              <a:cs typeface="Arial" charset="0"/>
            </a:endParaRPr>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Title 1"/>
          <p:cNvSpPr txBox="1">
            <a:spLocks noGrp="1"/>
          </p:cNvSpPr>
          <p:nvPr>
            <p:ph type="title"/>
          </p:nvPr>
        </p:nvSpPr>
        <p:spPr>
          <a:prstGeom prst="rect">
            <a:avLst/>
          </a:prstGeom>
        </p:spPr>
        <p:txBody>
          <a:bodyPr/>
          <a:lstStyle/>
          <a:p>
            <a:r>
              <a:rPr lang="en-US" dirty="0" smtClean="0"/>
              <a:t>D</a:t>
            </a:r>
            <a:r>
              <a:rPr dirty="0" smtClean="0"/>
              <a:t>elivery </a:t>
            </a:r>
            <a:r>
              <a:rPr dirty="0"/>
              <a:t>ratio</a:t>
            </a:r>
          </a:p>
        </p:txBody>
      </p:sp>
      <p:sp>
        <p:nvSpPr>
          <p:cNvPr id="251" name="Slide Number Placeholder 3"/>
          <p:cNvSpPr txBox="1">
            <a:spLocks noGrp="1"/>
          </p:cNvSpPr>
          <p:nvPr>
            <p:ph type="sldNum" sz="quarter" idx="2"/>
          </p:nvPr>
        </p:nvSpPr>
        <p:spPr>
          <a:xfrm>
            <a:off x="8384892" y="6394500"/>
            <a:ext cx="301909" cy="288825"/>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23</a:t>
            </a:fld>
            <a:endParaRPr/>
          </a:p>
        </p:txBody>
      </p:sp>
      <p:sp>
        <p:nvSpPr>
          <p:cNvPr id="12" name="AutoShape 5"/>
          <p:cNvSpPr>
            <a:spLocks noChangeArrowheads="1"/>
          </p:cNvSpPr>
          <p:nvPr/>
        </p:nvSpPr>
        <p:spPr bwMode="auto">
          <a:xfrm>
            <a:off x="271797" y="5446408"/>
            <a:ext cx="4314954" cy="934360"/>
          </a:xfrm>
          <a:prstGeom prst="roundRect">
            <a:avLst>
              <a:gd name="adj" fmla="val 16667"/>
            </a:avLst>
          </a:prstGeom>
          <a:solidFill>
            <a:srgbClr val="FF40FF">
              <a:alpha val="10000"/>
            </a:srgbClr>
          </a:solidFill>
          <a:ln w="31750">
            <a:solidFill>
              <a:schemeClr val="tx1">
                <a:alpha val="98822"/>
              </a:schemeClr>
            </a:solidFill>
            <a:round/>
            <a:headEnd/>
            <a:tailEnd/>
          </a:ln>
        </p:spPr>
        <p:txBody>
          <a:bodyPr wrap="none" anchor="ctr"/>
          <a:lstStyle>
            <a:lvl1pPr eaLnBrk="0" hangingPunct="0">
              <a:defRPr sz="2000" b="1">
                <a:solidFill>
                  <a:schemeClr val="tx1"/>
                </a:solidFill>
                <a:latin typeface="Arial" charset="0"/>
                <a:ea typeface="ＭＳ Ｐゴシック" charset="-128"/>
              </a:defRPr>
            </a:lvl1pPr>
            <a:lvl2pPr marL="742950" indent="-285750" eaLnBrk="0" hangingPunct="0">
              <a:defRPr sz="2000" b="1">
                <a:solidFill>
                  <a:schemeClr val="tx1"/>
                </a:solidFill>
                <a:latin typeface="Arial" charset="0"/>
                <a:ea typeface="ＭＳ Ｐゴシック" charset="-128"/>
              </a:defRPr>
            </a:lvl2pPr>
            <a:lvl3pPr marL="1143000" indent="-228600" eaLnBrk="0" hangingPunct="0">
              <a:defRPr sz="2000" b="1">
                <a:solidFill>
                  <a:schemeClr val="tx1"/>
                </a:solidFill>
                <a:latin typeface="Arial" charset="0"/>
                <a:ea typeface="ＭＳ Ｐゴシック" charset="-128"/>
              </a:defRPr>
            </a:lvl3pPr>
            <a:lvl4pPr marL="1600200" indent="-228600" eaLnBrk="0" hangingPunct="0">
              <a:defRPr sz="2000" b="1">
                <a:solidFill>
                  <a:schemeClr val="tx1"/>
                </a:solidFill>
                <a:latin typeface="Arial" charset="0"/>
                <a:ea typeface="ＭＳ Ｐゴシック" charset="-128"/>
              </a:defRPr>
            </a:lvl4pPr>
            <a:lvl5pPr marL="2057400" indent="-228600" eaLnBrk="0" hangingPunct="0">
              <a:defRPr sz="20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0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0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0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endParaRPr lang="en-US" altLang="en-US"/>
          </a:p>
        </p:txBody>
      </p:sp>
      <p:sp>
        <p:nvSpPr>
          <p:cNvPr id="13" name="Rectangle 12"/>
          <p:cNvSpPr>
            <a:spLocks noChangeArrowheads="1"/>
          </p:cNvSpPr>
          <p:nvPr/>
        </p:nvSpPr>
        <p:spPr bwMode="auto">
          <a:xfrm>
            <a:off x="-11897" y="5475905"/>
            <a:ext cx="4878874" cy="904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a:spcBef>
                <a:spcPct val="20000"/>
              </a:spcBef>
              <a:buClr>
                <a:srgbClr val="008080"/>
              </a:buClr>
              <a:buSzPct val="90000"/>
              <a:defRPr/>
            </a:pPr>
            <a:r>
              <a:rPr lang="en-US" sz="2400" dirty="0" smtClean="0">
                <a:solidFill>
                  <a:schemeClr val="tx1"/>
                </a:solidFill>
                <a:latin typeface="Arial" charset="0"/>
                <a:ea typeface="Arial" charset="0"/>
                <a:cs typeface="Arial" charset="0"/>
              </a:rPr>
              <a:t>As traffic gets close to all to all, </a:t>
            </a:r>
            <a:endParaRPr lang="en-US" sz="2400" dirty="0" smtClean="0">
              <a:solidFill>
                <a:srgbClr val="B70164"/>
              </a:solidFill>
              <a:latin typeface="Arial" charset="0"/>
              <a:ea typeface="Arial" charset="0"/>
              <a:cs typeface="Arial" charset="0"/>
            </a:endParaRPr>
          </a:p>
          <a:p>
            <a:pPr algn="ctr" eaLnBrk="0">
              <a:spcBef>
                <a:spcPct val="20000"/>
              </a:spcBef>
              <a:buClr>
                <a:srgbClr val="008080"/>
              </a:buClr>
              <a:buSzPct val="90000"/>
              <a:defRPr/>
            </a:pPr>
            <a:r>
              <a:rPr lang="en-US" sz="2400" dirty="0" smtClean="0">
                <a:solidFill>
                  <a:srgbClr val="B70164"/>
                </a:solidFill>
                <a:latin typeface="Arial" charset="0"/>
                <a:ea typeface="Arial" charset="0"/>
                <a:cs typeface="Arial" charset="0"/>
              </a:rPr>
              <a:t>SHARE and OLSR converge</a:t>
            </a:r>
          </a:p>
        </p:txBody>
      </p:sp>
      <p:sp>
        <p:nvSpPr>
          <p:cNvPr id="5" name="TextBox 4"/>
          <p:cNvSpPr txBox="1"/>
          <p:nvPr/>
        </p:nvSpPr>
        <p:spPr>
          <a:xfrm>
            <a:off x="1791857" y="991142"/>
            <a:ext cx="1461295"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chemeClr val="accent5">
                    <a:lumMod val="75000"/>
                  </a:schemeClr>
                </a:solidFill>
                <a:effectLst/>
                <a:uFillTx/>
                <a:latin typeface="Arial" charset="0"/>
                <a:ea typeface="Arial" charset="0"/>
                <a:cs typeface="Arial" charset="0"/>
                <a:sym typeface="Calibri"/>
              </a:rPr>
              <a:t>Static grid</a:t>
            </a:r>
            <a:endParaRPr kumimoji="0" lang="en-US" sz="2400" b="0" i="0" u="none" strike="noStrike" cap="none" spc="0" normalizeH="0" baseline="0" dirty="0">
              <a:ln>
                <a:noFill/>
              </a:ln>
              <a:solidFill>
                <a:schemeClr val="accent5">
                  <a:lumMod val="75000"/>
                </a:schemeClr>
              </a:solidFill>
              <a:effectLst/>
              <a:uFillTx/>
              <a:latin typeface="Arial" charset="0"/>
              <a:ea typeface="Arial" charset="0"/>
              <a:cs typeface="Arial" charset="0"/>
              <a:sym typeface="Calibri"/>
            </a:endParaRPr>
          </a:p>
        </p:txBody>
      </p:sp>
      <p:sp>
        <p:nvSpPr>
          <p:cNvPr id="6" name="Rectangle 5"/>
          <p:cNvSpPr/>
          <p:nvPr/>
        </p:nvSpPr>
        <p:spPr>
          <a:xfrm>
            <a:off x="5956456" y="1018252"/>
            <a:ext cx="2169184" cy="461665"/>
          </a:xfrm>
          <a:prstGeom prst="rect">
            <a:avLst/>
          </a:prstGeom>
        </p:spPr>
        <p:txBody>
          <a:bodyPr wrap="none">
            <a:spAutoFit/>
          </a:bodyPr>
          <a:lstStyle/>
          <a:p>
            <a:r>
              <a:rPr lang="en-US" sz="2400" dirty="0" smtClean="0">
                <a:solidFill>
                  <a:schemeClr val="accent5">
                    <a:lumMod val="75000"/>
                  </a:schemeClr>
                </a:solidFill>
                <a:latin typeface="Arial" charset="0"/>
                <a:ea typeface="Arial" charset="0"/>
                <a:cs typeface="Arial" charset="0"/>
              </a:rPr>
              <a:t>Gauss Markov</a:t>
            </a:r>
            <a:endParaRPr lang="en-US" sz="2400" dirty="0">
              <a:solidFill>
                <a:schemeClr val="accent5">
                  <a:lumMod val="75000"/>
                </a:schemeClr>
              </a:solidFill>
              <a:latin typeface="Arial" charset="0"/>
              <a:ea typeface="Arial" charset="0"/>
              <a:cs typeface="Arial" charset="0"/>
            </a:endParaRPr>
          </a:p>
        </p:txBody>
      </p:sp>
      <p:graphicFrame>
        <p:nvGraphicFramePr>
          <p:cNvPr id="14" name="Chart 13"/>
          <p:cNvGraphicFramePr>
            <a:graphicFrameLocks/>
          </p:cNvGraphicFramePr>
          <p:nvPr>
            <p:extLst>
              <p:ext uri="{D42A27DB-BD31-4B8C-83A1-F6EECF244321}">
                <p14:modId xmlns:p14="http://schemas.microsoft.com/office/powerpoint/2010/main" val="419028607"/>
              </p:ext>
            </p:extLst>
          </p:nvPr>
        </p:nvGraphicFramePr>
        <p:xfrm>
          <a:off x="88900" y="1482303"/>
          <a:ext cx="4497851" cy="37218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p:cNvGraphicFramePr>
            <a:graphicFrameLocks/>
          </p:cNvGraphicFramePr>
          <p:nvPr>
            <p:extLst>
              <p:ext uri="{D42A27DB-BD31-4B8C-83A1-F6EECF244321}">
                <p14:modId xmlns:p14="http://schemas.microsoft.com/office/powerpoint/2010/main" val="102909995"/>
              </p:ext>
            </p:extLst>
          </p:nvPr>
        </p:nvGraphicFramePr>
        <p:xfrm>
          <a:off x="4586751" y="1482303"/>
          <a:ext cx="4412152" cy="3860870"/>
        </p:xfrm>
        <a:graphic>
          <a:graphicData uri="http://schemas.openxmlformats.org/drawingml/2006/chart">
            <c:chart xmlns:c="http://schemas.openxmlformats.org/drawingml/2006/chart" xmlns:r="http://schemas.openxmlformats.org/officeDocument/2006/relationships" r:id="rId4"/>
          </a:graphicData>
        </a:graphic>
      </p:graphicFrame>
      <p:sp>
        <p:nvSpPr>
          <p:cNvPr id="18" name="AutoShape 5"/>
          <p:cNvSpPr>
            <a:spLocks noChangeArrowheads="1"/>
          </p:cNvSpPr>
          <p:nvPr/>
        </p:nvSpPr>
        <p:spPr bwMode="auto">
          <a:xfrm>
            <a:off x="4866976" y="5442218"/>
            <a:ext cx="4131927" cy="934360"/>
          </a:xfrm>
          <a:prstGeom prst="roundRect">
            <a:avLst>
              <a:gd name="adj" fmla="val 16667"/>
            </a:avLst>
          </a:prstGeom>
          <a:solidFill>
            <a:srgbClr val="FF40FF">
              <a:alpha val="10000"/>
            </a:srgbClr>
          </a:solidFill>
          <a:ln w="31750">
            <a:solidFill>
              <a:schemeClr val="tx1">
                <a:alpha val="98822"/>
              </a:schemeClr>
            </a:solidFill>
            <a:round/>
            <a:headEnd/>
            <a:tailEnd/>
          </a:ln>
        </p:spPr>
        <p:txBody>
          <a:bodyPr wrap="none" anchor="ctr"/>
          <a:lstStyle>
            <a:lvl1pPr eaLnBrk="0" hangingPunct="0">
              <a:defRPr sz="2000" b="1">
                <a:solidFill>
                  <a:schemeClr val="tx1"/>
                </a:solidFill>
                <a:latin typeface="Arial" charset="0"/>
                <a:ea typeface="ＭＳ Ｐゴシック" charset="-128"/>
              </a:defRPr>
            </a:lvl1pPr>
            <a:lvl2pPr marL="742950" indent="-285750" eaLnBrk="0" hangingPunct="0">
              <a:defRPr sz="2000" b="1">
                <a:solidFill>
                  <a:schemeClr val="tx1"/>
                </a:solidFill>
                <a:latin typeface="Arial" charset="0"/>
                <a:ea typeface="ＭＳ Ｐゴシック" charset="-128"/>
              </a:defRPr>
            </a:lvl2pPr>
            <a:lvl3pPr marL="1143000" indent="-228600" eaLnBrk="0" hangingPunct="0">
              <a:defRPr sz="2000" b="1">
                <a:solidFill>
                  <a:schemeClr val="tx1"/>
                </a:solidFill>
                <a:latin typeface="Arial" charset="0"/>
                <a:ea typeface="ＭＳ Ｐゴシック" charset="-128"/>
              </a:defRPr>
            </a:lvl3pPr>
            <a:lvl4pPr marL="1600200" indent="-228600" eaLnBrk="0" hangingPunct="0">
              <a:defRPr sz="2000" b="1">
                <a:solidFill>
                  <a:schemeClr val="tx1"/>
                </a:solidFill>
                <a:latin typeface="Arial" charset="0"/>
                <a:ea typeface="ＭＳ Ｐゴシック" charset="-128"/>
              </a:defRPr>
            </a:lvl4pPr>
            <a:lvl5pPr marL="2057400" indent="-228600" eaLnBrk="0" hangingPunct="0">
              <a:defRPr sz="20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0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0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0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endParaRPr lang="en-US" altLang="en-US"/>
          </a:p>
        </p:txBody>
      </p:sp>
      <p:sp>
        <p:nvSpPr>
          <p:cNvPr id="19" name="Rectangle 18"/>
          <p:cNvSpPr>
            <a:spLocks noChangeArrowheads="1"/>
          </p:cNvSpPr>
          <p:nvPr/>
        </p:nvSpPr>
        <p:spPr bwMode="auto">
          <a:xfrm>
            <a:off x="4493504" y="5480676"/>
            <a:ext cx="4878874"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a:spcBef>
                <a:spcPct val="20000"/>
              </a:spcBef>
              <a:buClr>
                <a:srgbClr val="008080"/>
              </a:buClr>
              <a:buSzPct val="90000"/>
              <a:defRPr/>
            </a:pPr>
            <a:r>
              <a:rPr lang="en-US" sz="2400" dirty="0" smtClean="0">
                <a:solidFill>
                  <a:schemeClr val="tx1"/>
                </a:solidFill>
                <a:latin typeface="Arial" charset="0"/>
                <a:ea typeface="Arial" charset="0"/>
                <a:cs typeface="Arial" charset="0"/>
              </a:rPr>
              <a:t>With mobility,</a:t>
            </a:r>
            <a:r>
              <a:rPr lang="en-US" sz="2400" dirty="0">
                <a:solidFill>
                  <a:srgbClr val="B70164"/>
                </a:solidFill>
                <a:latin typeface="Arial" charset="0"/>
                <a:ea typeface="Arial" charset="0"/>
                <a:cs typeface="Arial" charset="0"/>
              </a:rPr>
              <a:t> </a:t>
            </a:r>
            <a:r>
              <a:rPr lang="en-US" sz="2400" dirty="0" smtClean="0">
                <a:solidFill>
                  <a:srgbClr val="B70164"/>
                </a:solidFill>
                <a:latin typeface="Arial" charset="0"/>
                <a:ea typeface="Arial" charset="0"/>
                <a:cs typeface="Arial" charset="0"/>
              </a:rPr>
              <a:t>OLSR performs significantly worse</a:t>
            </a:r>
          </a:p>
        </p:txBody>
      </p:sp>
    </p:spTree>
    <p:extLst>
      <p:ext uri="{BB962C8B-B14F-4D97-AF65-F5344CB8AC3E}">
        <p14:creationId xmlns:p14="http://schemas.microsoft.com/office/powerpoint/2010/main" val="117375442"/>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Title 1"/>
          <p:cNvSpPr txBox="1">
            <a:spLocks noGrp="1"/>
          </p:cNvSpPr>
          <p:nvPr>
            <p:ph type="title"/>
          </p:nvPr>
        </p:nvSpPr>
        <p:spPr>
          <a:prstGeom prst="rect">
            <a:avLst/>
          </a:prstGeom>
        </p:spPr>
        <p:txBody>
          <a:bodyPr/>
          <a:lstStyle/>
          <a:p>
            <a:r>
              <a:t>Roadmap</a:t>
            </a:r>
          </a:p>
        </p:txBody>
      </p:sp>
      <p:sp>
        <p:nvSpPr>
          <p:cNvPr id="258" name="Content Placeholder 2"/>
          <p:cNvSpPr txBox="1">
            <a:spLocks noGrp="1"/>
          </p:cNvSpPr>
          <p:nvPr>
            <p:ph type="body" idx="1"/>
          </p:nvPr>
        </p:nvSpPr>
        <p:spPr>
          <a:xfrm>
            <a:off x="457200" y="1111250"/>
            <a:ext cx="8229600" cy="5014913"/>
          </a:xfrm>
          <a:prstGeom prst="rect">
            <a:avLst/>
          </a:prstGeom>
        </p:spPr>
        <p:txBody>
          <a:bodyPr/>
          <a:lstStyle/>
          <a:p>
            <a:pPr marL="457200" indent="-457200">
              <a:buAutoNum type="arabicPeriod"/>
            </a:pPr>
            <a:r>
              <a:rPr dirty="0">
                <a:solidFill>
                  <a:schemeClr val="bg1">
                    <a:lumMod val="85000"/>
                  </a:schemeClr>
                </a:solidFill>
              </a:rPr>
              <a:t>Motivation</a:t>
            </a:r>
          </a:p>
          <a:p>
            <a:pPr marL="457200" indent="-457200">
              <a:buAutoNum type="arabicPeriod"/>
            </a:pPr>
            <a:endParaRPr dirty="0">
              <a:solidFill>
                <a:schemeClr val="bg1">
                  <a:lumMod val="85000"/>
                </a:schemeClr>
              </a:solidFill>
            </a:endParaRPr>
          </a:p>
          <a:p>
            <a:pPr marL="457200" indent="-457200">
              <a:buAutoNum type="arabicPeriod" startAt="2"/>
            </a:pPr>
            <a:r>
              <a:rPr dirty="0">
                <a:solidFill>
                  <a:schemeClr val="bg1">
                    <a:lumMod val="85000"/>
                  </a:schemeClr>
                </a:solidFill>
              </a:rPr>
              <a:t>SHARE protocol</a:t>
            </a:r>
          </a:p>
          <a:p>
            <a:pPr marL="457200" indent="-457200">
              <a:buAutoNum type="arabicPeriod" startAt="2"/>
            </a:pPr>
            <a:endParaRPr dirty="0">
              <a:solidFill>
                <a:schemeClr val="bg1">
                  <a:lumMod val="85000"/>
                </a:schemeClr>
              </a:solidFill>
            </a:endParaRPr>
          </a:p>
          <a:p>
            <a:pPr marL="457200" indent="-457200">
              <a:buAutoNum type="arabicPeriod" startAt="3"/>
            </a:pPr>
            <a:r>
              <a:rPr dirty="0">
                <a:solidFill>
                  <a:schemeClr val="bg1">
                    <a:lumMod val="85000"/>
                  </a:schemeClr>
                </a:solidFill>
              </a:rPr>
              <a:t>Evaluation</a:t>
            </a:r>
          </a:p>
          <a:p>
            <a:pPr marL="857250" lvl="1" indent="-457200">
              <a:spcBef>
                <a:spcPts val="400"/>
              </a:spcBef>
              <a:buFont typeface="Arial"/>
              <a:defRPr sz="2000">
                <a:solidFill>
                  <a:srgbClr val="000000"/>
                </a:solidFill>
              </a:defRPr>
            </a:pPr>
            <a:endParaRPr dirty="0"/>
          </a:p>
          <a:p>
            <a:pPr marL="457200" indent="-457200">
              <a:buAutoNum type="arabicPeriod" startAt="3"/>
            </a:pPr>
            <a:r>
              <a:rPr lang="en-US" dirty="0" smtClean="0"/>
              <a:t>Summary</a:t>
            </a:r>
            <a:endParaRPr dirty="0"/>
          </a:p>
        </p:txBody>
      </p:sp>
      <p:sp>
        <p:nvSpPr>
          <p:cNvPr id="259" name="Slide Number Placeholder 3"/>
          <p:cNvSpPr txBox="1">
            <a:spLocks noGrp="1"/>
          </p:cNvSpPr>
          <p:nvPr>
            <p:ph type="sldNum" sz="quarter" idx="2"/>
          </p:nvPr>
        </p:nvSpPr>
        <p:spPr>
          <a:xfrm>
            <a:off x="8384892" y="6394500"/>
            <a:ext cx="301909" cy="288825"/>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24</a:t>
            </a:fld>
            <a:endParaRPr/>
          </a:p>
        </p:txBody>
      </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Title 1"/>
          <p:cNvSpPr txBox="1">
            <a:spLocks noGrp="1"/>
          </p:cNvSpPr>
          <p:nvPr>
            <p:ph type="title"/>
          </p:nvPr>
        </p:nvSpPr>
        <p:spPr/>
        <p:txBody>
          <a:bodyPr/>
          <a:lstStyle/>
          <a:p>
            <a:r>
              <a:rPr lang="en-US" dirty="0" smtClean="0"/>
              <a:t>SHARE summary</a:t>
            </a:r>
            <a:endParaRPr lang="en-US" dirty="0"/>
          </a:p>
        </p:txBody>
      </p:sp>
      <p:sp>
        <p:nvSpPr>
          <p:cNvPr id="262" name="Content Placeholder 2"/>
          <p:cNvSpPr txBox="1">
            <a:spLocks noGrp="1"/>
          </p:cNvSpPr>
          <p:nvPr>
            <p:ph type="body" idx="1"/>
          </p:nvPr>
        </p:nvSpPr>
        <p:spPr>
          <a:xfrm>
            <a:off x="457200" y="1111250"/>
            <a:ext cx="8686800" cy="5068833"/>
          </a:xfrm>
        </p:spPr>
        <p:txBody>
          <a:bodyPr/>
          <a:lstStyle/>
          <a:p>
            <a:pPr marL="0" indent="0">
              <a:buNone/>
            </a:pPr>
            <a:r>
              <a:rPr lang="en-US" dirty="0" smtClean="0"/>
              <a:t>Scalable multi-hop routing unifying several ideas</a:t>
            </a:r>
          </a:p>
          <a:p>
            <a:pPr lvl="1"/>
            <a:r>
              <a:rPr lang="en-US" dirty="0"/>
              <a:t>proactive </a:t>
            </a:r>
            <a:r>
              <a:rPr lang="en-US" dirty="0">
                <a:solidFill>
                  <a:srgbClr val="B70164"/>
                </a:solidFill>
              </a:rPr>
              <a:t>link state routing </a:t>
            </a:r>
            <a:r>
              <a:rPr lang="en-US" dirty="0"/>
              <a:t>for local </a:t>
            </a:r>
            <a:r>
              <a:rPr lang="en-US" dirty="0" smtClean="0"/>
              <a:t>traffic</a:t>
            </a:r>
          </a:p>
          <a:p>
            <a:pPr lvl="1"/>
            <a:r>
              <a:rPr lang="en-US" dirty="0" smtClean="0"/>
              <a:t>reactive </a:t>
            </a:r>
            <a:r>
              <a:rPr lang="en-US" dirty="0" smtClean="0">
                <a:solidFill>
                  <a:srgbClr val="B70164"/>
                </a:solidFill>
              </a:rPr>
              <a:t>gradient routing </a:t>
            </a:r>
            <a:r>
              <a:rPr lang="en-US" dirty="0" smtClean="0"/>
              <a:t>for non-local traffic</a:t>
            </a:r>
          </a:p>
          <a:p>
            <a:pPr lvl="1"/>
            <a:r>
              <a:rPr lang="en-US" dirty="0">
                <a:solidFill>
                  <a:srgbClr val="B70164"/>
                </a:solidFill>
              </a:rPr>
              <a:t>probabilistic truncation </a:t>
            </a:r>
            <a:r>
              <a:rPr lang="en-US" dirty="0"/>
              <a:t>of GEM floods to reduce control </a:t>
            </a:r>
            <a:r>
              <a:rPr lang="en-US" dirty="0" smtClean="0"/>
              <a:t>overhead</a:t>
            </a:r>
            <a:endParaRPr lang="en-US" dirty="0" smtClean="0">
              <a:solidFill>
                <a:srgbClr val="B70164"/>
              </a:solidFill>
            </a:endParaRPr>
          </a:p>
          <a:p>
            <a:pPr lvl="1"/>
            <a:r>
              <a:rPr lang="en-US" dirty="0">
                <a:solidFill>
                  <a:srgbClr val="B70164"/>
                </a:solidFill>
              </a:rPr>
              <a:t>replication of data packets </a:t>
            </a:r>
            <a:r>
              <a:rPr lang="en-US" dirty="0"/>
              <a:t>for robustness against topology </a:t>
            </a:r>
            <a:r>
              <a:rPr lang="en-US" dirty="0" smtClean="0"/>
              <a:t>changes</a:t>
            </a:r>
            <a:endParaRPr lang="en-US" dirty="0" smtClean="0">
              <a:solidFill>
                <a:srgbClr val="B70164"/>
              </a:solidFill>
            </a:endParaRPr>
          </a:p>
          <a:p>
            <a:pPr lvl="1"/>
            <a:r>
              <a:rPr lang="en-US" dirty="0" smtClean="0">
                <a:solidFill>
                  <a:srgbClr val="B70164"/>
                </a:solidFill>
              </a:rPr>
              <a:t>flooding</a:t>
            </a:r>
            <a:r>
              <a:rPr lang="en-US" dirty="0" smtClean="0"/>
              <a:t> when no gradient or link state is found</a:t>
            </a:r>
          </a:p>
          <a:p>
            <a:pPr lvl="1"/>
            <a:endParaRPr lang="en-US" sz="800" dirty="0" smtClean="0"/>
          </a:p>
          <a:p>
            <a:pPr marL="0" indent="0">
              <a:buNone/>
            </a:pPr>
            <a:r>
              <a:rPr lang="en-US" dirty="0"/>
              <a:t>C</a:t>
            </a:r>
            <a:r>
              <a:rPr lang="en-US" dirty="0" smtClean="0"/>
              <a:t>ompared with OLSR on static and mobile topologies</a:t>
            </a:r>
          </a:p>
          <a:p>
            <a:pPr lvl="1"/>
            <a:r>
              <a:rPr lang="en-US" dirty="0" smtClean="0"/>
              <a:t>SHARE delivers up to </a:t>
            </a:r>
            <a:r>
              <a:rPr lang="en-US" dirty="0" smtClean="0">
                <a:solidFill>
                  <a:srgbClr val="B70164"/>
                </a:solidFill>
              </a:rPr>
              <a:t>31% more traffic </a:t>
            </a:r>
            <a:r>
              <a:rPr lang="en-US" dirty="0" smtClean="0"/>
              <a:t>using up to </a:t>
            </a:r>
            <a:r>
              <a:rPr lang="en-US" dirty="0" smtClean="0">
                <a:solidFill>
                  <a:srgbClr val="B70164"/>
                </a:solidFill>
              </a:rPr>
              <a:t>7x less overhead  </a:t>
            </a:r>
          </a:p>
          <a:p>
            <a:pPr lvl="1"/>
            <a:endParaRPr lang="en-US" sz="800" dirty="0" smtClean="0"/>
          </a:p>
          <a:p>
            <a:pPr marL="0" indent="0">
              <a:buNone/>
            </a:pPr>
            <a:r>
              <a:rPr lang="en-US" dirty="0" smtClean="0"/>
              <a:t>Future directions</a:t>
            </a:r>
          </a:p>
          <a:p>
            <a:pPr lvl="1"/>
            <a:r>
              <a:rPr lang="en-US" dirty="0" smtClean="0"/>
              <a:t>further reduce overhead:</a:t>
            </a:r>
            <a:r>
              <a:rPr lang="en-US" dirty="0"/>
              <a:t> </a:t>
            </a:r>
            <a:r>
              <a:rPr lang="en-US" dirty="0" smtClean="0"/>
              <a:t>link state messages, flood scoping, braiding</a:t>
            </a:r>
          </a:p>
          <a:p>
            <a:pPr lvl="1"/>
            <a:r>
              <a:rPr lang="en-US" dirty="0"/>
              <a:t>g</a:t>
            </a:r>
            <a:r>
              <a:rPr lang="en-US" dirty="0" smtClean="0"/>
              <a:t>eneralize to include delay tolerant forwarding</a:t>
            </a:r>
          </a:p>
        </p:txBody>
      </p:sp>
      <p:sp>
        <p:nvSpPr>
          <p:cNvPr id="263" name="Slide Number Placeholder 3"/>
          <p:cNvSpPr txBox="1">
            <a:spLocks noGrp="1"/>
          </p:cNvSpPr>
          <p:nvPr>
            <p:ph type="sldNum" sz="quarter" idx="2"/>
          </p:nvPr>
        </p:nvSpPr>
        <p:spPr/>
        <p:txBody>
          <a:bodyPr/>
          <a:lstStyle/>
          <a:p>
            <a:fld id="{86CB4B4D-7CA3-9044-876B-883B54F8677D}" type="slidenum">
              <a:rPr lang="cs-CZ" smtClean="0"/>
              <a:pPr/>
              <a:t>25</a:t>
            </a:fld>
            <a:endParaRPr lang="cs-CZ"/>
          </a:p>
        </p:txBody>
      </p:sp>
      <p:sp>
        <p:nvSpPr>
          <p:cNvPr id="8" name="AutoShape 5"/>
          <p:cNvSpPr>
            <a:spLocks noChangeArrowheads="1"/>
          </p:cNvSpPr>
          <p:nvPr/>
        </p:nvSpPr>
        <p:spPr bwMode="auto">
          <a:xfrm>
            <a:off x="930179" y="6093006"/>
            <a:ext cx="7315188" cy="482608"/>
          </a:xfrm>
          <a:prstGeom prst="roundRect">
            <a:avLst>
              <a:gd name="adj" fmla="val 16667"/>
            </a:avLst>
          </a:prstGeom>
          <a:solidFill>
            <a:srgbClr val="FF40FF">
              <a:alpha val="10000"/>
            </a:srgbClr>
          </a:solidFill>
          <a:ln w="31750">
            <a:solidFill>
              <a:schemeClr val="tx1">
                <a:alpha val="98822"/>
              </a:schemeClr>
            </a:solidFill>
            <a:round/>
            <a:headEnd/>
            <a:tailEnd/>
          </a:ln>
        </p:spPr>
        <p:txBody>
          <a:bodyPr wrap="none" anchor="ctr"/>
          <a:lstStyle>
            <a:lvl1pPr eaLnBrk="0" hangingPunct="0">
              <a:defRPr sz="2000" b="1">
                <a:solidFill>
                  <a:schemeClr val="tx1"/>
                </a:solidFill>
                <a:latin typeface="Arial" charset="0"/>
                <a:ea typeface="ＭＳ Ｐゴシック" charset="-128"/>
              </a:defRPr>
            </a:lvl1pPr>
            <a:lvl2pPr marL="742950" indent="-285750" eaLnBrk="0" hangingPunct="0">
              <a:defRPr sz="2000" b="1">
                <a:solidFill>
                  <a:schemeClr val="tx1"/>
                </a:solidFill>
                <a:latin typeface="Arial" charset="0"/>
                <a:ea typeface="ＭＳ Ｐゴシック" charset="-128"/>
              </a:defRPr>
            </a:lvl2pPr>
            <a:lvl3pPr marL="1143000" indent="-228600" eaLnBrk="0" hangingPunct="0">
              <a:defRPr sz="2000" b="1">
                <a:solidFill>
                  <a:schemeClr val="tx1"/>
                </a:solidFill>
                <a:latin typeface="Arial" charset="0"/>
                <a:ea typeface="ＭＳ Ｐゴシック" charset="-128"/>
              </a:defRPr>
            </a:lvl3pPr>
            <a:lvl4pPr marL="1600200" indent="-228600" eaLnBrk="0" hangingPunct="0">
              <a:defRPr sz="2000" b="1">
                <a:solidFill>
                  <a:schemeClr val="tx1"/>
                </a:solidFill>
                <a:latin typeface="Arial" charset="0"/>
                <a:ea typeface="ＭＳ Ｐゴシック" charset="-128"/>
              </a:defRPr>
            </a:lvl4pPr>
            <a:lvl5pPr marL="2057400" indent="-228600" eaLnBrk="0" hangingPunct="0">
              <a:defRPr sz="20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0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0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0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endParaRPr lang="en-US" altLang="en-US"/>
          </a:p>
        </p:txBody>
      </p:sp>
      <p:sp>
        <p:nvSpPr>
          <p:cNvPr id="9" name="Rectangle 8"/>
          <p:cNvSpPr>
            <a:spLocks noChangeArrowheads="1"/>
          </p:cNvSpPr>
          <p:nvPr/>
        </p:nvSpPr>
        <p:spPr bwMode="auto">
          <a:xfrm>
            <a:off x="939231" y="6072372"/>
            <a:ext cx="718672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a:spcBef>
                <a:spcPct val="20000"/>
              </a:spcBef>
              <a:buClr>
                <a:srgbClr val="008080"/>
              </a:buClr>
              <a:buSzPct val="90000"/>
              <a:defRPr/>
            </a:pPr>
            <a:r>
              <a:rPr lang="en-US" sz="2400" dirty="0" smtClean="0">
                <a:solidFill>
                  <a:srgbClr val="B70164"/>
                </a:solidFill>
                <a:latin typeface="Arial" charset="0"/>
                <a:ea typeface="Arial" charset="0"/>
                <a:cs typeface="Arial" charset="0"/>
              </a:rPr>
              <a:t>Thank you! Questions? </a:t>
            </a:r>
            <a:r>
              <a:rPr lang="en-US" sz="2400" dirty="0" err="1" smtClean="0">
                <a:solidFill>
                  <a:schemeClr val="tx1"/>
                </a:solidFill>
                <a:latin typeface="Arial" charset="0"/>
                <a:ea typeface="Arial" charset="0"/>
                <a:cs typeface="Arial" charset="0"/>
              </a:rPr>
              <a:t>vumanfredi@wesleyan.edu</a:t>
            </a:r>
            <a:endParaRPr lang="en-US" sz="2400" dirty="0" smtClean="0">
              <a:solidFill>
                <a:schemeClr val="tx1"/>
              </a:solidFill>
              <a:latin typeface="Arial" charset="0"/>
              <a:ea typeface="Arial" charset="0"/>
              <a:cs typeface="Arial" charset="0"/>
            </a:endParaRPr>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Title 1"/>
          <p:cNvSpPr txBox="1">
            <a:spLocks noGrp="1"/>
          </p:cNvSpPr>
          <p:nvPr>
            <p:ph type="title"/>
          </p:nvPr>
        </p:nvSpPr>
        <p:spPr>
          <a:prstGeom prst="rect">
            <a:avLst/>
          </a:prstGeom>
        </p:spPr>
        <p:txBody>
          <a:bodyPr/>
          <a:lstStyle/>
          <a:p>
            <a:r>
              <a:t>References</a:t>
            </a:r>
          </a:p>
        </p:txBody>
      </p:sp>
      <p:sp>
        <p:nvSpPr>
          <p:cNvPr id="266" name="Content Placeholder 2"/>
          <p:cNvSpPr txBox="1">
            <a:spLocks noGrp="1"/>
          </p:cNvSpPr>
          <p:nvPr>
            <p:ph type="body" idx="1"/>
          </p:nvPr>
        </p:nvSpPr>
        <p:spPr>
          <a:xfrm>
            <a:off x="457200" y="1111250"/>
            <a:ext cx="8229600" cy="5014913"/>
          </a:xfrm>
          <a:prstGeom prst="rect">
            <a:avLst/>
          </a:prstGeom>
        </p:spPr>
        <p:txBody>
          <a:bodyPr/>
          <a:lstStyle/>
          <a:p>
            <a:pPr marL="0" indent="0">
              <a:buSzTx/>
              <a:buFont typeface="Wingdings"/>
              <a:buNone/>
              <a:defRPr i="1">
                <a:solidFill>
                  <a:srgbClr val="000000"/>
                </a:solidFill>
              </a:defRPr>
            </a:pPr>
            <a:r>
              <a:rPr dirty="0"/>
              <a:t>[Ramanathan et al, 2010]</a:t>
            </a:r>
          </a:p>
          <a:p>
            <a:pPr marL="742950" lvl="1" indent="-285750">
              <a:spcBef>
                <a:spcPts val="400"/>
              </a:spcBef>
              <a:buFont typeface="Arial"/>
              <a:defRPr sz="2000">
                <a:solidFill>
                  <a:srgbClr val="000000"/>
                </a:solidFill>
              </a:defRPr>
            </a:pPr>
            <a:r>
              <a:rPr dirty="0"/>
              <a:t>R. Ramanathan, R. Allan, P. Basu, J. Feinberg, G. Jakllari, V. Kawadia, S. Loos, J. Redi, C. Santivanez, and J. Freebersyser, “Scalability of mobile ad hoc networks: Theory vs practice,” in </a:t>
            </a:r>
            <a:r>
              <a:rPr i="1" dirty="0"/>
              <a:t>Military Communications Conference, 2010-MILCOM 2010</a:t>
            </a:r>
            <a:r>
              <a:rPr dirty="0"/>
              <a:t>. IEEE, 2010, pp. 493–498. </a:t>
            </a:r>
          </a:p>
        </p:txBody>
      </p:sp>
      <p:sp>
        <p:nvSpPr>
          <p:cNvPr id="267" name="Slide Number Placeholder 3"/>
          <p:cNvSpPr txBox="1">
            <a:spLocks noGrp="1"/>
          </p:cNvSpPr>
          <p:nvPr>
            <p:ph type="sldNum" sz="quarter" idx="2"/>
          </p:nvPr>
        </p:nvSpPr>
        <p:spPr>
          <a:xfrm>
            <a:off x="8384892" y="6394500"/>
            <a:ext cx="301909" cy="288825"/>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26</a:t>
            </a:fld>
            <a:endParaRPr/>
          </a:p>
        </p:txBody>
      </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itle 1"/>
          <p:cNvSpPr txBox="1">
            <a:spLocks noGrp="1"/>
          </p:cNvSpPr>
          <p:nvPr>
            <p:ph type="title"/>
          </p:nvPr>
        </p:nvSpPr>
        <p:spPr/>
        <p:txBody>
          <a:bodyPr/>
          <a:lstStyle/>
          <a:p>
            <a:r>
              <a:rPr lang="en-US" smtClean="0"/>
              <a:t>Proactive link state routing</a:t>
            </a:r>
            <a:endParaRPr lang="en-US"/>
          </a:p>
        </p:txBody>
      </p:sp>
      <p:sp>
        <p:nvSpPr>
          <p:cNvPr id="172" name="Content Placeholder 2"/>
          <p:cNvSpPr txBox="1">
            <a:spLocks noGrp="1"/>
          </p:cNvSpPr>
          <p:nvPr>
            <p:ph type="body" idx="1"/>
          </p:nvPr>
        </p:nvSpPr>
        <p:spPr>
          <a:xfrm>
            <a:off x="457200" y="1111250"/>
            <a:ext cx="7927692" cy="5014913"/>
          </a:xfrm>
        </p:spPr>
        <p:txBody>
          <a:bodyPr/>
          <a:lstStyle/>
          <a:p>
            <a:pPr marL="0" indent="0">
              <a:buNone/>
            </a:pPr>
            <a:r>
              <a:rPr lang="en-US" dirty="0"/>
              <a:t>M</a:t>
            </a:r>
            <a:r>
              <a:rPr lang="en-US" dirty="0" smtClean="0"/>
              <a:t>aintain 2-hop link state</a:t>
            </a:r>
          </a:p>
          <a:p>
            <a:pPr lvl="1"/>
            <a:r>
              <a:rPr lang="en-US" dirty="0"/>
              <a:t>u</a:t>
            </a:r>
            <a:r>
              <a:rPr lang="en-US" dirty="0" smtClean="0"/>
              <a:t>se to route data packets with </a:t>
            </a:r>
            <a:r>
              <a:rPr lang="en-US" dirty="0" smtClean="0">
                <a:solidFill>
                  <a:srgbClr val="B70064"/>
                </a:solidFill>
                <a:ea typeface="ＭＳ Ｐゴシック" charset="0"/>
                <a:cs typeface="Arial" charset="0"/>
              </a:rPr>
              <a:t>local destinations</a:t>
            </a:r>
          </a:p>
          <a:p>
            <a:pPr lvl="1"/>
            <a:r>
              <a:rPr lang="en-US" dirty="0" smtClean="0"/>
              <a:t>limited control due to 2 hop scope</a:t>
            </a:r>
          </a:p>
          <a:p>
            <a:pPr lvl="1"/>
            <a:r>
              <a:rPr lang="en-US" dirty="0" smtClean="0"/>
              <a:t>robustness benefits from alternative paths </a:t>
            </a:r>
          </a:p>
          <a:p>
            <a:pPr lvl="1"/>
            <a:r>
              <a:rPr lang="en-US" dirty="0"/>
              <a:t>a</a:t>
            </a:r>
            <a:r>
              <a:rPr lang="en-US" dirty="0" smtClean="0"/>
              <a:t>lso use to scope gradient control floods</a:t>
            </a:r>
          </a:p>
          <a:p>
            <a:pPr lvl="1"/>
            <a:endParaRPr lang="en-US" dirty="0" smtClean="0"/>
          </a:p>
          <a:p>
            <a:pPr marL="0" indent="0">
              <a:buNone/>
            </a:pPr>
            <a:r>
              <a:rPr lang="en-US" dirty="0" smtClean="0"/>
              <a:t>Components</a:t>
            </a:r>
          </a:p>
          <a:p>
            <a:pPr marL="914400" lvl="1" indent="-457200">
              <a:buFont typeface="+mj-lt"/>
              <a:buAutoNum type="arabicPeriod"/>
            </a:pPr>
            <a:r>
              <a:rPr lang="en-US" dirty="0" smtClean="0">
                <a:solidFill>
                  <a:srgbClr val="B70064"/>
                </a:solidFill>
                <a:ea typeface="ＭＳ Ｐゴシック" charset="0"/>
                <a:cs typeface="Arial" charset="0"/>
              </a:rPr>
              <a:t>Heartbeat messages</a:t>
            </a:r>
            <a:endParaRPr lang="en-US" dirty="0">
              <a:solidFill>
                <a:srgbClr val="011893"/>
              </a:solidFill>
            </a:endParaRPr>
          </a:p>
          <a:p>
            <a:pPr lvl="2"/>
            <a:r>
              <a:rPr lang="en-US" dirty="0"/>
              <a:t>transmitted exactly once</a:t>
            </a:r>
          </a:p>
          <a:p>
            <a:pPr lvl="2"/>
            <a:r>
              <a:rPr lang="en-US" dirty="0" smtClean="0"/>
              <a:t>contain complete neighbor list for a node</a:t>
            </a:r>
          </a:p>
          <a:p>
            <a:pPr lvl="2"/>
            <a:endParaRPr lang="en-US" dirty="0" smtClean="0"/>
          </a:p>
          <a:p>
            <a:pPr marL="914400" lvl="1" indent="-457200">
              <a:buFont typeface="+mj-lt"/>
              <a:buAutoNum type="arabicPeriod"/>
            </a:pPr>
            <a:r>
              <a:rPr lang="en-US" dirty="0" smtClean="0">
                <a:solidFill>
                  <a:srgbClr val="B70064"/>
                </a:solidFill>
                <a:ea typeface="ＭＳ Ｐゴシック" charset="0"/>
                <a:cs typeface="Arial" charset="0"/>
              </a:rPr>
              <a:t>Dijkstra’s algorithm</a:t>
            </a:r>
            <a:endParaRPr lang="en-US" dirty="0">
              <a:solidFill>
                <a:srgbClr val="011893"/>
              </a:solidFill>
            </a:endParaRPr>
          </a:p>
          <a:p>
            <a:pPr lvl="2"/>
            <a:r>
              <a:rPr lang="en-US" dirty="0"/>
              <a:t>n</a:t>
            </a:r>
            <a:r>
              <a:rPr lang="en-US" dirty="0" smtClean="0"/>
              <a:t>odes use neighbor lists to compute all-pairs for neighborhood</a:t>
            </a:r>
            <a:endParaRPr lang="en-US" dirty="0"/>
          </a:p>
        </p:txBody>
      </p:sp>
      <p:sp>
        <p:nvSpPr>
          <p:cNvPr id="173" name="Slide Number Placeholder 3"/>
          <p:cNvSpPr txBox="1">
            <a:spLocks noGrp="1"/>
          </p:cNvSpPr>
          <p:nvPr>
            <p:ph type="sldNum" sz="quarter" idx="2"/>
          </p:nvPr>
        </p:nvSpPr>
        <p:spPr/>
        <p:txBody>
          <a:bodyPr/>
          <a:lstStyle/>
          <a:p>
            <a:fld id="{86CB4B4D-7CA3-9044-876B-883B54F8677D}" type="slidenum">
              <a:rPr lang="en-US" smtClean="0"/>
              <a:pPr/>
              <a:t>27</a:t>
            </a:fld>
            <a:endParaRPr lang="en-US"/>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Title 1"/>
          <p:cNvSpPr txBox="1">
            <a:spLocks noGrp="1"/>
          </p:cNvSpPr>
          <p:nvPr>
            <p:ph type="title"/>
          </p:nvPr>
        </p:nvSpPr>
        <p:spPr/>
        <p:txBody>
          <a:bodyPr/>
          <a:lstStyle/>
          <a:p>
            <a:r>
              <a:rPr lang="en-US" dirty="0" smtClean="0"/>
              <a:t>Braiding</a:t>
            </a:r>
            <a:endParaRPr lang="en-US" dirty="0"/>
          </a:p>
        </p:txBody>
      </p:sp>
      <p:sp>
        <p:nvSpPr>
          <p:cNvPr id="213" name="Content Placeholder 2"/>
          <p:cNvSpPr txBox="1">
            <a:spLocks noGrp="1"/>
          </p:cNvSpPr>
          <p:nvPr>
            <p:ph type="body" idx="1"/>
          </p:nvPr>
        </p:nvSpPr>
        <p:spPr>
          <a:xfrm>
            <a:off x="441960" y="1111250"/>
            <a:ext cx="8549640" cy="5572075"/>
          </a:xfrm>
        </p:spPr>
        <p:txBody>
          <a:bodyPr/>
          <a:lstStyle/>
          <a:p>
            <a:pPr marL="0" indent="0">
              <a:buNone/>
            </a:pPr>
            <a:r>
              <a:rPr lang="en-US" dirty="0"/>
              <a:t>A</a:t>
            </a:r>
            <a:r>
              <a:rPr lang="en-US" dirty="0" smtClean="0"/>
              <a:t> form of scoped flooding </a:t>
            </a:r>
          </a:p>
          <a:p>
            <a:pPr lvl="1"/>
            <a:r>
              <a:rPr lang="en-US" dirty="0"/>
              <a:t>r</a:t>
            </a:r>
            <a:r>
              <a:rPr lang="en-US" dirty="0" smtClean="0"/>
              <a:t>eplicate data packets over “‘braid” around shortest path</a:t>
            </a:r>
          </a:p>
          <a:p>
            <a:pPr marL="0" indent="0">
              <a:buNone/>
            </a:pPr>
            <a:r>
              <a:rPr lang="en-US" dirty="0" smtClean="0"/>
              <a:t>Braid</a:t>
            </a:r>
          </a:p>
          <a:p>
            <a:pPr lvl="1"/>
            <a:r>
              <a:rPr lang="en-US" dirty="0" smtClean="0"/>
              <a:t>subgraph that includes shortest path between source and destination and all nodes and links within k-hops of shortest path</a:t>
            </a:r>
          </a:p>
          <a:p>
            <a:pPr lvl="1"/>
            <a:endParaRPr lang="en-US" sz="800" dirty="0" smtClean="0"/>
          </a:p>
          <a:p>
            <a:pPr marL="0" indent="0">
              <a:buNone/>
            </a:pPr>
            <a:r>
              <a:rPr lang="en-US" dirty="0" smtClean="0"/>
              <a:t>Link state and gradient state make braiding straightforward </a:t>
            </a:r>
          </a:p>
          <a:p>
            <a:pPr lvl="1"/>
            <a:r>
              <a:rPr lang="en-US" dirty="0" smtClean="0"/>
              <a:t>nodes are already aware of alternative paths</a:t>
            </a:r>
          </a:p>
          <a:p>
            <a:pPr lvl="1"/>
            <a:r>
              <a:rPr lang="en-US" dirty="0" smtClean="0"/>
              <a:t>if truncated GEM flood is too restrictive, too few paths to braid well</a:t>
            </a:r>
          </a:p>
          <a:p>
            <a:pPr marL="0" indent="0">
              <a:buNone/>
            </a:pPr>
            <a:endParaRPr lang="en-US" sz="800" dirty="0" smtClean="0"/>
          </a:p>
          <a:p>
            <a:pPr marL="0" indent="0">
              <a:buNone/>
            </a:pPr>
            <a:r>
              <a:rPr lang="en-US" dirty="0" smtClean="0"/>
              <a:t>Packet time-to-live (TTL) </a:t>
            </a:r>
            <a:r>
              <a:rPr lang="en-US" dirty="0" smtClean="0"/>
              <a:t>constrains flood of braid packets</a:t>
            </a:r>
          </a:p>
          <a:p>
            <a:pPr lvl="1"/>
            <a:r>
              <a:rPr lang="en-US" dirty="0"/>
              <a:t>s</a:t>
            </a:r>
            <a:r>
              <a:rPr lang="en-US" dirty="0" smtClean="0"/>
              <a:t>et initial packet TTL to maximum desired path length</a:t>
            </a:r>
          </a:p>
          <a:p>
            <a:pPr lvl="1"/>
            <a:r>
              <a:rPr lang="en-US" dirty="0" smtClean="0"/>
              <a:t>node only forwards </a:t>
            </a:r>
            <a:r>
              <a:rPr lang="en-US" dirty="0" err="1" smtClean="0"/>
              <a:t>pkt</a:t>
            </a:r>
            <a:r>
              <a:rPr lang="en-US" dirty="0" smtClean="0"/>
              <a:t> if path length to </a:t>
            </a:r>
            <a:r>
              <a:rPr lang="en-US" dirty="0" err="1" smtClean="0"/>
              <a:t>dest</a:t>
            </a:r>
            <a:r>
              <a:rPr lang="en-US" dirty="0"/>
              <a:t>.</a:t>
            </a:r>
            <a:r>
              <a:rPr lang="en-US" dirty="0" smtClean="0"/>
              <a:t> &lt; </a:t>
            </a:r>
            <a:r>
              <a:rPr lang="en-US" dirty="0" err="1" smtClean="0"/>
              <a:t>pkt’s</a:t>
            </a:r>
            <a:r>
              <a:rPr lang="en-US" dirty="0" smtClean="0"/>
              <a:t> current TTL</a:t>
            </a:r>
          </a:p>
          <a:p>
            <a:pPr lvl="1"/>
            <a:r>
              <a:rPr lang="en-US" dirty="0" smtClean="0"/>
              <a:t>generates at most </a:t>
            </a:r>
            <a:r>
              <a:rPr lang="en-US" dirty="0" err="1" smtClean="0"/>
              <a:t>k·TTL</a:t>
            </a:r>
            <a:r>
              <a:rPr lang="en-US" baseline="-25000" dirty="0" err="1" smtClean="0"/>
              <a:t>Max</a:t>
            </a:r>
            <a:r>
              <a:rPr lang="en-US" dirty="0" smtClean="0"/>
              <a:t> packets</a:t>
            </a:r>
          </a:p>
          <a:p>
            <a:pPr lvl="2"/>
            <a:r>
              <a:rPr lang="en-US" dirty="0" smtClean="0"/>
              <a:t>packet transmissions form a binary tree of height </a:t>
            </a:r>
            <a:r>
              <a:rPr lang="en-US" dirty="0" err="1" smtClean="0"/>
              <a:t>TTL</a:t>
            </a:r>
            <a:r>
              <a:rPr lang="en-US" baseline="-25000" dirty="0" err="1" smtClean="0"/>
              <a:t>Max</a:t>
            </a:r>
            <a:endParaRPr lang="en-US" dirty="0"/>
          </a:p>
        </p:txBody>
      </p:sp>
      <p:sp>
        <p:nvSpPr>
          <p:cNvPr id="214" name="Slide Number Placeholder 3"/>
          <p:cNvSpPr txBox="1">
            <a:spLocks noGrp="1"/>
          </p:cNvSpPr>
          <p:nvPr>
            <p:ph type="sldNum" sz="quarter" idx="2"/>
          </p:nvPr>
        </p:nvSpPr>
        <p:spPr/>
        <p:txBody>
          <a:bodyPr/>
          <a:lstStyle/>
          <a:p>
            <a:fld id="{86CB4B4D-7CA3-9044-876B-883B54F8677D}" type="slidenum">
              <a:rPr lang="is-IS" smtClean="0"/>
              <a:pPr/>
              <a:t>28</a:t>
            </a:fld>
            <a:endParaRPr lang="is-IS"/>
          </a:p>
        </p:txBody>
      </p:sp>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Title 1"/>
          <p:cNvSpPr txBox="1">
            <a:spLocks noGrp="1"/>
          </p:cNvSpPr>
          <p:nvPr>
            <p:ph type="title"/>
          </p:nvPr>
        </p:nvSpPr>
        <p:spPr/>
        <p:txBody>
          <a:bodyPr/>
          <a:lstStyle/>
          <a:p>
            <a:r>
              <a:rPr lang="en-US" smtClean="0"/>
              <a:t>Flooding</a:t>
            </a:r>
            <a:endParaRPr lang="en-US"/>
          </a:p>
        </p:txBody>
      </p:sp>
      <p:sp>
        <p:nvSpPr>
          <p:cNvPr id="202" name="Content Placeholder 2"/>
          <p:cNvSpPr txBox="1">
            <a:spLocks noGrp="1"/>
          </p:cNvSpPr>
          <p:nvPr>
            <p:ph type="body" idx="1"/>
          </p:nvPr>
        </p:nvSpPr>
        <p:spPr/>
        <p:txBody>
          <a:bodyPr/>
          <a:lstStyle/>
          <a:p>
            <a:pPr marL="0" indent="0">
              <a:buNone/>
            </a:pPr>
            <a:r>
              <a:rPr lang="en-US" dirty="0" smtClean="0"/>
              <a:t>When no state found, flood data packet</a:t>
            </a:r>
          </a:p>
          <a:p>
            <a:endParaRPr lang="en-US" dirty="0" smtClean="0"/>
          </a:p>
          <a:p>
            <a:pPr marL="0" indent="0">
              <a:buNone/>
            </a:pPr>
            <a:r>
              <a:rPr lang="en-US" dirty="0" smtClean="0"/>
              <a:t>Benefits</a:t>
            </a:r>
          </a:p>
          <a:p>
            <a:pPr lvl="1"/>
            <a:r>
              <a:rPr lang="en-US" dirty="0" smtClean="0"/>
              <a:t>fallback mechanism when no route to destination known</a:t>
            </a:r>
          </a:p>
          <a:p>
            <a:pPr lvl="1"/>
            <a:r>
              <a:rPr lang="en-US" dirty="0" smtClean="0"/>
              <a:t>enables mechanism for network wide broadcast</a:t>
            </a:r>
          </a:p>
          <a:p>
            <a:pPr lvl="1"/>
            <a:r>
              <a:rPr lang="en-US" dirty="0" smtClean="0"/>
              <a:t>allows new nodes to easily join network and start forwarding data</a:t>
            </a:r>
          </a:p>
          <a:p>
            <a:pPr lvl="1"/>
            <a:r>
              <a:rPr lang="en-US" dirty="0" smtClean="0"/>
              <a:t>provides redundancy for important transmissions when desired</a:t>
            </a:r>
          </a:p>
          <a:p>
            <a:endParaRPr lang="en-US" dirty="0" smtClean="0"/>
          </a:p>
          <a:p>
            <a:pPr marL="0" indent="0">
              <a:buNone/>
            </a:pPr>
            <a:r>
              <a:rPr lang="en-US" dirty="0" smtClean="0"/>
              <a:t>Flood only as long as necessary</a:t>
            </a:r>
          </a:p>
          <a:p>
            <a:pPr lvl="1"/>
            <a:r>
              <a:rPr lang="en-US" dirty="0" smtClean="0"/>
              <a:t>stop when packet reaches node with gradient or link state, or reaches destination </a:t>
            </a:r>
          </a:p>
          <a:p>
            <a:pPr lvl="1"/>
            <a:endParaRPr lang="en-US" dirty="0" smtClean="0"/>
          </a:p>
          <a:p>
            <a:pPr marL="0" indent="0">
              <a:buNone/>
            </a:pPr>
            <a:r>
              <a:rPr lang="en-US" dirty="0" smtClean="0"/>
              <a:t>Scope using a TTL value that determines number of hops broadcast packet may travel before being dropped</a:t>
            </a:r>
            <a:endParaRPr lang="en-US" dirty="0"/>
          </a:p>
        </p:txBody>
      </p:sp>
      <p:sp>
        <p:nvSpPr>
          <p:cNvPr id="203" name="Slide Number Placeholder 3"/>
          <p:cNvSpPr txBox="1">
            <a:spLocks noGrp="1"/>
          </p:cNvSpPr>
          <p:nvPr>
            <p:ph type="sldNum" sz="quarter" idx="2"/>
          </p:nvPr>
        </p:nvSpPr>
        <p:spPr/>
        <p:txBody>
          <a:bodyPr/>
          <a:lstStyle/>
          <a:p>
            <a:fld id="{86CB4B4D-7CA3-9044-876B-883B54F8677D}" type="slidenum">
              <a:rPr lang="en-US" smtClean="0"/>
              <a:pPr/>
              <a:t>29</a:t>
            </a:fld>
            <a:endParaRPr lang="en-US"/>
          </a:p>
        </p:txBody>
      </p:sp>
    </p:spTree>
    <p:extLst>
      <p:ext uri="{BB962C8B-B14F-4D97-AF65-F5344CB8AC3E}">
        <p14:creationId xmlns:p14="http://schemas.microsoft.com/office/powerpoint/2010/main" val="73795864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Title 1"/>
          <p:cNvSpPr txBox="1">
            <a:spLocks noGrp="1"/>
          </p:cNvSpPr>
          <p:nvPr>
            <p:ph type="title"/>
          </p:nvPr>
        </p:nvSpPr>
        <p:spPr>
          <a:prstGeom prst="rect">
            <a:avLst/>
          </a:prstGeom>
        </p:spPr>
        <p:txBody>
          <a:bodyPr/>
          <a:lstStyle/>
          <a:p>
            <a:r>
              <a:t>Roadmap</a:t>
            </a:r>
          </a:p>
        </p:txBody>
      </p:sp>
      <p:sp>
        <p:nvSpPr>
          <p:cNvPr id="128" name="Content Placeholder 2"/>
          <p:cNvSpPr txBox="1">
            <a:spLocks noGrp="1"/>
          </p:cNvSpPr>
          <p:nvPr>
            <p:ph type="body" idx="1"/>
          </p:nvPr>
        </p:nvSpPr>
        <p:spPr>
          <a:xfrm>
            <a:off x="457200" y="1111250"/>
            <a:ext cx="8229600" cy="5014913"/>
          </a:xfrm>
          <a:prstGeom prst="rect">
            <a:avLst/>
          </a:prstGeom>
        </p:spPr>
        <p:txBody>
          <a:bodyPr/>
          <a:lstStyle/>
          <a:p>
            <a:pPr marL="457200" indent="-457200">
              <a:buAutoNum type="arabicPeriod"/>
            </a:pPr>
            <a:r>
              <a:rPr dirty="0"/>
              <a:t>Motivation</a:t>
            </a:r>
          </a:p>
          <a:p>
            <a:pPr marL="457200" indent="-457200">
              <a:buAutoNum type="arabicPeriod"/>
            </a:pPr>
            <a:endParaRPr dirty="0">
              <a:solidFill>
                <a:schemeClr val="bg1">
                  <a:lumMod val="85000"/>
                </a:schemeClr>
              </a:solidFill>
            </a:endParaRPr>
          </a:p>
          <a:p>
            <a:pPr marL="457200" indent="-457200">
              <a:buAutoNum type="arabicPeriod" startAt="2"/>
            </a:pPr>
            <a:r>
              <a:rPr dirty="0">
                <a:solidFill>
                  <a:schemeClr val="bg1">
                    <a:lumMod val="85000"/>
                  </a:schemeClr>
                </a:solidFill>
              </a:rPr>
              <a:t>SHARE protocol</a:t>
            </a:r>
          </a:p>
          <a:p>
            <a:pPr marL="457200" indent="-457200">
              <a:buAutoNum type="arabicPeriod" startAt="2"/>
            </a:pPr>
            <a:endParaRPr dirty="0">
              <a:solidFill>
                <a:schemeClr val="bg1">
                  <a:lumMod val="85000"/>
                </a:schemeClr>
              </a:solidFill>
            </a:endParaRPr>
          </a:p>
          <a:p>
            <a:pPr marL="457200" indent="-457200">
              <a:buAutoNum type="arabicPeriod" startAt="3"/>
            </a:pPr>
            <a:r>
              <a:rPr dirty="0">
                <a:solidFill>
                  <a:schemeClr val="bg1">
                    <a:lumMod val="85000"/>
                  </a:schemeClr>
                </a:solidFill>
              </a:rPr>
              <a:t>Evaluation</a:t>
            </a:r>
          </a:p>
          <a:p>
            <a:pPr marL="857250" lvl="1" indent="-457200">
              <a:spcBef>
                <a:spcPts val="400"/>
              </a:spcBef>
              <a:buFont typeface="Arial"/>
              <a:defRPr sz="2000">
                <a:solidFill>
                  <a:srgbClr val="000000"/>
                </a:solidFill>
              </a:defRPr>
            </a:pPr>
            <a:endParaRPr dirty="0">
              <a:solidFill>
                <a:schemeClr val="bg1">
                  <a:lumMod val="85000"/>
                </a:schemeClr>
              </a:solidFill>
            </a:endParaRPr>
          </a:p>
          <a:p>
            <a:pPr marL="457200" indent="-457200">
              <a:buAutoNum type="arabicPeriod" startAt="3"/>
            </a:pPr>
            <a:r>
              <a:rPr lang="en-US" dirty="0" smtClean="0">
                <a:solidFill>
                  <a:schemeClr val="bg1">
                    <a:lumMod val="85000"/>
                  </a:schemeClr>
                </a:solidFill>
              </a:rPr>
              <a:t>Summary</a:t>
            </a:r>
            <a:endParaRPr dirty="0">
              <a:solidFill>
                <a:schemeClr val="bg1">
                  <a:lumMod val="85000"/>
                </a:schemeClr>
              </a:solidFill>
            </a:endParaRPr>
          </a:p>
        </p:txBody>
      </p:sp>
      <p:sp>
        <p:nvSpPr>
          <p:cNvPr id="129" name="Slide Number Placeholder 3"/>
          <p:cNvSpPr txBox="1">
            <a:spLocks noGrp="1"/>
          </p:cNvSpPr>
          <p:nvPr>
            <p:ph type="sldNum" sz="quarter" idx="2"/>
          </p:nvPr>
        </p:nvSpPr>
        <p:spPr>
          <a:xfrm>
            <a:off x="8483776" y="6394500"/>
            <a:ext cx="203024" cy="288825"/>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a:t>
            </a:fld>
            <a:endParaRPr/>
          </a:p>
        </p:txBody>
      </p:sp>
    </p:spTree>
    <p:extLst>
      <p:ext uri="{BB962C8B-B14F-4D97-AF65-F5344CB8AC3E}">
        <p14:creationId xmlns:p14="http://schemas.microsoft.com/office/powerpoint/2010/main" val="1835605772"/>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itle 1"/>
          <p:cNvSpPr txBox="1">
            <a:spLocks noGrp="1"/>
          </p:cNvSpPr>
          <p:nvPr>
            <p:ph type="title"/>
          </p:nvPr>
        </p:nvSpPr>
        <p:spPr/>
        <p:txBody>
          <a:bodyPr/>
          <a:lstStyle/>
          <a:p>
            <a:r>
              <a:rPr lang="en-US" smtClean="0"/>
              <a:t>20-50 Billion Wireless Devices by 2020 (Ericsson)</a:t>
            </a:r>
            <a:endParaRPr lang="en-US"/>
          </a:p>
        </p:txBody>
      </p:sp>
      <p:sp>
        <p:nvSpPr>
          <p:cNvPr id="13" name="Text Placeholder 12"/>
          <p:cNvSpPr>
            <a:spLocks noGrp="1"/>
          </p:cNvSpPr>
          <p:nvPr>
            <p:ph type="body" idx="1"/>
          </p:nvPr>
        </p:nvSpPr>
        <p:spPr>
          <a:xfrm>
            <a:off x="457200" y="1111250"/>
            <a:ext cx="5938732" cy="4728637"/>
          </a:xfrm>
        </p:spPr>
        <p:txBody>
          <a:bodyPr/>
          <a:lstStyle/>
          <a:p>
            <a:pPr marL="0" indent="0">
              <a:buNone/>
            </a:pPr>
            <a:r>
              <a:rPr lang="en-US" dirty="0" smtClean="0"/>
              <a:t>New applications across diverse networks</a:t>
            </a:r>
          </a:p>
          <a:p>
            <a:pPr lvl="1"/>
            <a:r>
              <a:rPr lang="en-US" dirty="0" smtClean="0"/>
              <a:t>p2p cellphone apps</a:t>
            </a:r>
          </a:p>
          <a:p>
            <a:pPr lvl="2"/>
            <a:r>
              <a:rPr lang="en-US" dirty="0" smtClean="0"/>
              <a:t>anonymous chat: bleep, briar, </a:t>
            </a:r>
            <a:r>
              <a:rPr lang="en-US" dirty="0" err="1" smtClean="0"/>
              <a:t>FireChat</a:t>
            </a:r>
            <a:endParaRPr lang="en-US" dirty="0" smtClean="0"/>
          </a:p>
          <a:p>
            <a:pPr lvl="1"/>
            <a:r>
              <a:rPr lang="en-US" dirty="0"/>
              <a:t>s</a:t>
            </a:r>
            <a:r>
              <a:rPr lang="en-US" dirty="0" smtClean="0"/>
              <a:t>mart vehicle/health/environ monitoring</a:t>
            </a:r>
          </a:p>
          <a:p>
            <a:pPr lvl="2"/>
            <a:r>
              <a:rPr lang="en-US" dirty="0" smtClean="0"/>
              <a:t>Cambridge Mobile Telematics, </a:t>
            </a:r>
            <a:r>
              <a:rPr lang="en-US" dirty="0" err="1" smtClean="0"/>
              <a:t>splitsecnd</a:t>
            </a:r>
            <a:endParaRPr lang="en-US" dirty="0" smtClean="0"/>
          </a:p>
          <a:p>
            <a:pPr lvl="1"/>
            <a:r>
              <a:rPr lang="en-US" dirty="0" smtClean="0"/>
              <a:t>internet access</a:t>
            </a:r>
          </a:p>
          <a:p>
            <a:pPr lvl="2"/>
            <a:r>
              <a:rPr lang="en-US" dirty="0" smtClean="0"/>
              <a:t>Google’s Project Loon </a:t>
            </a:r>
          </a:p>
          <a:p>
            <a:pPr lvl="1"/>
            <a:r>
              <a:rPr lang="en-US" dirty="0" smtClean="0"/>
              <a:t>sharing computational power</a:t>
            </a:r>
          </a:p>
          <a:p>
            <a:pPr lvl="2"/>
            <a:r>
              <a:rPr lang="en-US" dirty="0" err="1"/>
              <a:t>m</a:t>
            </a:r>
            <a:r>
              <a:rPr lang="en-US" dirty="0" err="1" smtClean="0"/>
              <a:t>icroclouds</a:t>
            </a:r>
            <a:r>
              <a:rPr lang="en-US" dirty="0" smtClean="0"/>
              <a:t> and cloudlet</a:t>
            </a:r>
            <a:endParaRPr lang="en-US" sz="800" dirty="0" smtClean="0"/>
          </a:p>
          <a:p>
            <a:pPr marL="0" indent="0">
              <a:buNone/>
            </a:pPr>
            <a:r>
              <a:rPr lang="en-US" dirty="0" smtClean="0"/>
              <a:t>Shorter communication ranges</a:t>
            </a:r>
          </a:p>
          <a:p>
            <a:pPr lvl="1"/>
            <a:r>
              <a:rPr lang="en-US" dirty="0" smtClean="0"/>
              <a:t>low power devices such as </a:t>
            </a:r>
            <a:r>
              <a:rPr lang="en-US" dirty="0" err="1" smtClean="0"/>
              <a:t>IoT</a:t>
            </a:r>
            <a:endParaRPr lang="en-US" dirty="0" smtClean="0"/>
          </a:p>
          <a:p>
            <a:pPr lvl="1"/>
            <a:r>
              <a:rPr lang="en-US" dirty="0" smtClean="0"/>
              <a:t>higher </a:t>
            </a:r>
            <a:r>
              <a:rPr lang="en-US" dirty="0"/>
              <a:t>data </a:t>
            </a:r>
            <a:r>
              <a:rPr lang="en-US" dirty="0" smtClean="0"/>
              <a:t>rates: higher </a:t>
            </a:r>
            <a:r>
              <a:rPr lang="en-US" dirty="0"/>
              <a:t>frequency </a:t>
            </a:r>
            <a:r>
              <a:rPr lang="en-US" dirty="0" smtClean="0"/>
              <a:t>bands</a:t>
            </a:r>
            <a:endParaRPr lang="en-US" dirty="0"/>
          </a:p>
        </p:txBody>
      </p:sp>
      <p:sp>
        <p:nvSpPr>
          <p:cNvPr id="132" name="Slide Number Placeholder 3"/>
          <p:cNvSpPr txBox="1">
            <a:spLocks noGrp="1"/>
          </p:cNvSpPr>
          <p:nvPr>
            <p:ph type="sldNum" sz="quarter" idx="2"/>
          </p:nvPr>
        </p:nvSpPr>
        <p:spPr/>
        <p:txBody>
          <a:bodyPr/>
          <a:lstStyle/>
          <a:p>
            <a:fld id="{86CB4B4D-7CA3-9044-876B-883B54F8677D}" type="slidenum">
              <a:rPr lang="en-US" smtClean="0"/>
              <a:pPr/>
              <a:t>4</a:t>
            </a:fld>
            <a:endParaRPr lang="en-US"/>
          </a:p>
        </p:txBody>
      </p:sp>
      <p:pic>
        <p:nvPicPr>
          <p:cNvPr id="134" name="Picture 8" descr="Picture 8"/>
          <p:cNvPicPr>
            <a:picLocks noChangeAspect="1"/>
          </p:cNvPicPr>
          <p:nvPr/>
        </p:nvPicPr>
        <p:blipFill>
          <a:blip r:embed="rId3">
            <a:extLst/>
          </a:blip>
          <a:stretch>
            <a:fillRect/>
          </a:stretch>
        </p:blipFill>
        <p:spPr>
          <a:xfrm>
            <a:off x="6164689" y="3542695"/>
            <a:ext cx="726652" cy="443985"/>
          </a:xfrm>
          <a:prstGeom prst="rect">
            <a:avLst/>
          </a:prstGeom>
          <a:ln w="12700">
            <a:miter lim="400000"/>
          </a:ln>
        </p:spPr>
      </p:pic>
      <p:pic>
        <p:nvPicPr>
          <p:cNvPr id="135" name="Picture 9" descr="Picture 9"/>
          <p:cNvPicPr>
            <a:picLocks noChangeAspect="1"/>
          </p:cNvPicPr>
          <p:nvPr/>
        </p:nvPicPr>
        <p:blipFill>
          <a:blip r:embed="rId4">
            <a:extLst/>
          </a:blip>
          <a:srcRect l="48326"/>
          <a:stretch>
            <a:fillRect/>
          </a:stretch>
        </p:blipFill>
        <p:spPr>
          <a:xfrm rot="21343607">
            <a:off x="7601134" y="4062039"/>
            <a:ext cx="485759" cy="426154"/>
          </a:xfrm>
          <a:prstGeom prst="rect">
            <a:avLst/>
          </a:prstGeom>
          <a:ln w="12700">
            <a:miter lim="400000"/>
          </a:ln>
        </p:spPr>
      </p:pic>
      <p:sp>
        <p:nvSpPr>
          <p:cNvPr id="136" name="TextBox 10"/>
          <p:cNvSpPr txBox="1"/>
          <p:nvPr/>
        </p:nvSpPr>
        <p:spPr>
          <a:xfrm>
            <a:off x="7528604" y="4472518"/>
            <a:ext cx="726652" cy="4420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latin typeface="+mn-lt"/>
                <a:ea typeface="+mn-ea"/>
                <a:cs typeface="+mn-cs"/>
                <a:sym typeface="Arial"/>
              </a:defRPr>
            </a:lvl1pPr>
          </a:lstStyle>
          <a:p>
            <a:r>
              <a:t>Rufus Labs</a:t>
            </a:r>
          </a:p>
        </p:txBody>
      </p:sp>
      <p:sp>
        <p:nvSpPr>
          <p:cNvPr id="137" name="TextBox 11"/>
          <p:cNvSpPr txBox="1"/>
          <p:nvPr/>
        </p:nvSpPr>
        <p:spPr>
          <a:xfrm>
            <a:off x="6293216" y="3986680"/>
            <a:ext cx="595572" cy="26425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atin typeface="+mn-lt"/>
                <a:ea typeface="+mn-ea"/>
                <a:cs typeface="+mn-cs"/>
                <a:sym typeface="Arial"/>
              </a:defRPr>
            </a:lvl1pPr>
          </a:lstStyle>
          <a:p>
            <a:r>
              <a:rPr dirty="0"/>
              <a:t>Google</a:t>
            </a:r>
          </a:p>
        </p:txBody>
      </p:sp>
      <p:pic>
        <p:nvPicPr>
          <p:cNvPr id="138" name="Picture 17" descr="Picture 17"/>
          <p:cNvPicPr>
            <a:picLocks noChangeAspect="1"/>
          </p:cNvPicPr>
          <p:nvPr/>
        </p:nvPicPr>
        <p:blipFill>
          <a:blip r:embed="rId5">
            <a:extLst/>
          </a:blip>
          <a:stretch>
            <a:fillRect/>
          </a:stretch>
        </p:blipFill>
        <p:spPr>
          <a:xfrm>
            <a:off x="6337718" y="1948114"/>
            <a:ext cx="990601" cy="529181"/>
          </a:xfrm>
          <a:prstGeom prst="rect">
            <a:avLst/>
          </a:prstGeom>
          <a:ln w="12700">
            <a:miter lim="400000"/>
          </a:ln>
        </p:spPr>
      </p:pic>
      <p:pic>
        <p:nvPicPr>
          <p:cNvPr id="140" name="Picture 19" descr="Picture 19"/>
          <p:cNvPicPr>
            <a:picLocks noChangeAspect="1"/>
          </p:cNvPicPr>
          <p:nvPr/>
        </p:nvPicPr>
        <p:blipFill>
          <a:blip r:embed="rId6">
            <a:extLst/>
          </a:blip>
          <a:stretch>
            <a:fillRect/>
          </a:stretch>
        </p:blipFill>
        <p:spPr>
          <a:xfrm rot="8262151">
            <a:off x="6094580" y="2670317"/>
            <a:ext cx="549747" cy="549747"/>
          </a:xfrm>
          <a:prstGeom prst="rect">
            <a:avLst/>
          </a:prstGeom>
          <a:ln w="12700">
            <a:miter lim="400000"/>
          </a:ln>
        </p:spPr>
      </p:pic>
      <p:sp>
        <p:nvSpPr>
          <p:cNvPr id="144" name="TextBox 23"/>
          <p:cNvSpPr txBox="1"/>
          <p:nvPr/>
        </p:nvSpPr>
        <p:spPr>
          <a:xfrm>
            <a:off x="7482706" y="1697984"/>
            <a:ext cx="582661"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a:latin typeface="+mn-lt"/>
                <a:ea typeface="+mn-ea"/>
                <a:cs typeface="+mn-cs"/>
                <a:sym typeface="Arial"/>
              </a:defRPr>
            </a:pPr>
            <a:r>
              <a:rPr sz="1200">
                <a:solidFill>
                  <a:srgbClr val="FFFFFF"/>
                </a:solidFill>
              </a:rPr>
              <a:t>Parrot</a:t>
            </a:r>
            <a:r>
              <a:t> </a:t>
            </a:r>
          </a:p>
        </p:txBody>
      </p:sp>
      <p:pic>
        <p:nvPicPr>
          <p:cNvPr id="145" name="Picture 27" descr="Picture 27"/>
          <p:cNvPicPr>
            <a:picLocks noChangeAspect="1"/>
          </p:cNvPicPr>
          <p:nvPr/>
        </p:nvPicPr>
        <p:blipFill>
          <a:blip r:embed="rId7">
            <a:extLst/>
          </a:blip>
          <a:stretch>
            <a:fillRect/>
          </a:stretch>
        </p:blipFill>
        <p:spPr>
          <a:xfrm rot="20922068">
            <a:off x="6650451" y="2459392"/>
            <a:ext cx="266079" cy="310852"/>
          </a:xfrm>
          <a:prstGeom prst="rect">
            <a:avLst/>
          </a:prstGeom>
          <a:ln w="12700">
            <a:miter lim="400000"/>
          </a:ln>
        </p:spPr>
      </p:pic>
      <p:pic>
        <p:nvPicPr>
          <p:cNvPr id="146" name="Picture 28" descr="Picture 28"/>
          <p:cNvPicPr>
            <a:picLocks noChangeAspect="1"/>
          </p:cNvPicPr>
          <p:nvPr/>
        </p:nvPicPr>
        <p:blipFill>
          <a:blip r:embed="rId7">
            <a:extLst/>
          </a:blip>
          <a:stretch>
            <a:fillRect/>
          </a:stretch>
        </p:blipFill>
        <p:spPr>
          <a:xfrm rot="19158250">
            <a:off x="6798578" y="3581537"/>
            <a:ext cx="283459" cy="331156"/>
          </a:xfrm>
          <a:prstGeom prst="rect">
            <a:avLst/>
          </a:prstGeom>
          <a:ln w="12700">
            <a:miter lim="400000"/>
          </a:ln>
        </p:spPr>
      </p:pic>
      <p:pic>
        <p:nvPicPr>
          <p:cNvPr id="147" name="Picture 29" descr="Picture 29"/>
          <p:cNvPicPr>
            <a:picLocks noChangeAspect="1"/>
          </p:cNvPicPr>
          <p:nvPr/>
        </p:nvPicPr>
        <p:blipFill>
          <a:blip r:embed="rId7">
            <a:extLst/>
          </a:blip>
          <a:stretch>
            <a:fillRect/>
          </a:stretch>
        </p:blipFill>
        <p:spPr>
          <a:xfrm rot="1166718">
            <a:off x="6606810" y="3133416"/>
            <a:ext cx="308176" cy="360031"/>
          </a:xfrm>
          <a:prstGeom prst="rect">
            <a:avLst/>
          </a:prstGeom>
          <a:ln w="12700">
            <a:miter lim="400000"/>
          </a:ln>
          <a:scene3d>
            <a:camera prst="orthographicFront">
              <a:rot lat="0" lon="0" rev="1500000"/>
            </a:camera>
            <a:lightRig rig="threePt" dir="t"/>
          </a:scene3d>
        </p:spPr>
      </p:pic>
      <p:pic>
        <p:nvPicPr>
          <p:cNvPr id="148" name="Picture 30" descr="Picture 30"/>
          <p:cNvPicPr>
            <a:picLocks noChangeAspect="1"/>
          </p:cNvPicPr>
          <p:nvPr/>
        </p:nvPicPr>
        <p:blipFill>
          <a:blip r:embed="rId7">
            <a:extLst/>
          </a:blip>
          <a:stretch>
            <a:fillRect/>
          </a:stretch>
        </p:blipFill>
        <p:spPr>
          <a:xfrm rot="4039088">
            <a:off x="7031473" y="3304639"/>
            <a:ext cx="316319" cy="369545"/>
          </a:xfrm>
          <a:prstGeom prst="rect">
            <a:avLst/>
          </a:prstGeom>
          <a:ln w="12700">
            <a:miter lim="400000"/>
          </a:ln>
        </p:spPr>
      </p:pic>
      <p:pic>
        <p:nvPicPr>
          <p:cNvPr id="149" name="Picture 31" descr="Picture 31"/>
          <p:cNvPicPr>
            <a:picLocks noChangeAspect="1"/>
          </p:cNvPicPr>
          <p:nvPr/>
        </p:nvPicPr>
        <p:blipFill>
          <a:blip r:embed="rId7">
            <a:extLst/>
          </a:blip>
          <a:stretch>
            <a:fillRect/>
          </a:stretch>
        </p:blipFill>
        <p:spPr>
          <a:xfrm rot="2807551">
            <a:off x="7007535" y="3819534"/>
            <a:ext cx="296852" cy="346802"/>
          </a:xfrm>
          <a:prstGeom prst="rect">
            <a:avLst/>
          </a:prstGeom>
          <a:ln w="12700">
            <a:miter lim="400000"/>
          </a:ln>
        </p:spPr>
      </p:pic>
      <p:pic>
        <p:nvPicPr>
          <p:cNvPr id="150" name="Picture 32" descr="Picture 32"/>
          <p:cNvPicPr>
            <a:picLocks noChangeAspect="1"/>
          </p:cNvPicPr>
          <p:nvPr/>
        </p:nvPicPr>
        <p:blipFill>
          <a:blip r:embed="rId7">
            <a:extLst/>
          </a:blip>
          <a:stretch>
            <a:fillRect/>
          </a:stretch>
        </p:blipFill>
        <p:spPr>
          <a:xfrm rot="3917750">
            <a:off x="7297774" y="2075110"/>
            <a:ext cx="323967" cy="378480"/>
          </a:xfrm>
          <a:prstGeom prst="rect">
            <a:avLst/>
          </a:prstGeom>
          <a:ln w="12700">
            <a:miter lim="400000"/>
          </a:ln>
        </p:spPr>
      </p:pic>
      <p:pic>
        <p:nvPicPr>
          <p:cNvPr id="151" name="Picture 33" descr="Picture 33"/>
          <p:cNvPicPr>
            <a:picLocks noChangeAspect="1"/>
          </p:cNvPicPr>
          <p:nvPr/>
        </p:nvPicPr>
        <p:blipFill>
          <a:blip r:embed="rId7">
            <a:extLst/>
          </a:blip>
          <a:stretch>
            <a:fillRect/>
          </a:stretch>
        </p:blipFill>
        <p:spPr>
          <a:xfrm rot="19605218">
            <a:off x="7209987" y="3697634"/>
            <a:ext cx="403293" cy="471155"/>
          </a:xfrm>
          <a:prstGeom prst="rect">
            <a:avLst/>
          </a:prstGeom>
          <a:ln w="12700">
            <a:miter lim="400000"/>
          </a:ln>
          <a:scene3d>
            <a:camera prst="orthographicFront">
              <a:rot lat="0" lon="0" rev="19199999"/>
            </a:camera>
            <a:lightRig rig="threePt" dir="t"/>
          </a:scene3d>
        </p:spPr>
      </p:pic>
      <p:pic>
        <p:nvPicPr>
          <p:cNvPr id="152" name="Picture 34" descr="Picture 34"/>
          <p:cNvPicPr>
            <a:picLocks noChangeAspect="1"/>
          </p:cNvPicPr>
          <p:nvPr/>
        </p:nvPicPr>
        <p:blipFill>
          <a:blip r:embed="rId7">
            <a:extLst/>
          </a:blip>
          <a:stretch>
            <a:fillRect/>
          </a:stretch>
        </p:blipFill>
        <p:spPr>
          <a:xfrm rot="7701325">
            <a:off x="7376818" y="3518899"/>
            <a:ext cx="266366" cy="311187"/>
          </a:xfrm>
          <a:prstGeom prst="rect">
            <a:avLst/>
          </a:prstGeom>
          <a:ln w="12700">
            <a:miter lim="400000"/>
          </a:ln>
        </p:spPr>
      </p:pic>
      <p:pic>
        <p:nvPicPr>
          <p:cNvPr id="153" name="Picture 35" descr="Picture 35"/>
          <p:cNvPicPr>
            <a:picLocks noChangeAspect="1"/>
          </p:cNvPicPr>
          <p:nvPr/>
        </p:nvPicPr>
        <p:blipFill>
          <a:blip r:embed="rId7">
            <a:extLst/>
          </a:blip>
          <a:stretch>
            <a:fillRect/>
          </a:stretch>
        </p:blipFill>
        <p:spPr>
          <a:xfrm rot="5623291">
            <a:off x="7457995" y="2987368"/>
            <a:ext cx="318195" cy="371737"/>
          </a:xfrm>
          <a:prstGeom prst="rect">
            <a:avLst/>
          </a:prstGeom>
          <a:ln w="12700">
            <a:miter lim="400000"/>
          </a:ln>
        </p:spPr>
      </p:pic>
      <p:pic>
        <p:nvPicPr>
          <p:cNvPr id="133" name="Picture 5" descr="Picture 5"/>
          <p:cNvPicPr>
            <a:picLocks noChangeAspect="1"/>
          </p:cNvPicPr>
          <p:nvPr/>
        </p:nvPicPr>
        <p:blipFill>
          <a:blip r:embed="rId8">
            <a:extLst/>
          </a:blip>
          <a:stretch>
            <a:fillRect/>
          </a:stretch>
        </p:blipFill>
        <p:spPr>
          <a:xfrm>
            <a:off x="6714424" y="4277688"/>
            <a:ext cx="841286" cy="532815"/>
          </a:xfrm>
          <a:prstGeom prst="rect">
            <a:avLst/>
          </a:prstGeom>
          <a:ln w="12700">
            <a:miter lim="400000"/>
          </a:ln>
        </p:spPr>
      </p:pic>
      <p:sp>
        <p:nvSpPr>
          <p:cNvPr id="15" name="Cloud 14"/>
          <p:cNvSpPr/>
          <p:nvPr/>
        </p:nvSpPr>
        <p:spPr>
          <a:xfrm>
            <a:off x="6049165" y="1014163"/>
            <a:ext cx="2962103" cy="4318146"/>
          </a:xfrm>
          <a:prstGeom prst="cloud">
            <a:avLst/>
          </a:prstGeom>
          <a:solidFill>
            <a:schemeClr val="bg1">
              <a:lumMod val="95000"/>
              <a:alpha val="19000"/>
            </a:schemeClr>
          </a:solidFill>
          <a:ln w="25400" cap="flat">
            <a:solidFill>
              <a:schemeClr val="bg1">
                <a:lumMod val="65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pic>
        <p:nvPicPr>
          <p:cNvPr id="142" name="Picture 21" descr="Picture 21"/>
          <p:cNvPicPr>
            <a:picLocks noChangeAspect="1"/>
          </p:cNvPicPr>
          <p:nvPr/>
        </p:nvPicPr>
        <p:blipFill>
          <a:blip r:embed="rId9">
            <a:extLst/>
          </a:blip>
          <a:stretch>
            <a:fillRect/>
          </a:stretch>
        </p:blipFill>
        <p:spPr>
          <a:xfrm>
            <a:off x="7759233" y="2153788"/>
            <a:ext cx="1102521" cy="734537"/>
          </a:xfrm>
          <a:prstGeom prst="rect">
            <a:avLst/>
          </a:prstGeom>
          <a:ln w="12700">
            <a:miter lim="400000"/>
          </a:ln>
        </p:spPr>
      </p:pic>
      <p:pic>
        <p:nvPicPr>
          <p:cNvPr id="141" name="Picture 20" descr="Picture 20"/>
          <p:cNvPicPr>
            <a:picLocks noChangeAspect="1"/>
          </p:cNvPicPr>
          <p:nvPr/>
        </p:nvPicPr>
        <p:blipFill>
          <a:blip r:embed="rId10">
            <a:extLst/>
          </a:blip>
          <a:stretch>
            <a:fillRect/>
          </a:stretch>
        </p:blipFill>
        <p:spPr>
          <a:xfrm rot="1063237">
            <a:off x="7154316" y="2603131"/>
            <a:ext cx="257050" cy="549197"/>
          </a:xfrm>
          <a:prstGeom prst="rect">
            <a:avLst/>
          </a:prstGeom>
          <a:ln w="12700">
            <a:miter lim="400000"/>
          </a:ln>
        </p:spPr>
      </p:pic>
      <p:pic>
        <p:nvPicPr>
          <p:cNvPr id="154" name="Picture 6" descr="Picture 6"/>
          <p:cNvPicPr>
            <a:picLocks noChangeAspect="1"/>
          </p:cNvPicPr>
          <p:nvPr/>
        </p:nvPicPr>
        <p:blipFill>
          <a:blip r:embed="rId11">
            <a:extLst/>
          </a:blip>
          <a:stretch>
            <a:fillRect/>
          </a:stretch>
        </p:blipFill>
        <p:spPr>
          <a:xfrm>
            <a:off x="7749684" y="3195408"/>
            <a:ext cx="1042794" cy="691046"/>
          </a:xfrm>
          <a:prstGeom prst="rect">
            <a:avLst/>
          </a:prstGeom>
          <a:ln w="12700">
            <a:miter lim="400000"/>
          </a:ln>
        </p:spPr>
      </p:pic>
      <p:sp>
        <p:nvSpPr>
          <p:cNvPr id="143" name="TextBox 13"/>
          <p:cNvSpPr txBox="1"/>
          <p:nvPr/>
        </p:nvSpPr>
        <p:spPr>
          <a:xfrm>
            <a:off x="6779368" y="2303474"/>
            <a:ext cx="519148" cy="26425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atin typeface="+mn-lt"/>
                <a:ea typeface="+mn-ea"/>
                <a:cs typeface="+mn-cs"/>
                <a:sym typeface="Arial"/>
              </a:defRPr>
            </a:lvl1pPr>
          </a:lstStyle>
          <a:p>
            <a:r>
              <a:t>Parrot</a:t>
            </a:r>
          </a:p>
        </p:txBody>
      </p:sp>
      <p:sp>
        <p:nvSpPr>
          <p:cNvPr id="155" name="TextBox 24"/>
          <p:cNvSpPr txBox="1"/>
          <p:nvPr/>
        </p:nvSpPr>
        <p:spPr>
          <a:xfrm>
            <a:off x="8303383" y="3668554"/>
            <a:ext cx="595571"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FFFFFF"/>
                </a:solidFill>
                <a:latin typeface="+mn-lt"/>
                <a:ea typeface="+mn-ea"/>
                <a:cs typeface="+mn-cs"/>
                <a:sym typeface="Arial"/>
              </a:defRPr>
            </a:lvl1pPr>
          </a:lstStyle>
          <a:p>
            <a:r>
              <a:t>Google</a:t>
            </a:r>
          </a:p>
        </p:txBody>
      </p:sp>
      <p:pic>
        <p:nvPicPr>
          <p:cNvPr id="139" name="Picture 18" descr="Picture 18"/>
          <p:cNvPicPr>
            <a:picLocks noChangeAspect="1"/>
          </p:cNvPicPr>
          <p:nvPr/>
        </p:nvPicPr>
        <p:blipFill>
          <a:blip r:embed="rId12">
            <a:extLst/>
          </a:blip>
          <a:stretch>
            <a:fillRect/>
          </a:stretch>
        </p:blipFill>
        <p:spPr>
          <a:xfrm>
            <a:off x="7022573" y="1528545"/>
            <a:ext cx="1042794" cy="419027"/>
          </a:xfrm>
          <a:prstGeom prst="rect">
            <a:avLst/>
          </a:prstGeom>
          <a:ln w="12700">
            <a:miter lim="400000"/>
          </a:ln>
        </p:spPr>
      </p:pic>
    </p:spTree>
    <p:extLst>
      <p:ext uri="{BB962C8B-B14F-4D97-AF65-F5344CB8AC3E}">
        <p14:creationId xmlns:p14="http://schemas.microsoft.com/office/powerpoint/2010/main" val="1753950856"/>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itle 1"/>
          <p:cNvSpPr txBox="1">
            <a:spLocks noGrp="1"/>
          </p:cNvSpPr>
          <p:nvPr>
            <p:ph type="title"/>
          </p:nvPr>
        </p:nvSpPr>
        <p:spPr/>
        <p:txBody>
          <a:bodyPr/>
          <a:lstStyle/>
          <a:p>
            <a:r>
              <a:rPr lang="en-US" smtClean="0"/>
              <a:t>20-50 Billion Wireless Devices by 2020 (Ericsson)</a:t>
            </a:r>
            <a:endParaRPr lang="en-US"/>
          </a:p>
        </p:txBody>
      </p:sp>
      <p:sp>
        <p:nvSpPr>
          <p:cNvPr id="13" name="Text Placeholder 12"/>
          <p:cNvSpPr>
            <a:spLocks noGrp="1"/>
          </p:cNvSpPr>
          <p:nvPr>
            <p:ph type="body" idx="1"/>
          </p:nvPr>
        </p:nvSpPr>
        <p:spPr>
          <a:xfrm>
            <a:off x="457200" y="1111250"/>
            <a:ext cx="5938732" cy="4728637"/>
          </a:xfrm>
        </p:spPr>
        <p:txBody>
          <a:bodyPr/>
          <a:lstStyle/>
          <a:p>
            <a:pPr marL="0" indent="0">
              <a:buNone/>
            </a:pPr>
            <a:r>
              <a:rPr lang="en-US" dirty="0" smtClean="0"/>
              <a:t>New applications across diverse networks</a:t>
            </a:r>
          </a:p>
          <a:p>
            <a:pPr lvl="1"/>
            <a:r>
              <a:rPr lang="en-US" dirty="0" smtClean="0"/>
              <a:t>p2p cellphone apps</a:t>
            </a:r>
          </a:p>
          <a:p>
            <a:pPr lvl="2"/>
            <a:r>
              <a:rPr lang="en-US" dirty="0" smtClean="0"/>
              <a:t>anonymous chat: bleep, briar, </a:t>
            </a:r>
            <a:r>
              <a:rPr lang="en-US" dirty="0" err="1" smtClean="0"/>
              <a:t>FireChat</a:t>
            </a:r>
            <a:endParaRPr lang="en-US" dirty="0" smtClean="0"/>
          </a:p>
          <a:p>
            <a:pPr lvl="1"/>
            <a:r>
              <a:rPr lang="en-US" dirty="0"/>
              <a:t>s</a:t>
            </a:r>
            <a:r>
              <a:rPr lang="en-US" dirty="0" smtClean="0"/>
              <a:t>mart vehicle/health/environ monitoring</a:t>
            </a:r>
          </a:p>
          <a:p>
            <a:pPr lvl="2"/>
            <a:r>
              <a:rPr lang="en-US" dirty="0" smtClean="0"/>
              <a:t>Cambridge Mobile Telematics, </a:t>
            </a:r>
            <a:r>
              <a:rPr lang="en-US" dirty="0" err="1" smtClean="0"/>
              <a:t>splitsecnd</a:t>
            </a:r>
            <a:endParaRPr lang="en-US" dirty="0" smtClean="0"/>
          </a:p>
          <a:p>
            <a:pPr lvl="1"/>
            <a:r>
              <a:rPr lang="en-US" dirty="0" smtClean="0"/>
              <a:t>internet access</a:t>
            </a:r>
          </a:p>
          <a:p>
            <a:pPr lvl="2"/>
            <a:r>
              <a:rPr lang="en-US" dirty="0" smtClean="0"/>
              <a:t>Google’s Project Loon </a:t>
            </a:r>
          </a:p>
          <a:p>
            <a:pPr lvl="1"/>
            <a:r>
              <a:rPr lang="en-US" dirty="0" smtClean="0"/>
              <a:t>sharing computational power</a:t>
            </a:r>
          </a:p>
          <a:p>
            <a:pPr lvl="2"/>
            <a:r>
              <a:rPr lang="en-US" dirty="0" err="1"/>
              <a:t>m</a:t>
            </a:r>
            <a:r>
              <a:rPr lang="en-US" dirty="0" err="1" smtClean="0"/>
              <a:t>icroclouds</a:t>
            </a:r>
            <a:r>
              <a:rPr lang="en-US" dirty="0" smtClean="0"/>
              <a:t> and cloudlet</a:t>
            </a:r>
            <a:endParaRPr lang="en-US" sz="800" dirty="0" smtClean="0"/>
          </a:p>
          <a:p>
            <a:pPr marL="0" indent="0">
              <a:buNone/>
            </a:pPr>
            <a:r>
              <a:rPr lang="en-US" dirty="0" smtClean="0"/>
              <a:t>Shorter communication ranges</a:t>
            </a:r>
          </a:p>
          <a:p>
            <a:pPr lvl="1"/>
            <a:r>
              <a:rPr lang="en-US" dirty="0" smtClean="0"/>
              <a:t>low power devices such as </a:t>
            </a:r>
            <a:r>
              <a:rPr lang="en-US" dirty="0" err="1" smtClean="0"/>
              <a:t>IoT</a:t>
            </a:r>
            <a:endParaRPr lang="en-US" dirty="0" smtClean="0"/>
          </a:p>
          <a:p>
            <a:pPr lvl="1"/>
            <a:r>
              <a:rPr lang="en-US" dirty="0" smtClean="0"/>
              <a:t>higher </a:t>
            </a:r>
            <a:r>
              <a:rPr lang="en-US" dirty="0"/>
              <a:t>data </a:t>
            </a:r>
            <a:r>
              <a:rPr lang="en-US" dirty="0" smtClean="0"/>
              <a:t>rates: higher </a:t>
            </a:r>
            <a:r>
              <a:rPr lang="en-US" dirty="0"/>
              <a:t>frequency </a:t>
            </a:r>
            <a:r>
              <a:rPr lang="en-US" dirty="0" smtClean="0"/>
              <a:t>bands</a:t>
            </a:r>
            <a:endParaRPr lang="en-US" dirty="0"/>
          </a:p>
        </p:txBody>
      </p:sp>
      <p:sp>
        <p:nvSpPr>
          <p:cNvPr id="132" name="Slide Number Placeholder 3"/>
          <p:cNvSpPr txBox="1">
            <a:spLocks noGrp="1"/>
          </p:cNvSpPr>
          <p:nvPr>
            <p:ph type="sldNum" sz="quarter" idx="2"/>
          </p:nvPr>
        </p:nvSpPr>
        <p:spPr/>
        <p:txBody>
          <a:bodyPr/>
          <a:lstStyle/>
          <a:p>
            <a:fld id="{86CB4B4D-7CA3-9044-876B-883B54F8677D}" type="slidenum">
              <a:rPr lang="en-US" smtClean="0"/>
              <a:pPr/>
              <a:t>5</a:t>
            </a:fld>
            <a:endParaRPr lang="en-US"/>
          </a:p>
        </p:txBody>
      </p:sp>
      <p:pic>
        <p:nvPicPr>
          <p:cNvPr id="134" name="Picture 8" descr="Picture 8"/>
          <p:cNvPicPr>
            <a:picLocks noChangeAspect="1"/>
          </p:cNvPicPr>
          <p:nvPr/>
        </p:nvPicPr>
        <p:blipFill>
          <a:blip r:embed="rId3">
            <a:extLst/>
          </a:blip>
          <a:stretch>
            <a:fillRect/>
          </a:stretch>
        </p:blipFill>
        <p:spPr>
          <a:xfrm>
            <a:off x="6164689" y="3542695"/>
            <a:ext cx="726652" cy="443985"/>
          </a:xfrm>
          <a:prstGeom prst="rect">
            <a:avLst/>
          </a:prstGeom>
          <a:ln w="12700">
            <a:miter lim="400000"/>
          </a:ln>
        </p:spPr>
      </p:pic>
      <p:pic>
        <p:nvPicPr>
          <p:cNvPr id="135" name="Picture 9" descr="Picture 9"/>
          <p:cNvPicPr>
            <a:picLocks noChangeAspect="1"/>
          </p:cNvPicPr>
          <p:nvPr/>
        </p:nvPicPr>
        <p:blipFill>
          <a:blip r:embed="rId4">
            <a:extLst/>
          </a:blip>
          <a:srcRect l="48326"/>
          <a:stretch>
            <a:fillRect/>
          </a:stretch>
        </p:blipFill>
        <p:spPr>
          <a:xfrm rot="21343607">
            <a:off x="7601134" y="4062039"/>
            <a:ext cx="485759" cy="426154"/>
          </a:xfrm>
          <a:prstGeom prst="rect">
            <a:avLst/>
          </a:prstGeom>
          <a:ln w="12700">
            <a:miter lim="400000"/>
          </a:ln>
        </p:spPr>
      </p:pic>
      <p:sp>
        <p:nvSpPr>
          <p:cNvPr id="136" name="TextBox 10"/>
          <p:cNvSpPr txBox="1"/>
          <p:nvPr/>
        </p:nvSpPr>
        <p:spPr>
          <a:xfrm>
            <a:off x="7528604" y="4472518"/>
            <a:ext cx="726652" cy="4420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latin typeface="+mn-lt"/>
                <a:ea typeface="+mn-ea"/>
                <a:cs typeface="+mn-cs"/>
                <a:sym typeface="Arial"/>
              </a:defRPr>
            </a:lvl1pPr>
          </a:lstStyle>
          <a:p>
            <a:r>
              <a:t>Rufus Labs</a:t>
            </a:r>
          </a:p>
        </p:txBody>
      </p:sp>
      <p:sp>
        <p:nvSpPr>
          <p:cNvPr id="137" name="TextBox 11"/>
          <p:cNvSpPr txBox="1"/>
          <p:nvPr/>
        </p:nvSpPr>
        <p:spPr>
          <a:xfrm>
            <a:off x="6293216" y="3986680"/>
            <a:ext cx="595572" cy="26425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atin typeface="+mn-lt"/>
                <a:ea typeface="+mn-ea"/>
                <a:cs typeface="+mn-cs"/>
                <a:sym typeface="Arial"/>
              </a:defRPr>
            </a:lvl1pPr>
          </a:lstStyle>
          <a:p>
            <a:r>
              <a:rPr dirty="0"/>
              <a:t>Google</a:t>
            </a:r>
          </a:p>
        </p:txBody>
      </p:sp>
      <p:pic>
        <p:nvPicPr>
          <p:cNvPr id="138" name="Picture 17" descr="Picture 17"/>
          <p:cNvPicPr>
            <a:picLocks noChangeAspect="1"/>
          </p:cNvPicPr>
          <p:nvPr/>
        </p:nvPicPr>
        <p:blipFill>
          <a:blip r:embed="rId5">
            <a:extLst/>
          </a:blip>
          <a:stretch>
            <a:fillRect/>
          </a:stretch>
        </p:blipFill>
        <p:spPr>
          <a:xfrm>
            <a:off x="6337718" y="1948114"/>
            <a:ext cx="990601" cy="529181"/>
          </a:xfrm>
          <a:prstGeom prst="rect">
            <a:avLst/>
          </a:prstGeom>
          <a:ln w="12700">
            <a:miter lim="400000"/>
          </a:ln>
        </p:spPr>
      </p:pic>
      <p:pic>
        <p:nvPicPr>
          <p:cNvPr id="140" name="Picture 19" descr="Picture 19"/>
          <p:cNvPicPr>
            <a:picLocks noChangeAspect="1"/>
          </p:cNvPicPr>
          <p:nvPr/>
        </p:nvPicPr>
        <p:blipFill>
          <a:blip r:embed="rId6">
            <a:extLst/>
          </a:blip>
          <a:stretch>
            <a:fillRect/>
          </a:stretch>
        </p:blipFill>
        <p:spPr>
          <a:xfrm rot="8262151">
            <a:off x="6094580" y="2670317"/>
            <a:ext cx="549747" cy="549747"/>
          </a:xfrm>
          <a:prstGeom prst="rect">
            <a:avLst/>
          </a:prstGeom>
          <a:ln w="12700">
            <a:miter lim="400000"/>
          </a:ln>
        </p:spPr>
      </p:pic>
      <p:sp>
        <p:nvSpPr>
          <p:cNvPr id="144" name="TextBox 23"/>
          <p:cNvSpPr txBox="1"/>
          <p:nvPr/>
        </p:nvSpPr>
        <p:spPr>
          <a:xfrm>
            <a:off x="7482706" y="1697984"/>
            <a:ext cx="582661"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a:latin typeface="+mn-lt"/>
                <a:ea typeface="+mn-ea"/>
                <a:cs typeface="+mn-cs"/>
                <a:sym typeface="Arial"/>
              </a:defRPr>
            </a:pPr>
            <a:r>
              <a:rPr sz="1200">
                <a:solidFill>
                  <a:srgbClr val="FFFFFF"/>
                </a:solidFill>
              </a:rPr>
              <a:t>Parrot</a:t>
            </a:r>
            <a:r>
              <a:t> </a:t>
            </a:r>
          </a:p>
        </p:txBody>
      </p:sp>
      <p:pic>
        <p:nvPicPr>
          <p:cNvPr id="145" name="Picture 27" descr="Picture 27"/>
          <p:cNvPicPr>
            <a:picLocks noChangeAspect="1"/>
          </p:cNvPicPr>
          <p:nvPr/>
        </p:nvPicPr>
        <p:blipFill>
          <a:blip r:embed="rId7">
            <a:extLst/>
          </a:blip>
          <a:stretch>
            <a:fillRect/>
          </a:stretch>
        </p:blipFill>
        <p:spPr>
          <a:xfrm rot="20922068">
            <a:off x="6650451" y="2459392"/>
            <a:ext cx="266079" cy="310852"/>
          </a:xfrm>
          <a:prstGeom prst="rect">
            <a:avLst/>
          </a:prstGeom>
          <a:ln w="12700">
            <a:miter lim="400000"/>
          </a:ln>
        </p:spPr>
      </p:pic>
      <p:pic>
        <p:nvPicPr>
          <p:cNvPr id="146" name="Picture 28" descr="Picture 28"/>
          <p:cNvPicPr>
            <a:picLocks noChangeAspect="1"/>
          </p:cNvPicPr>
          <p:nvPr/>
        </p:nvPicPr>
        <p:blipFill>
          <a:blip r:embed="rId7">
            <a:extLst/>
          </a:blip>
          <a:stretch>
            <a:fillRect/>
          </a:stretch>
        </p:blipFill>
        <p:spPr>
          <a:xfrm rot="19158250">
            <a:off x="6798578" y="3581537"/>
            <a:ext cx="283459" cy="331156"/>
          </a:xfrm>
          <a:prstGeom prst="rect">
            <a:avLst/>
          </a:prstGeom>
          <a:ln w="12700">
            <a:miter lim="400000"/>
          </a:ln>
        </p:spPr>
      </p:pic>
      <p:pic>
        <p:nvPicPr>
          <p:cNvPr id="147" name="Picture 29" descr="Picture 29"/>
          <p:cNvPicPr>
            <a:picLocks noChangeAspect="1"/>
          </p:cNvPicPr>
          <p:nvPr/>
        </p:nvPicPr>
        <p:blipFill>
          <a:blip r:embed="rId7">
            <a:extLst/>
          </a:blip>
          <a:stretch>
            <a:fillRect/>
          </a:stretch>
        </p:blipFill>
        <p:spPr>
          <a:xfrm rot="1166718">
            <a:off x="6606810" y="3133416"/>
            <a:ext cx="308176" cy="360031"/>
          </a:xfrm>
          <a:prstGeom prst="rect">
            <a:avLst/>
          </a:prstGeom>
          <a:ln w="12700">
            <a:miter lim="400000"/>
          </a:ln>
          <a:scene3d>
            <a:camera prst="orthographicFront">
              <a:rot lat="0" lon="0" rev="1500000"/>
            </a:camera>
            <a:lightRig rig="threePt" dir="t"/>
          </a:scene3d>
        </p:spPr>
      </p:pic>
      <p:pic>
        <p:nvPicPr>
          <p:cNvPr id="148" name="Picture 30" descr="Picture 30"/>
          <p:cNvPicPr>
            <a:picLocks noChangeAspect="1"/>
          </p:cNvPicPr>
          <p:nvPr/>
        </p:nvPicPr>
        <p:blipFill>
          <a:blip r:embed="rId7">
            <a:extLst/>
          </a:blip>
          <a:stretch>
            <a:fillRect/>
          </a:stretch>
        </p:blipFill>
        <p:spPr>
          <a:xfrm rot="4039088">
            <a:off x="7031473" y="3304639"/>
            <a:ext cx="316319" cy="369545"/>
          </a:xfrm>
          <a:prstGeom prst="rect">
            <a:avLst/>
          </a:prstGeom>
          <a:ln w="12700">
            <a:miter lim="400000"/>
          </a:ln>
        </p:spPr>
      </p:pic>
      <p:pic>
        <p:nvPicPr>
          <p:cNvPr id="149" name="Picture 31" descr="Picture 31"/>
          <p:cNvPicPr>
            <a:picLocks noChangeAspect="1"/>
          </p:cNvPicPr>
          <p:nvPr/>
        </p:nvPicPr>
        <p:blipFill>
          <a:blip r:embed="rId7">
            <a:extLst/>
          </a:blip>
          <a:stretch>
            <a:fillRect/>
          </a:stretch>
        </p:blipFill>
        <p:spPr>
          <a:xfrm rot="2807551">
            <a:off x="7007535" y="3819534"/>
            <a:ext cx="296852" cy="346802"/>
          </a:xfrm>
          <a:prstGeom prst="rect">
            <a:avLst/>
          </a:prstGeom>
          <a:ln w="12700">
            <a:miter lim="400000"/>
          </a:ln>
        </p:spPr>
      </p:pic>
      <p:pic>
        <p:nvPicPr>
          <p:cNvPr id="150" name="Picture 32" descr="Picture 32"/>
          <p:cNvPicPr>
            <a:picLocks noChangeAspect="1"/>
          </p:cNvPicPr>
          <p:nvPr/>
        </p:nvPicPr>
        <p:blipFill>
          <a:blip r:embed="rId7">
            <a:extLst/>
          </a:blip>
          <a:stretch>
            <a:fillRect/>
          </a:stretch>
        </p:blipFill>
        <p:spPr>
          <a:xfrm rot="3917750">
            <a:off x="7297774" y="2075110"/>
            <a:ext cx="323967" cy="378480"/>
          </a:xfrm>
          <a:prstGeom prst="rect">
            <a:avLst/>
          </a:prstGeom>
          <a:ln w="12700">
            <a:miter lim="400000"/>
          </a:ln>
        </p:spPr>
      </p:pic>
      <p:pic>
        <p:nvPicPr>
          <p:cNvPr id="151" name="Picture 33" descr="Picture 33"/>
          <p:cNvPicPr>
            <a:picLocks noChangeAspect="1"/>
          </p:cNvPicPr>
          <p:nvPr/>
        </p:nvPicPr>
        <p:blipFill>
          <a:blip r:embed="rId7">
            <a:extLst/>
          </a:blip>
          <a:stretch>
            <a:fillRect/>
          </a:stretch>
        </p:blipFill>
        <p:spPr>
          <a:xfrm rot="19605218">
            <a:off x="7209987" y="3697634"/>
            <a:ext cx="403293" cy="471155"/>
          </a:xfrm>
          <a:prstGeom prst="rect">
            <a:avLst/>
          </a:prstGeom>
          <a:ln w="12700">
            <a:miter lim="400000"/>
          </a:ln>
          <a:scene3d>
            <a:camera prst="orthographicFront">
              <a:rot lat="0" lon="0" rev="19199999"/>
            </a:camera>
            <a:lightRig rig="threePt" dir="t"/>
          </a:scene3d>
        </p:spPr>
      </p:pic>
      <p:pic>
        <p:nvPicPr>
          <p:cNvPr id="152" name="Picture 34" descr="Picture 34"/>
          <p:cNvPicPr>
            <a:picLocks noChangeAspect="1"/>
          </p:cNvPicPr>
          <p:nvPr/>
        </p:nvPicPr>
        <p:blipFill>
          <a:blip r:embed="rId7">
            <a:extLst/>
          </a:blip>
          <a:stretch>
            <a:fillRect/>
          </a:stretch>
        </p:blipFill>
        <p:spPr>
          <a:xfrm rot="7701325">
            <a:off x="7376818" y="3518899"/>
            <a:ext cx="266366" cy="311187"/>
          </a:xfrm>
          <a:prstGeom prst="rect">
            <a:avLst/>
          </a:prstGeom>
          <a:ln w="12700">
            <a:miter lim="400000"/>
          </a:ln>
        </p:spPr>
      </p:pic>
      <p:pic>
        <p:nvPicPr>
          <p:cNvPr id="153" name="Picture 35" descr="Picture 35"/>
          <p:cNvPicPr>
            <a:picLocks noChangeAspect="1"/>
          </p:cNvPicPr>
          <p:nvPr/>
        </p:nvPicPr>
        <p:blipFill>
          <a:blip r:embed="rId7">
            <a:extLst/>
          </a:blip>
          <a:stretch>
            <a:fillRect/>
          </a:stretch>
        </p:blipFill>
        <p:spPr>
          <a:xfrm rot="5623291">
            <a:off x="7457995" y="2987368"/>
            <a:ext cx="318195" cy="371737"/>
          </a:xfrm>
          <a:prstGeom prst="rect">
            <a:avLst/>
          </a:prstGeom>
          <a:ln w="12700">
            <a:miter lim="400000"/>
          </a:ln>
        </p:spPr>
      </p:pic>
      <p:pic>
        <p:nvPicPr>
          <p:cNvPr id="133" name="Picture 5" descr="Picture 5"/>
          <p:cNvPicPr>
            <a:picLocks noChangeAspect="1"/>
          </p:cNvPicPr>
          <p:nvPr/>
        </p:nvPicPr>
        <p:blipFill>
          <a:blip r:embed="rId8">
            <a:extLst/>
          </a:blip>
          <a:stretch>
            <a:fillRect/>
          </a:stretch>
        </p:blipFill>
        <p:spPr>
          <a:xfrm>
            <a:off x="6714424" y="4277688"/>
            <a:ext cx="841286" cy="532815"/>
          </a:xfrm>
          <a:prstGeom prst="rect">
            <a:avLst/>
          </a:prstGeom>
          <a:ln w="12700">
            <a:miter lim="400000"/>
          </a:ln>
        </p:spPr>
      </p:pic>
      <p:sp>
        <p:nvSpPr>
          <p:cNvPr id="15" name="Cloud 14"/>
          <p:cNvSpPr/>
          <p:nvPr/>
        </p:nvSpPr>
        <p:spPr>
          <a:xfrm>
            <a:off x="6049165" y="1014163"/>
            <a:ext cx="2962103" cy="4318146"/>
          </a:xfrm>
          <a:prstGeom prst="cloud">
            <a:avLst/>
          </a:prstGeom>
          <a:solidFill>
            <a:schemeClr val="bg1">
              <a:lumMod val="95000"/>
              <a:alpha val="19000"/>
            </a:schemeClr>
          </a:solidFill>
          <a:ln w="25400" cap="flat">
            <a:solidFill>
              <a:schemeClr val="bg1">
                <a:lumMod val="65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pic>
        <p:nvPicPr>
          <p:cNvPr id="142" name="Picture 21" descr="Picture 21"/>
          <p:cNvPicPr>
            <a:picLocks noChangeAspect="1"/>
          </p:cNvPicPr>
          <p:nvPr/>
        </p:nvPicPr>
        <p:blipFill>
          <a:blip r:embed="rId9">
            <a:extLst/>
          </a:blip>
          <a:stretch>
            <a:fillRect/>
          </a:stretch>
        </p:blipFill>
        <p:spPr>
          <a:xfrm>
            <a:off x="7759233" y="2153788"/>
            <a:ext cx="1102521" cy="734537"/>
          </a:xfrm>
          <a:prstGeom prst="rect">
            <a:avLst/>
          </a:prstGeom>
          <a:ln w="12700">
            <a:miter lim="400000"/>
          </a:ln>
        </p:spPr>
      </p:pic>
      <p:pic>
        <p:nvPicPr>
          <p:cNvPr id="141" name="Picture 20" descr="Picture 20"/>
          <p:cNvPicPr>
            <a:picLocks noChangeAspect="1"/>
          </p:cNvPicPr>
          <p:nvPr/>
        </p:nvPicPr>
        <p:blipFill>
          <a:blip r:embed="rId10">
            <a:extLst/>
          </a:blip>
          <a:stretch>
            <a:fillRect/>
          </a:stretch>
        </p:blipFill>
        <p:spPr>
          <a:xfrm rot="1063237">
            <a:off x="7154316" y="2603131"/>
            <a:ext cx="257050" cy="549197"/>
          </a:xfrm>
          <a:prstGeom prst="rect">
            <a:avLst/>
          </a:prstGeom>
          <a:ln w="12700">
            <a:miter lim="400000"/>
          </a:ln>
        </p:spPr>
      </p:pic>
      <p:pic>
        <p:nvPicPr>
          <p:cNvPr id="154" name="Picture 6" descr="Picture 6"/>
          <p:cNvPicPr>
            <a:picLocks noChangeAspect="1"/>
          </p:cNvPicPr>
          <p:nvPr/>
        </p:nvPicPr>
        <p:blipFill>
          <a:blip r:embed="rId11">
            <a:extLst/>
          </a:blip>
          <a:stretch>
            <a:fillRect/>
          </a:stretch>
        </p:blipFill>
        <p:spPr>
          <a:xfrm>
            <a:off x="7749684" y="3195408"/>
            <a:ext cx="1042794" cy="691046"/>
          </a:xfrm>
          <a:prstGeom prst="rect">
            <a:avLst/>
          </a:prstGeom>
          <a:ln w="12700">
            <a:miter lim="400000"/>
          </a:ln>
        </p:spPr>
      </p:pic>
      <p:sp>
        <p:nvSpPr>
          <p:cNvPr id="143" name="TextBox 13"/>
          <p:cNvSpPr txBox="1"/>
          <p:nvPr/>
        </p:nvSpPr>
        <p:spPr>
          <a:xfrm>
            <a:off x="6779368" y="2303474"/>
            <a:ext cx="519148" cy="26425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atin typeface="+mn-lt"/>
                <a:ea typeface="+mn-ea"/>
                <a:cs typeface="+mn-cs"/>
                <a:sym typeface="Arial"/>
              </a:defRPr>
            </a:lvl1pPr>
          </a:lstStyle>
          <a:p>
            <a:r>
              <a:t>Parrot</a:t>
            </a:r>
          </a:p>
        </p:txBody>
      </p:sp>
      <p:sp>
        <p:nvSpPr>
          <p:cNvPr id="155" name="TextBox 24"/>
          <p:cNvSpPr txBox="1"/>
          <p:nvPr/>
        </p:nvSpPr>
        <p:spPr>
          <a:xfrm>
            <a:off x="8303383" y="3668554"/>
            <a:ext cx="595571"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solidFill>
                  <a:srgbClr val="FFFFFF"/>
                </a:solidFill>
                <a:latin typeface="+mn-lt"/>
                <a:ea typeface="+mn-ea"/>
                <a:cs typeface="+mn-cs"/>
                <a:sym typeface="Arial"/>
              </a:defRPr>
            </a:lvl1pPr>
          </a:lstStyle>
          <a:p>
            <a:r>
              <a:t>Google</a:t>
            </a:r>
          </a:p>
        </p:txBody>
      </p:sp>
      <p:pic>
        <p:nvPicPr>
          <p:cNvPr id="139" name="Picture 18" descr="Picture 18"/>
          <p:cNvPicPr>
            <a:picLocks noChangeAspect="1"/>
          </p:cNvPicPr>
          <p:nvPr/>
        </p:nvPicPr>
        <p:blipFill>
          <a:blip r:embed="rId12">
            <a:extLst/>
          </a:blip>
          <a:stretch>
            <a:fillRect/>
          </a:stretch>
        </p:blipFill>
        <p:spPr>
          <a:xfrm>
            <a:off x="7022573" y="1528545"/>
            <a:ext cx="1042794" cy="419027"/>
          </a:xfrm>
          <a:prstGeom prst="rect">
            <a:avLst/>
          </a:prstGeom>
          <a:ln w="12700">
            <a:miter lim="400000"/>
          </a:ln>
        </p:spPr>
      </p:pic>
      <p:sp>
        <p:nvSpPr>
          <p:cNvPr id="29" name="AutoShape 5"/>
          <p:cNvSpPr>
            <a:spLocks noChangeArrowheads="1"/>
          </p:cNvSpPr>
          <p:nvPr/>
        </p:nvSpPr>
        <p:spPr bwMode="auto">
          <a:xfrm>
            <a:off x="1205610" y="5746703"/>
            <a:ext cx="6862314" cy="854168"/>
          </a:xfrm>
          <a:prstGeom prst="roundRect">
            <a:avLst>
              <a:gd name="adj" fmla="val 16667"/>
            </a:avLst>
          </a:prstGeom>
          <a:solidFill>
            <a:srgbClr val="FF40FF">
              <a:alpha val="10000"/>
            </a:srgbClr>
          </a:solidFill>
          <a:ln w="31750">
            <a:solidFill>
              <a:schemeClr val="tx1">
                <a:alpha val="98822"/>
              </a:schemeClr>
            </a:solidFill>
            <a:round/>
            <a:headEnd/>
            <a:tailEnd/>
          </a:ln>
        </p:spPr>
        <p:txBody>
          <a:bodyPr wrap="none" anchor="ctr"/>
          <a:lstStyle>
            <a:lvl1pPr eaLnBrk="0" hangingPunct="0">
              <a:defRPr sz="2000" b="1">
                <a:solidFill>
                  <a:schemeClr val="tx1"/>
                </a:solidFill>
                <a:latin typeface="Arial" charset="0"/>
                <a:ea typeface="ＭＳ Ｐゴシック" charset="-128"/>
              </a:defRPr>
            </a:lvl1pPr>
            <a:lvl2pPr marL="742950" indent="-285750" eaLnBrk="0" hangingPunct="0">
              <a:defRPr sz="2000" b="1">
                <a:solidFill>
                  <a:schemeClr val="tx1"/>
                </a:solidFill>
                <a:latin typeface="Arial" charset="0"/>
                <a:ea typeface="ＭＳ Ｐゴシック" charset="-128"/>
              </a:defRPr>
            </a:lvl2pPr>
            <a:lvl3pPr marL="1143000" indent="-228600" eaLnBrk="0" hangingPunct="0">
              <a:defRPr sz="2000" b="1">
                <a:solidFill>
                  <a:schemeClr val="tx1"/>
                </a:solidFill>
                <a:latin typeface="Arial" charset="0"/>
                <a:ea typeface="ＭＳ Ｐゴシック" charset="-128"/>
              </a:defRPr>
            </a:lvl3pPr>
            <a:lvl4pPr marL="1600200" indent="-228600" eaLnBrk="0" hangingPunct="0">
              <a:defRPr sz="2000" b="1">
                <a:solidFill>
                  <a:schemeClr val="tx1"/>
                </a:solidFill>
                <a:latin typeface="Arial" charset="0"/>
                <a:ea typeface="ＭＳ Ｐゴシック" charset="-128"/>
              </a:defRPr>
            </a:lvl4pPr>
            <a:lvl5pPr marL="2057400" indent="-228600" eaLnBrk="0" hangingPunct="0">
              <a:defRPr sz="20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0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0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0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endParaRPr lang="en-US" altLang="en-US"/>
          </a:p>
        </p:txBody>
      </p:sp>
      <p:sp>
        <p:nvSpPr>
          <p:cNvPr id="30" name="Rectangle 12"/>
          <p:cNvSpPr>
            <a:spLocks noChangeArrowheads="1"/>
          </p:cNvSpPr>
          <p:nvPr/>
        </p:nvSpPr>
        <p:spPr bwMode="auto">
          <a:xfrm>
            <a:off x="1186869" y="5700094"/>
            <a:ext cx="6881055"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20000"/>
              </a:spcBef>
              <a:buClr>
                <a:srgbClr val="008080"/>
              </a:buClr>
              <a:buSzPct val="90000"/>
              <a:buFont typeface="Wingdings" charset="0"/>
              <a:buNone/>
              <a:defRPr/>
            </a:pPr>
            <a:r>
              <a:rPr lang="en-US" sz="2400" b="0" dirty="0" smtClean="0">
                <a:solidFill>
                  <a:schemeClr val="tx1"/>
                </a:solidFill>
                <a:latin typeface="+mn-lt"/>
                <a:ea typeface="ＭＳ Ｐゴシック" charset="0"/>
                <a:cs typeface="Arial" charset="0"/>
              </a:rPr>
              <a:t>Many devices + short ranges + multiple networks    </a:t>
            </a:r>
            <a:r>
              <a:rPr lang="en-US" sz="2400" dirty="0" smtClean="0">
                <a:solidFill>
                  <a:srgbClr val="B70064"/>
                </a:solidFill>
                <a:latin typeface="+mn-lt"/>
                <a:ea typeface="ＭＳ Ｐゴシック" charset="0"/>
                <a:cs typeface="Arial" charset="0"/>
              </a:rPr>
              <a:t>⇒ Scalable multi-hop routing protocol</a:t>
            </a:r>
            <a:endParaRPr lang="en-US" sz="2400" b="0" dirty="0" smtClean="0">
              <a:solidFill>
                <a:srgbClr val="B70064"/>
              </a:solidFill>
              <a:latin typeface="+mn-lt"/>
              <a:ea typeface="ＭＳ Ｐゴシック" charset="0"/>
              <a:cs typeface="Arial" charset="0"/>
            </a:endParaRPr>
          </a:p>
        </p:txBody>
      </p:sp>
    </p:spTree>
    <p:extLst>
      <p:ext uri="{BB962C8B-B14F-4D97-AF65-F5344CB8AC3E}">
        <p14:creationId xmlns:p14="http://schemas.microsoft.com/office/powerpoint/2010/main" val="1363341710"/>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itle 1"/>
          <p:cNvSpPr txBox="1">
            <a:spLocks noGrp="1"/>
          </p:cNvSpPr>
          <p:nvPr>
            <p:ph type="title"/>
          </p:nvPr>
        </p:nvSpPr>
        <p:spPr/>
        <p:txBody>
          <a:bodyPr/>
          <a:lstStyle/>
          <a:p>
            <a:r>
              <a:rPr lang="en-US" dirty="0" smtClean="0"/>
              <a:t>Data traffic issues in real-world wireless networks</a:t>
            </a:r>
            <a:endParaRPr lang="en-US" dirty="0"/>
          </a:p>
        </p:txBody>
      </p:sp>
      <p:sp>
        <p:nvSpPr>
          <p:cNvPr id="160" name="Content Placeholder 2"/>
          <p:cNvSpPr txBox="1">
            <a:spLocks noGrp="1"/>
          </p:cNvSpPr>
          <p:nvPr>
            <p:ph type="body" idx="1"/>
          </p:nvPr>
        </p:nvSpPr>
        <p:spPr>
          <a:xfrm>
            <a:off x="457199" y="1111250"/>
            <a:ext cx="5596991" cy="5014913"/>
          </a:xfrm>
        </p:spPr>
        <p:txBody>
          <a:bodyPr/>
          <a:lstStyle/>
          <a:p>
            <a:pPr marL="0" indent="0">
              <a:buNone/>
            </a:pPr>
            <a:r>
              <a:rPr lang="en-US" dirty="0" smtClean="0"/>
              <a:t>Traffic falls off with hop-distance</a:t>
            </a:r>
            <a:endParaRPr lang="en-US" sz="1600" baseline="30000" dirty="0" smtClean="0">
              <a:solidFill>
                <a:schemeClr val="tx1"/>
              </a:solidFill>
            </a:endParaRPr>
          </a:p>
          <a:p>
            <a:pPr lvl="1"/>
            <a:r>
              <a:rPr lang="en-US" i="1" dirty="0" smtClean="0"/>
              <a:t>[</a:t>
            </a:r>
            <a:r>
              <a:rPr lang="en-US" i="1" dirty="0" err="1" smtClean="0"/>
              <a:t>Ramanathan</a:t>
            </a:r>
            <a:r>
              <a:rPr lang="en-US" i="1" dirty="0" smtClean="0"/>
              <a:t> et al, 2010]</a:t>
            </a:r>
          </a:p>
          <a:p>
            <a:pPr lvl="1"/>
            <a:r>
              <a:rPr lang="en-US" dirty="0" smtClean="0"/>
              <a:t>local traffic &gt;&gt; non-local traffic</a:t>
            </a:r>
          </a:p>
          <a:p>
            <a:pPr lvl="1"/>
            <a:endParaRPr lang="en-US" sz="800" dirty="0" smtClean="0"/>
          </a:p>
          <a:p>
            <a:pPr marL="0" indent="0">
              <a:buNone/>
            </a:pPr>
            <a:r>
              <a:rPr lang="en-US" dirty="0"/>
              <a:t>Cost of route setup</a:t>
            </a:r>
          </a:p>
          <a:p>
            <a:pPr lvl="1"/>
            <a:r>
              <a:rPr lang="en-US" dirty="0"/>
              <a:t>local route &lt;&lt; non-local route</a:t>
            </a:r>
          </a:p>
          <a:p>
            <a:pPr lvl="1"/>
            <a:endParaRPr lang="en-US" sz="800" dirty="0" smtClean="0"/>
          </a:p>
          <a:p>
            <a:pPr marL="0" indent="0">
              <a:buNone/>
            </a:pPr>
            <a:r>
              <a:rPr lang="en-US" dirty="0" smtClean="0"/>
              <a:t>Non-local destinations are often sinks </a:t>
            </a:r>
          </a:p>
          <a:p>
            <a:pPr lvl="1"/>
            <a:r>
              <a:rPr lang="en-US" dirty="0" smtClean="0"/>
              <a:t>sensor networks, access points</a:t>
            </a:r>
          </a:p>
          <a:p>
            <a:pPr lvl="1"/>
            <a:r>
              <a:rPr lang="en-US" dirty="0"/>
              <a:t>m</a:t>
            </a:r>
            <a:r>
              <a:rPr lang="en-US" dirty="0" smtClean="0"/>
              <a:t>any to one traffic</a:t>
            </a:r>
          </a:p>
          <a:p>
            <a:pPr marL="0" indent="0">
              <a:buNone/>
            </a:pPr>
            <a:endParaRPr lang="en-US" sz="800" dirty="0" smtClean="0"/>
          </a:p>
          <a:p>
            <a:pPr marL="0" indent="0">
              <a:buNone/>
            </a:pPr>
            <a:r>
              <a:rPr lang="en-US" dirty="0" smtClean="0"/>
              <a:t>Network dynamics</a:t>
            </a:r>
          </a:p>
          <a:p>
            <a:pPr lvl="1"/>
            <a:r>
              <a:rPr lang="en-US" dirty="0" smtClean="0"/>
              <a:t>mobility, congestion, wireless interference</a:t>
            </a:r>
          </a:p>
          <a:p>
            <a:pPr lvl="1"/>
            <a:r>
              <a:rPr lang="en-US" dirty="0" smtClean="0"/>
              <a:t>path breaks increase with distance to destination </a:t>
            </a:r>
          </a:p>
        </p:txBody>
      </p:sp>
      <p:sp>
        <p:nvSpPr>
          <p:cNvPr id="161" name="Slide Number Placeholder 3"/>
          <p:cNvSpPr txBox="1">
            <a:spLocks noGrp="1"/>
          </p:cNvSpPr>
          <p:nvPr>
            <p:ph type="sldNum" sz="quarter" idx="2"/>
          </p:nvPr>
        </p:nvSpPr>
        <p:spPr/>
        <p:txBody>
          <a:bodyPr/>
          <a:lstStyle/>
          <a:p>
            <a:fld id="{86CB4B4D-7CA3-9044-876B-883B54F8677D}" type="slidenum">
              <a:rPr lang="en-US" smtClean="0"/>
              <a:pPr/>
              <a:t>6</a:t>
            </a:fld>
            <a:endParaRPr lang="en-US"/>
          </a:p>
        </p:txBody>
      </p:sp>
      <p:sp>
        <p:nvSpPr>
          <p:cNvPr id="80" name="Slide Number Placeholder 3"/>
          <p:cNvSpPr txBox="1">
            <a:spLocks/>
          </p:cNvSpPr>
          <p:nvPr/>
        </p:nvSpPr>
        <p:spPr>
          <a:xfrm>
            <a:off x="8384892" y="6394500"/>
            <a:ext cx="301909" cy="288825"/>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898989"/>
                </a:solidFill>
                <a:effectLst/>
                <a:uFillTx/>
                <a:latin typeface="+mn-lt"/>
                <a:ea typeface="+mn-ea"/>
                <a:cs typeface="+mn-cs"/>
                <a:sym typeface="Arial"/>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a:lstStyle>
          <a:p>
            <a:fld id="{86CB4B4D-7CA3-9044-876B-883B54F8677D}" type="slidenum">
              <a:rPr lang="en-US" smtClean="0"/>
              <a:pPr/>
              <a:t>6</a:t>
            </a:fld>
            <a:endParaRPr lang="en-US"/>
          </a:p>
        </p:txBody>
      </p:sp>
      <p:sp>
        <p:nvSpPr>
          <p:cNvPr id="123" name="Right Brace 122"/>
          <p:cNvSpPr/>
          <p:nvPr/>
        </p:nvSpPr>
        <p:spPr>
          <a:xfrm>
            <a:off x="5856679" y="1261499"/>
            <a:ext cx="384122" cy="1964827"/>
          </a:xfrm>
          <a:prstGeom prst="rightBrace">
            <a:avLst/>
          </a:prstGeom>
          <a:noFill/>
          <a:ln w="3175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30" name="AutoShape 5"/>
          <p:cNvSpPr>
            <a:spLocks noChangeArrowheads="1"/>
          </p:cNvSpPr>
          <p:nvPr/>
        </p:nvSpPr>
        <p:spPr bwMode="auto">
          <a:xfrm>
            <a:off x="6373598" y="1881544"/>
            <a:ext cx="2578960" cy="699654"/>
          </a:xfrm>
          <a:prstGeom prst="roundRect">
            <a:avLst>
              <a:gd name="adj" fmla="val 16667"/>
            </a:avLst>
          </a:prstGeom>
          <a:solidFill>
            <a:srgbClr val="FF40FF">
              <a:alpha val="10000"/>
            </a:srgbClr>
          </a:solidFill>
          <a:ln w="31750">
            <a:solidFill>
              <a:schemeClr val="tx1">
                <a:alpha val="98822"/>
              </a:schemeClr>
            </a:solidFill>
            <a:round/>
            <a:headEnd/>
            <a:tailEnd/>
          </a:ln>
        </p:spPr>
        <p:txBody>
          <a:bodyPr wrap="none" anchor="ctr"/>
          <a:lstStyle>
            <a:lvl1pPr eaLnBrk="0" hangingPunct="0">
              <a:defRPr sz="2000" b="1">
                <a:solidFill>
                  <a:schemeClr val="tx1"/>
                </a:solidFill>
                <a:latin typeface="Arial" charset="0"/>
                <a:ea typeface="ＭＳ Ｐゴシック" charset="-128"/>
              </a:defRPr>
            </a:lvl1pPr>
            <a:lvl2pPr marL="742950" indent="-285750" eaLnBrk="0" hangingPunct="0">
              <a:defRPr sz="2000" b="1">
                <a:solidFill>
                  <a:schemeClr val="tx1"/>
                </a:solidFill>
                <a:latin typeface="Arial" charset="0"/>
                <a:ea typeface="ＭＳ Ｐゴシック" charset="-128"/>
              </a:defRPr>
            </a:lvl2pPr>
            <a:lvl3pPr marL="1143000" indent="-228600" eaLnBrk="0" hangingPunct="0">
              <a:defRPr sz="2000" b="1">
                <a:solidFill>
                  <a:schemeClr val="tx1"/>
                </a:solidFill>
                <a:latin typeface="Arial" charset="0"/>
                <a:ea typeface="ＭＳ Ｐゴシック" charset="-128"/>
              </a:defRPr>
            </a:lvl3pPr>
            <a:lvl4pPr marL="1600200" indent="-228600" eaLnBrk="0" hangingPunct="0">
              <a:defRPr sz="2000" b="1">
                <a:solidFill>
                  <a:schemeClr val="tx1"/>
                </a:solidFill>
                <a:latin typeface="Arial" charset="0"/>
                <a:ea typeface="ＭＳ Ｐゴシック" charset="-128"/>
              </a:defRPr>
            </a:lvl4pPr>
            <a:lvl5pPr marL="2057400" indent="-228600" eaLnBrk="0" hangingPunct="0">
              <a:defRPr sz="20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0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0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0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endParaRPr lang="en-US" altLang="en-US"/>
          </a:p>
        </p:txBody>
      </p:sp>
      <p:sp>
        <p:nvSpPr>
          <p:cNvPr id="131" name="Rectangle 12"/>
          <p:cNvSpPr>
            <a:spLocks noChangeArrowheads="1"/>
          </p:cNvSpPr>
          <p:nvPr/>
        </p:nvSpPr>
        <p:spPr bwMode="auto">
          <a:xfrm>
            <a:off x="6436455" y="1851589"/>
            <a:ext cx="2563595"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20000"/>
              </a:spcBef>
              <a:buClr>
                <a:srgbClr val="008080"/>
              </a:buClr>
              <a:buSzPct val="90000"/>
              <a:buFont typeface="Wingdings" charset="0"/>
              <a:buNone/>
              <a:defRPr/>
            </a:pPr>
            <a:r>
              <a:rPr lang="en-US" sz="2000" dirty="0" smtClean="0">
                <a:solidFill>
                  <a:schemeClr val="tx1"/>
                </a:solidFill>
                <a:latin typeface="+mn-lt"/>
                <a:ea typeface="ＭＳ Ｐゴシック" charset="0"/>
                <a:cs typeface="Arial" charset="0"/>
              </a:rPr>
              <a:t>Proactively maintain local </a:t>
            </a:r>
            <a:r>
              <a:rPr lang="en-US" sz="2000" dirty="0" smtClean="0">
                <a:solidFill>
                  <a:srgbClr val="B70064"/>
                </a:solidFill>
                <a:latin typeface="+mn-lt"/>
                <a:ea typeface="ＭＳ Ｐゴシック" charset="0"/>
                <a:cs typeface="Arial" charset="0"/>
              </a:rPr>
              <a:t>link state</a:t>
            </a:r>
            <a:endParaRPr lang="en-US" sz="2000" b="0" dirty="0" smtClean="0">
              <a:solidFill>
                <a:srgbClr val="B70064"/>
              </a:solidFill>
              <a:latin typeface="+mn-lt"/>
              <a:ea typeface="ＭＳ Ｐゴシック" charset="0"/>
              <a:cs typeface="Arial" charset="0"/>
            </a:endParaRPr>
          </a:p>
        </p:txBody>
      </p:sp>
      <p:sp>
        <p:nvSpPr>
          <p:cNvPr id="133" name="Right Brace 132"/>
          <p:cNvSpPr/>
          <p:nvPr/>
        </p:nvSpPr>
        <p:spPr>
          <a:xfrm>
            <a:off x="5856679" y="3428648"/>
            <a:ext cx="384122" cy="1240149"/>
          </a:xfrm>
          <a:prstGeom prst="rightBrace">
            <a:avLst/>
          </a:prstGeom>
          <a:noFill/>
          <a:ln w="3175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34" name="Right Brace 133"/>
          <p:cNvSpPr/>
          <p:nvPr/>
        </p:nvSpPr>
        <p:spPr>
          <a:xfrm>
            <a:off x="5870678" y="4871118"/>
            <a:ext cx="384122" cy="1523450"/>
          </a:xfrm>
          <a:prstGeom prst="rightBrace">
            <a:avLst/>
          </a:prstGeom>
          <a:noFill/>
          <a:ln w="3175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35" name="AutoShape 5"/>
          <p:cNvSpPr>
            <a:spLocks noChangeArrowheads="1"/>
          </p:cNvSpPr>
          <p:nvPr/>
        </p:nvSpPr>
        <p:spPr bwMode="auto">
          <a:xfrm>
            <a:off x="6337936" y="3717860"/>
            <a:ext cx="2657870" cy="699654"/>
          </a:xfrm>
          <a:prstGeom prst="roundRect">
            <a:avLst>
              <a:gd name="adj" fmla="val 16667"/>
            </a:avLst>
          </a:prstGeom>
          <a:solidFill>
            <a:srgbClr val="FF40FF">
              <a:alpha val="10000"/>
            </a:srgbClr>
          </a:solidFill>
          <a:ln w="31750">
            <a:solidFill>
              <a:schemeClr val="tx1">
                <a:alpha val="98822"/>
              </a:schemeClr>
            </a:solidFill>
            <a:round/>
            <a:headEnd/>
            <a:tailEnd/>
          </a:ln>
        </p:spPr>
        <p:txBody>
          <a:bodyPr wrap="none" anchor="ctr"/>
          <a:lstStyle>
            <a:lvl1pPr eaLnBrk="0" hangingPunct="0">
              <a:defRPr sz="2000" b="1">
                <a:solidFill>
                  <a:schemeClr val="tx1"/>
                </a:solidFill>
                <a:latin typeface="Arial" charset="0"/>
                <a:ea typeface="ＭＳ Ｐゴシック" charset="-128"/>
              </a:defRPr>
            </a:lvl1pPr>
            <a:lvl2pPr marL="742950" indent="-285750" eaLnBrk="0" hangingPunct="0">
              <a:defRPr sz="2000" b="1">
                <a:solidFill>
                  <a:schemeClr val="tx1"/>
                </a:solidFill>
                <a:latin typeface="Arial" charset="0"/>
                <a:ea typeface="ＭＳ Ｐゴシック" charset="-128"/>
              </a:defRPr>
            </a:lvl2pPr>
            <a:lvl3pPr marL="1143000" indent="-228600" eaLnBrk="0" hangingPunct="0">
              <a:defRPr sz="2000" b="1">
                <a:solidFill>
                  <a:schemeClr val="tx1"/>
                </a:solidFill>
                <a:latin typeface="Arial" charset="0"/>
                <a:ea typeface="ＭＳ Ｐゴシック" charset="-128"/>
              </a:defRPr>
            </a:lvl3pPr>
            <a:lvl4pPr marL="1600200" indent="-228600" eaLnBrk="0" hangingPunct="0">
              <a:defRPr sz="2000" b="1">
                <a:solidFill>
                  <a:schemeClr val="tx1"/>
                </a:solidFill>
                <a:latin typeface="Arial" charset="0"/>
                <a:ea typeface="ＭＳ Ｐゴシック" charset="-128"/>
              </a:defRPr>
            </a:lvl4pPr>
            <a:lvl5pPr marL="2057400" indent="-228600" eaLnBrk="0" hangingPunct="0">
              <a:defRPr sz="20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0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0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0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endParaRPr lang="en-US" altLang="en-US"/>
          </a:p>
        </p:txBody>
      </p:sp>
      <p:sp>
        <p:nvSpPr>
          <p:cNvPr id="136" name="Rectangle 12"/>
          <p:cNvSpPr>
            <a:spLocks noChangeArrowheads="1"/>
          </p:cNvSpPr>
          <p:nvPr/>
        </p:nvSpPr>
        <p:spPr bwMode="auto">
          <a:xfrm>
            <a:off x="6292122" y="3709628"/>
            <a:ext cx="2768380"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20000"/>
              </a:spcBef>
              <a:buClr>
                <a:srgbClr val="008080"/>
              </a:buClr>
              <a:buSzPct val="90000"/>
              <a:buFont typeface="Wingdings" charset="0"/>
              <a:buNone/>
              <a:defRPr/>
            </a:pPr>
            <a:r>
              <a:rPr lang="en-US" sz="2000" dirty="0" smtClean="0">
                <a:solidFill>
                  <a:schemeClr val="tx1"/>
                </a:solidFill>
                <a:latin typeface="+mn-lt"/>
                <a:ea typeface="ＭＳ Ｐゴシック" charset="0"/>
                <a:cs typeface="Arial" charset="0"/>
              </a:rPr>
              <a:t>Reactively build network-wide </a:t>
            </a:r>
            <a:r>
              <a:rPr lang="en-US" sz="2000" dirty="0" smtClean="0">
                <a:solidFill>
                  <a:srgbClr val="B70064"/>
                </a:solidFill>
                <a:latin typeface="+mn-lt"/>
                <a:ea typeface="ＭＳ Ｐゴシック" charset="0"/>
                <a:cs typeface="Arial" charset="0"/>
              </a:rPr>
              <a:t>gradient</a:t>
            </a:r>
            <a:endParaRPr lang="en-US" sz="2000" b="0" dirty="0" smtClean="0">
              <a:solidFill>
                <a:srgbClr val="B70064"/>
              </a:solidFill>
              <a:latin typeface="+mn-lt"/>
              <a:ea typeface="ＭＳ Ｐゴシック" charset="0"/>
              <a:cs typeface="Arial" charset="0"/>
            </a:endParaRPr>
          </a:p>
        </p:txBody>
      </p:sp>
      <p:sp>
        <p:nvSpPr>
          <p:cNvPr id="139" name="AutoShape 5"/>
          <p:cNvSpPr>
            <a:spLocks noChangeArrowheads="1"/>
          </p:cNvSpPr>
          <p:nvPr/>
        </p:nvSpPr>
        <p:spPr bwMode="auto">
          <a:xfrm>
            <a:off x="6374988" y="5676250"/>
            <a:ext cx="2577569" cy="699654"/>
          </a:xfrm>
          <a:prstGeom prst="roundRect">
            <a:avLst>
              <a:gd name="adj" fmla="val 16667"/>
            </a:avLst>
          </a:prstGeom>
          <a:solidFill>
            <a:srgbClr val="FF40FF">
              <a:alpha val="10000"/>
            </a:srgbClr>
          </a:solidFill>
          <a:ln w="31750">
            <a:solidFill>
              <a:schemeClr val="tx1">
                <a:alpha val="98822"/>
              </a:schemeClr>
            </a:solidFill>
            <a:round/>
            <a:headEnd/>
            <a:tailEnd/>
          </a:ln>
        </p:spPr>
        <p:txBody>
          <a:bodyPr wrap="none" anchor="ctr"/>
          <a:lstStyle>
            <a:lvl1pPr eaLnBrk="0" hangingPunct="0">
              <a:defRPr sz="2000" b="1">
                <a:solidFill>
                  <a:schemeClr val="tx1"/>
                </a:solidFill>
                <a:latin typeface="Arial" charset="0"/>
                <a:ea typeface="ＭＳ Ｐゴシック" charset="-128"/>
              </a:defRPr>
            </a:lvl1pPr>
            <a:lvl2pPr marL="742950" indent="-285750" eaLnBrk="0" hangingPunct="0">
              <a:defRPr sz="2000" b="1">
                <a:solidFill>
                  <a:schemeClr val="tx1"/>
                </a:solidFill>
                <a:latin typeface="Arial" charset="0"/>
                <a:ea typeface="ＭＳ Ｐゴシック" charset="-128"/>
              </a:defRPr>
            </a:lvl2pPr>
            <a:lvl3pPr marL="1143000" indent="-228600" eaLnBrk="0" hangingPunct="0">
              <a:defRPr sz="2000" b="1">
                <a:solidFill>
                  <a:schemeClr val="tx1"/>
                </a:solidFill>
                <a:latin typeface="Arial" charset="0"/>
                <a:ea typeface="ＭＳ Ｐゴシック" charset="-128"/>
              </a:defRPr>
            </a:lvl3pPr>
            <a:lvl4pPr marL="1600200" indent="-228600" eaLnBrk="0" hangingPunct="0">
              <a:defRPr sz="2000" b="1">
                <a:solidFill>
                  <a:schemeClr val="tx1"/>
                </a:solidFill>
                <a:latin typeface="Arial" charset="0"/>
                <a:ea typeface="ＭＳ Ｐゴシック" charset="-128"/>
              </a:defRPr>
            </a:lvl4pPr>
            <a:lvl5pPr marL="2057400" indent="-228600" eaLnBrk="0" hangingPunct="0">
              <a:defRPr sz="20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0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0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0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endParaRPr lang="en-US" altLang="en-US"/>
          </a:p>
        </p:txBody>
      </p:sp>
      <p:sp>
        <p:nvSpPr>
          <p:cNvPr id="140" name="Rectangle 12"/>
          <p:cNvSpPr>
            <a:spLocks noChangeArrowheads="1"/>
          </p:cNvSpPr>
          <p:nvPr/>
        </p:nvSpPr>
        <p:spPr bwMode="auto">
          <a:xfrm>
            <a:off x="6369127" y="5668018"/>
            <a:ext cx="2635392"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a:spcBef>
                <a:spcPct val="20000"/>
              </a:spcBef>
              <a:buClr>
                <a:srgbClr val="008080"/>
              </a:buClr>
              <a:buSzPct val="90000"/>
              <a:defRPr/>
            </a:pPr>
            <a:r>
              <a:rPr lang="en-US" sz="2000" dirty="0">
                <a:solidFill>
                  <a:srgbClr val="B70064"/>
                </a:solidFill>
                <a:latin typeface="Arial" charset="0"/>
                <a:ea typeface="Arial" charset="0"/>
                <a:cs typeface="Arial" charset="0"/>
              </a:rPr>
              <a:t>Flood </a:t>
            </a:r>
            <a:r>
              <a:rPr lang="en-US" sz="2000" dirty="0">
                <a:solidFill>
                  <a:schemeClr val="tx1"/>
                </a:solidFill>
                <a:latin typeface="Arial" charset="0"/>
                <a:ea typeface="Arial" charset="0"/>
                <a:cs typeface="Arial" charset="0"/>
              </a:rPr>
              <a:t>when no link or gradient state found</a:t>
            </a:r>
          </a:p>
        </p:txBody>
      </p:sp>
      <p:sp>
        <p:nvSpPr>
          <p:cNvPr id="141" name="AutoShape 5"/>
          <p:cNvSpPr>
            <a:spLocks noChangeArrowheads="1"/>
          </p:cNvSpPr>
          <p:nvPr/>
        </p:nvSpPr>
        <p:spPr bwMode="auto">
          <a:xfrm>
            <a:off x="6357644" y="4839015"/>
            <a:ext cx="2613574" cy="699654"/>
          </a:xfrm>
          <a:prstGeom prst="roundRect">
            <a:avLst>
              <a:gd name="adj" fmla="val 16667"/>
            </a:avLst>
          </a:prstGeom>
          <a:solidFill>
            <a:srgbClr val="FF40FF">
              <a:alpha val="10000"/>
            </a:srgbClr>
          </a:solidFill>
          <a:ln w="31750">
            <a:solidFill>
              <a:schemeClr val="tx1">
                <a:alpha val="98822"/>
              </a:schemeClr>
            </a:solidFill>
            <a:round/>
            <a:headEnd/>
            <a:tailEnd/>
          </a:ln>
        </p:spPr>
        <p:txBody>
          <a:bodyPr wrap="none" anchor="ctr"/>
          <a:lstStyle>
            <a:lvl1pPr eaLnBrk="0" hangingPunct="0">
              <a:defRPr sz="2000" b="1">
                <a:solidFill>
                  <a:schemeClr val="tx1"/>
                </a:solidFill>
                <a:latin typeface="Arial" charset="0"/>
                <a:ea typeface="ＭＳ Ｐゴシック" charset="-128"/>
              </a:defRPr>
            </a:lvl1pPr>
            <a:lvl2pPr marL="742950" indent="-285750" eaLnBrk="0" hangingPunct="0">
              <a:defRPr sz="2000" b="1">
                <a:solidFill>
                  <a:schemeClr val="tx1"/>
                </a:solidFill>
                <a:latin typeface="Arial" charset="0"/>
                <a:ea typeface="ＭＳ Ｐゴシック" charset="-128"/>
              </a:defRPr>
            </a:lvl2pPr>
            <a:lvl3pPr marL="1143000" indent="-228600" eaLnBrk="0" hangingPunct="0">
              <a:defRPr sz="2000" b="1">
                <a:solidFill>
                  <a:schemeClr val="tx1"/>
                </a:solidFill>
                <a:latin typeface="Arial" charset="0"/>
                <a:ea typeface="ＭＳ Ｐゴシック" charset="-128"/>
              </a:defRPr>
            </a:lvl3pPr>
            <a:lvl4pPr marL="1600200" indent="-228600" eaLnBrk="0" hangingPunct="0">
              <a:defRPr sz="2000" b="1">
                <a:solidFill>
                  <a:schemeClr val="tx1"/>
                </a:solidFill>
                <a:latin typeface="Arial" charset="0"/>
                <a:ea typeface="ＭＳ Ｐゴシック" charset="-128"/>
              </a:defRPr>
            </a:lvl4pPr>
            <a:lvl5pPr marL="2057400" indent="-228600" eaLnBrk="0" hangingPunct="0">
              <a:defRPr sz="20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0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0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0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endParaRPr lang="en-US" altLang="en-US"/>
          </a:p>
        </p:txBody>
      </p:sp>
      <p:sp>
        <p:nvSpPr>
          <p:cNvPr id="142" name="Rectangle 12"/>
          <p:cNvSpPr>
            <a:spLocks noChangeArrowheads="1"/>
          </p:cNvSpPr>
          <p:nvPr/>
        </p:nvSpPr>
        <p:spPr bwMode="auto">
          <a:xfrm>
            <a:off x="6337935" y="4830783"/>
            <a:ext cx="2657870"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20000"/>
              </a:spcBef>
              <a:buClr>
                <a:srgbClr val="008080"/>
              </a:buClr>
              <a:buSzPct val="90000"/>
              <a:buFont typeface="Wingdings" charset="0"/>
              <a:buNone/>
              <a:defRPr/>
            </a:pPr>
            <a:r>
              <a:rPr lang="en-US" sz="2000" dirty="0" smtClean="0">
                <a:solidFill>
                  <a:schemeClr val="tx1"/>
                </a:solidFill>
                <a:latin typeface="+mn-lt"/>
                <a:ea typeface="ＭＳ Ｐゴシック" charset="0"/>
                <a:cs typeface="Arial" charset="0"/>
              </a:rPr>
              <a:t>Maintain </a:t>
            </a:r>
            <a:r>
              <a:rPr lang="en-US" sz="2000" dirty="0" smtClean="0">
                <a:solidFill>
                  <a:srgbClr val="B70064"/>
                </a:solidFill>
                <a:latin typeface="+mn-lt"/>
                <a:ea typeface="ＭＳ Ｐゴシック" charset="0"/>
                <a:cs typeface="Arial" charset="0"/>
              </a:rPr>
              <a:t>multiple paths </a:t>
            </a:r>
            <a:r>
              <a:rPr lang="en-US" sz="2000" smtClean="0">
                <a:solidFill>
                  <a:schemeClr val="tx1"/>
                </a:solidFill>
                <a:latin typeface="+mn-lt"/>
                <a:ea typeface="ＭＳ Ｐゴシック" charset="0"/>
                <a:cs typeface="Arial" charset="0"/>
              </a:rPr>
              <a:t>to a destination</a:t>
            </a:r>
            <a:endParaRPr lang="en-US" sz="2000" b="0" dirty="0" smtClean="0">
              <a:solidFill>
                <a:schemeClr val="tx1"/>
              </a:solidFill>
              <a:latin typeface="+mn-lt"/>
              <a:ea typeface="ＭＳ Ｐゴシック" charset="0"/>
              <a:cs typeface="Arial" charset="0"/>
            </a:endParaRPr>
          </a:p>
        </p:txBody>
      </p:sp>
      <p:sp>
        <p:nvSpPr>
          <p:cNvPr id="5" name="TextBox 4"/>
          <p:cNvSpPr txBox="1"/>
          <p:nvPr/>
        </p:nvSpPr>
        <p:spPr>
          <a:xfrm>
            <a:off x="6626928" y="983227"/>
            <a:ext cx="218264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2400" dirty="0" smtClean="0">
                <a:solidFill>
                  <a:srgbClr val="B70164"/>
                </a:solidFill>
                <a:latin typeface="Arial" charset="0"/>
                <a:ea typeface="Arial" charset="0"/>
                <a:cs typeface="Arial" charset="0"/>
              </a:rPr>
              <a:t>Design insights</a:t>
            </a:r>
            <a:endParaRPr kumimoji="0" lang="en-US" sz="2400" b="0" i="0" u="none" strike="noStrike" cap="none" spc="0" normalizeH="0" baseline="0" dirty="0">
              <a:ln>
                <a:noFill/>
              </a:ln>
              <a:solidFill>
                <a:srgbClr val="B70164"/>
              </a:solidFill>
              <a:effectLst/>
              <a:uFillTx/>
              <a:latin typeface="Arial" charset="0"/>
              <a:ea typeface="Arial" charset="0"/>
              <a:cs typeface="Arial" charset="0"/>
              <a:sym typeface="Calibri"/>
            </a:endParaRPr>
          </a:p>
        </p:txBody>
      </p:sp>
      <p:sp>
        <p:nvSpPr>
          <p:cNvPr id="8" name="Rectangle 7"/>
          <p:cNvSpPr/>
          <p:nvPr/>
        </p:nvSpPr>
        <p:spPr>
          <a:xfrm>
            <a:off x="221226" y="3399152"/>
            <a:ext cx="8922774" cy="3080102"/>
          </a:xfrm>
          <a:prstGeom prst="rect">
            <a:avLst/>
          </a:prstGeom>
          <a:solidFill>
            <a:srgbClr val="FFFFFF">
              <a:alpha val="93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79873821"/>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itle 1"/>
          <p:cNvSpPr txBox="1">
            <a:spLocks noGrp="1"/>
          </p:cNvSpPr>
          <p:nvPr>
            <p:ph type="title"/>
          </p:nvPr>
        </p:nvSpPr>
        <p:spPr/>
        <p:txBody>
          <a:bodyPr/>
          <a:lstStyle/>
          <a:p>
            <a:r>
              <a:rPr lang="en-US" dirty="0" smtClean="0"/>
              <a:t>Data traffic issues in real-world wireless networks</a:t>
            </a:r>
            <a:endParaRPr lang="en-US" dirty="0"/>
          </a:p>
        </p:txBody>
      </p:sp>
      <p:sp>
        <p:nvSpPr>
          <p:cNvPr id="160" name="Content Placeholder 2"/>
          <p:cNvSpPr txBox="1">
            <a:spLocks noGrp="1"/>
          </p:cNvSpPr>
          <p:nvPr>
            <p:ph type="body" idx="1"/>
          </p:nvPr>
        </p:nvSpPr>
        <p:spPr>
          <a:xfrm>
            <a:off x="457199" y="1111250"/>
            <a:ext cx="5596991" cy="5014913"/>
          </a:xfrm>
        </p:spPr>
        <p:txBody>
          <a:bodyPr/>
          <a:lstStyle/>
          <a:p>
            <a:pPr marL="0" indent="0">
              <a:buNone/>
            </a:pPr>
            <a:r>
              <a:rPr lang="en-US" dirty="0" smtClean="0"/>
              <a:t>Traffic falls off with hop-distance</a:t>
            </a:r>
            <a:endParaRPr lang="en-US" sz="1600" baseline="30000" dirty="0" smtClean="0">
              <a:solidFill>
                <a:schemeClr val="tx1"/>
              </a:solidFill>
            </a:endParaRPr>
          </a:p>
          <a:p>
            <a:pPr lvl="1"/>
            <a:r>
              <a:rPr lang="en-US" i="1" dirty="0" smtClean="0"/>
              <a:t>[</a:t>
            </a:r>
            <a:r>
              <a:rPr lang="en-US" i="1" dirty="0" err="1" smtClean="0"/>
              <a:t>Ramanathan</a:t>
            </a:r>
            <a:r>
              <a:rPr lang="en-US" i="1" dirty="0" smtClean="0"/>
              <a:t> et al, 2010]</a:t>
            </a:r>
          </a:p>
          <a:p>
            <a:pPr lvl="1"/>
            <a:r>
              <a:rPr lang="en-US" dirty="0" smtClean="0"/>
              <a:t>local traffic &gt;&gt; non-local traffic</a:t>
            </a:r>
          </a:p>
          <a:p>
            <a:pPr lvl="1"/>
            <a:endParaRPr lang="en-US" sz="800" dirty="0" smtClean="0"/>
          </a:p>
          <a:p>
            <a:pPr marL="0" indent="0">
              <a:buNone/>
            </a:pPr>
            <a:r>
              <a:rPr lang="en-US" dirty="0"/>
              <a:t>Cost of route setup</a:t>
            </a:r>
          </a:p>
          <a:p>
            <a:pPr lvl="1"/>
            <a:r>
              <a:rPr lang="en-US" dirty="0"/>
              <a:t>local route &lt;&lt; non-local route</a:t>
            </a:r>
          </a:p>
          <a:p>
            <a:pPr lvl="1"/>
            <a:endParaRPr lang="en-US" sz="800" dirty="0" smtClean="0"/>
          </a:p>
          <a:p>
            <a:pPr marL="0" indent="0">
              <a:buNone/>
            </a:pPr>
            <a:r>
              <a:rPr lang="en-US" dirty="0" smtClean="0"/>
              <a:t>Non-local destinations are often sinks </a:t>
            </a:r>
          </a:p>
          <a:p>
            <a:pPr lvl="1"/>
            <a:r>
              <a:rPr lang="en-US" dirty="0" smtClean="0"/>
              <a:t>sensor networks, access points</a:t>
            </a:r>
          </a:p>
          <a:p>
            <a:pPr lvl="1"/>
            <a:r>
              <a:rPr lang="en-US" dirty="0"/>
              <a:t>m</a:t>
            </a:r>
            <a:r>
              <a:rPr lang="en-US" dirty="0" smtClean="0"/>
              <a:t>any to one traffic</a:t>
            </a:r>
          </a:p>
          <a:p>
            <a:pPr marL="0" indent="0">
              <a:buNone/>
            </a:pPr>
            <a:endParaRPr lang="en-US" sz="800" dirty="0" smtClean="0"/>
          </a:p>
          <a:p>
            <a:pPr marL="0" indent="0">
              <a:buNone/>
            </a:pPr>
            <a:r>
              <a:rPr lang="en-US" dirty="0" smtClean="0"/>
              <a:t>Network dynamics</a:t>
            </a:r>
          </a:p>
          <a:p>
            <a:pPr lvl="1"/>
            <a:r>
              <a:rPr lang="en-US" dirty="0" smtClean="0"/>
              <a:t>mobility, congestion, wireless interference</a:t>
            </a:r>
          </a:p>
          <a:p>
            <a:pPr lvl="1"/>
            <a:r>
              <a:rPr lang="en-US" dirty="0" smtClean="0"/>
              <a:t>path breaks increase with distance to destination </a:t>
            </a:r>
          </a:p>
        </p:txBody>
      </p:sp>
      <p:sp>
        <p:nvSpPr>
          <p:cNvPr id="80" name="Slide Number Placeholder 3"/>
          <p:cNvSpPr txBox="1">
            <a:spLocks/>
          </p:cNvSpPr>
          <p:nvPr/>
        </p:nvSpPr>
        <p:spPr>
          <a:xfrm>
            <a:off x="8384892" y="6394500"/>
            <a:ext cx="301909" cy="288825"/>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898989"/>
                </a:solidFill>
                <a:effectLst/>
                <a:uFillTx/>
                <a:latin typeface="+mn-lt"/>
                <a:ea typeface="+mn-ea"/>
                <a:cs typeface="+mn-cs"/>
                <a:sym typeface="Arial"/>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a:lstStyle>
          <a:p>
            <a:fld id="{86CB4B4D-7CA3-9044-876B-883B54F8677D}" type="slidenum">
              <a:rPr lang="en-US" smtClean="0"/>
              <a:pPr/>
              <a:t>7</a:t>
            </a:fld>
            <a:endParaRPr lang="en-US"/>
          </a:p>
        </p:txBody>
      </p:sp>
      <p:sp>
        <p:nvSpPr>
          <p:cNvPr id="123" name="Right Brace 122"/>
          <p:cNvSpPr/>
          <p:nvPr/>
        </p:nvSpPr>
        <p:spPr>
          <a:xfrm>
            <a:off x="5856679" y="1261499"/>
            <a:ext cx="384122" cy="1964827"/>
          </a:xfrm>
          <a:prstGeom prst="rightBrace">
            <a:avLst/>
          </a:prstGeom>
          <a:noFill/>
          <a:ln w="3175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30" name="AutoShape 5"/>
          <p:cNvSpPr>
            <a:spLocks noChangeArrowheads="1"/>
          </p:cNvSpPr>
          <p:nvPr/>
        </p:nvSpPr>
        <p:spPr bwMode="auto">
          <a:xfrm>
            <a:off x="6373598" y="1881544"/>
            <a:ext cx="2578960" cy="699654"/>
          </a:xfrm>
          <a:prstGeom prst="roundRect">
            <a:avLst>
              <a:gd name="adj" fmla="val 16667"/>
            </a:avLst>
          </a:prstGeom>
          <a:solidFill>
            <a:srgbClr val="FF40FF">
              <a:alpha val="10000"/>
            </a:srgbClr>
          </a:solidFill>
          <a:ln w="31750">
            <a:solidFill>
              <a:schemeClr val="tx1">
                <a:alpha val="98822"/>
              </a:schemeClr>
            </a:solidFill>
            <a:round/>
            <a:headEnd/>
            <a:tailEnd/>
          </a:ln>
        </p:spPr>
        <p:txBody>
          <a:bodyPr wrap="none" anchor="ctr"/>
          <a:lstStyle>
            <a:lvl1pPr eaLnBrk="0" hangingPunct="0">
              <a:defRPr sz="2000" b="1">
                <a:solidFill>
                  <a:schemeClr val="tx1"/>
                </a:solidFill>
                <a:latin typeface="Arial" charset="0"/>
                <a:ea typeface="ＭＳ Ｐゴシック" charset="-128"/>
              </a:defRPr>
            </a:lvl1pPr>
            <a:lvl2pPr marL="742950" indent="-285750" eaLnBrk="0" hangingPunct="0">
              <a:defRPr sz="2000" b="1">
                <a:solidFill>
                  <a:schemeClr val="tx1"/>
                </a:solidFill>
                <a:latin typeface="Arial" charset="0"/>
                <a:ea typeface="ＭＳ Ｐゴシック" charset="-128"/>
              </a:defRPr>
            </a:lvl2pPr>
            <a:lvl3pPr marL="1143000" indent="-228600" eaLnBrk="0" hangingPunct="0">
              <a:defRPr sz="2000" b="1">
                <a:solidFill>
                  <a:schemeClr val="tx1"/>
                </a:solidFill>
                <a:latin typeface="Arial" charset="0"/>
                <a:ea typeface="ＭＳ Ｐゴシック" charset="-128"/>
              </a:defRPr>
            </a:lvl3pPr>
            <a:lvl4pPr marL="1600200" indent="-228600" eaLnBrk="0" hangingPunct="0">
              <a:defRPr sz="2000" b="1">
                <a:solidFill>
                  <a:schemeClr val="tx1"/>
                </a:solidFill>
                <a:latin typeface="Arial" charset="0"/>
                <a:ea typeface="ＭＳ Ｐゴシック" charset="-128"/>
              </a:defRPr>
            </a:lvl4pPr>
            <a:lvl5pPr marL="2057400" indent="-228600" eaLnBrk="0" hangingPunct="0">
              <a:defRPr sz="20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0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0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0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endParaRPr lang="en-US" altLang="en-US"/>
          </a:p>
        </p:txBody>
      </p:sp>
      <p:sp>
        <p:nvSpPr>
          <p:cNvPr id="131" name="Rectangle 12"/>
          <p:cNvSpPr>
            <a:spLocks noChangeArrowheads="1"/>
          </p:cNvSpPr>
          <p:nvPr/>
        </p:nvSpPr>
        <p:spPr bwMode="auto">
          <a:xfrm>
            <a:off x="6436455" y="1851589"/>
            <a:ext cx="2563595"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20000"/>
              </a:spcBef>
              <a:buClr>
                <a:srgbClr val="008080"/>
              </a:buClr>
              <a:buSzPct val="90000"/>
              <a:buFont typeface="Wingdings" charset="0"/>
              <a:buNone/>
              <a:defRPr/>
            </a:pPr>
            <a:r>
              <a:rPr lang="en-US" sz="2000" dirty="0" smtClean="0">
                <a:solidFill>
                  <a:schemeClr val="tx1"/>
                </a:solidFill>
                <a:latin typeface="+mn-lt"/>
                <a:ea typeface="ＭＳ Ｐゴシック" charset="0"/>
                <a:cs typeface="Arial" charset="0"/>
              </a:rPr>
              <a:t>Proactively maintain local </a:t>
            </a:r>
            <a:r>
              <a:rPr lang="en-US" sz="2000" dirty="0" smtClean="0">
                <a:solidFill>
                  <a:srgbClr val="B70064"/>
                </a:solidFill>
                <a:latin typeface="+mn-lt"/>
                <a:ea typeface="ＭＳ Ｐゴシック" charset="0"/>
                <a:cs typeface="Arial" charset="0"/>
              </a:rPr>
              <a:t>link state</a:t>
            </a:r>
            <a:endParaRPr lang="en-US" sz="2000" b="0" dirty="0" smtClean="0">
              <a:solidFill>
                <a:srgbClr val="B70064"/>
              </a:solidFill>
              <a:latin typeface="+mn-lt"/>
              <a:ea typeface="ＭＳ Ｐゴシック" charset="0"/>
              <a:cs typeface="Arial" charset="0"/>
            </a:endParaRPr>
          </a:p>
        </p:txBody>
      </p:sp>
      <p:sp>
        <p:nvSpPr>
          <p:cNvPr id="133" name="Right Brace 132"/>
          <p:cNvSpPr/>
          <p:nvPr/>
        </p:nvSpPr>
        <p:spPr>
          <a:xfrm>
            <a:off x="5856679" y="3428648"/>
            <a:ext cx="384122" cy="1240149"/>
          </a:xfrm>
          <a:prstGeom prst="rightBrace">
            <a:avLst/>
          </a:prstGeom>
          <a:noFill/>
          <a:ln w="3175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34" name="Right Brace 133"/>
          <p:cNvSpPr/>
          <p:nvPr/>
        </p:nvSpPr>
        <p:spPr>
          <a:xfrm>
            <a:off x="5870678" y="4871118"/>
            <a:ext cx="384122" cy="1523450"/>
          </a:xfrm>
          <a:prstGeom prst="rightBrace">
            <a:avLst/>
          </a:prstGeom>
          <a:noFill/>
          <a:ln w="3175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35" name="AutoShape 5"/>
          <p:cNvSpPr>
            <a:spLocks noChangeArrowheads="1"/>
          </p:cNvSpPr>
          <p:nvPr/>
        </p:nvSpPr>
        <p:spPr bwMode="auto">
          <a:xfrm>
            <a:off x="6337936" y="3717860"/>
            <a:ext cx="2657870" cy="699654"/>
          </a:xfrm>
          <a:prstGeom prst="roundRect">
            <a:avLst>
              <a:gd name="adj" fmla="val 16667"/>
            </a:avLst>
          </a:prstGeom>
          <a:solidFill>
            <a:srgbClr val="FF40FF">
              <a:alpha val="10000"/>
            </a:srgbClr>
          </a:solidFill>
          <a:ln w="31750">
            <a:solidFill>
              <a:schemeClr val="tx1">
                <a:alpha val="98822"/>
              </a:schemeClr>
            </a:solidFill>
            <a:round/>
            <a:headEnd/>
            <a:tailEnd/>
          </a:ln>
        </p:spPr>
        <p:txBody>
          <a:bodyPr wrap="none" anchor="ctr"/>
          <a:lstStyle>
            <a:lvl1pPr eaLnBrk="0" hangingPunct="0">
              <a:defRPr sz="2000" b="1">
                <a:solidFill>
                  <a:schemeClr val="tx1"/>
                </a:solidFill>
                <a:latin typeface="Arial" charset="0"/>
                <a:ea typeface="ＭＳ Ｐゴシック" charset="-128"/>
              </a:defRPr>
            </a:lvl1pPr>
            <a:lvl2pPr marL="742950" indent="-285750" eaLnBrk="0" hangingPunct="0">
              <a:defRPr sz="2000" b="1">
                <a:solidFill>
                  <a:schemeClr val="tx1"/>
                </a:solidFill>
                <a:latin typeface="Arial" charset="0"/>
                <a:ea typeface="ＭＳ Ｐゴシック" charset="-128"/>
              </a:defRPr>
            </a:lvl2pPr>
            <a:lvl3pPr marL="1143000" indent="-228600" eaLnBrk="0" hangingPunct="0">
              <a:defRPr sz="2000" b="1">
                <a:solidFill>
                  <a:schemeClr val="tx1"/>
                </a:solidFill>
                <a:latin typeface="Arial" charset="0"/>
                <a:ea typeface="ＭＳ Ｐゴシック" charset="-128"/>
              </a:defRPr>
            </a:lvl3pPr>
            <a:lvl4pPr marL="1600200" indent="-228600" eaLnBrk="0" hangingPunct="0">
              <a:defRPr sz="2000" b="1">
                <a:solidFill>
                  <a:schemeClr val="tx1"/>
                </a:solidFill>
                <a:latin typeface="Arial" charset="0"/>
                <a:ea typeface="ＭＳ Ｐゴシック" charset="-128"/>
              </a:defRPr>
            </a:lvl4pPr>
            <a:lvl5pPr marL="2057400" indent="-228600" eaLnBrk="0" hangingPunct="0">
              <a:defRPr sz="20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0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0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0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endParaRPr lang="en-US" altLang="en-US"/>
          </a:p>
        </p:txBody>
      </p:sp>
      <p:sp>
        <p:nvSpPr>
          <p:cNvPr id="136" name="Rectangle 12"/>
          <p:cNvSpPr>
            <a:spLocks noChangeArrowheads="1"/>
          </p:cNvSpPr>
          <p:nvPr/>
        </p:nvSpPr>
        <p:spPr bwMode="auto">
          <a:xfrm>
            <a:off x="6292122" y="3709628"/>
            <a:ext cx="2768380"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20000"/>
              </a:spcBef>
              <a:buClr>
                <a:srgbClr val="008080"/>
              </a:buClr>
              <a:buSzPct val="90000"/>
              <a:buFont typeface="Wingdings" charset="0"/>
              <a:buNone/>
              <a:defRPr/>
            </a:pPr>
            <a:r>
              <a:rPr lang="en-US" sz="2000" dirty="0" smtClean="0">
                <a:solidFill>
                  <a:schemeClr val="tx1"/>
                </a:solidFill>
                <a:latin typeface="+mn-lt"/>
                <a:ea typeface="ＭＳ Ｐゴシック" charset="0"/>
                <a:cs typeface="Arial" charset="0"/>
              </a:rPr>
              <a:t>Reactively build network-wide </a:t>
            </a:r>
            <a:r>
              <a:rPr lang="en-US" sz="2000" dirty="0" smtClean="0">
                <a:solidFill>
                  <a:srgbClr val="B70064"/>
                </a:solidFill>
                <a:latin typeface="+mn-lt"/>
                <a:ea typeface="ＭＳ Ｐゴシック" charset="0"/>
                <a:cs typeface="Arial" charset="0"/>
              </a:rPr>
              <a:t>gradient</a:t>
            </a:r>
            <a:endParaRPr lang="en-US" sz="2000" b="0" dirty="0" smtClean="0">
              <a:solidFill>
                <a:srgbClr val="B70064"/>
              </a:solidFill>
              <a:latin typeface="+mn-lt"/>
              <a:ea typeface="ＭＳ Ｐゴシック" charset="0"/>
              <a:cs typeface="Arial" charset="0"/>
            </a:endParaRPr>
          </a:p>
        </p:txBody>
      </p:sp>
      <p:sp>
        <p:nvSpPr>
          <p:cNvPr id="139" name="AutoShape 5"/>
          <p:cNvSpPr>
            <a:spLocks noChangeArrowheads="1"/>
          </p:cNvSpPr>
          <p:nvPr/>
        </p:nvSpPr>
        <p:spPr bwMode="auto">
          <a:xfrm>
            <a:off x="6374988" y="5676250"/>
            <a:ext cx="2577569" cy="699654"/>
          </a:xfrm>
          <a:prstGeom prst="roundRect">
            <a:avLst>
              <a:gd name="adj" fmla="val 16667"/>
            </a:avLst>
          </a:prstGeom>
          <a:solidFill>
            <a:srgbClr val="FF40FF">
              <a:alpha val="10000"/>
            </a:srgbClr>
          </a:solidFill>
          <a:ln w="31750">
            <a:solidFill>
              <a:schemeClr val="tx1">
                <a:alpha val="98822"/>
              </a:schemeClr>
            </a:solidFill>
            <a:round/>
            <a:headEnd/>
            <a:tailEnd/>
          </a:ln>
        </p:spPr>
        <p:txBody>
          <a:bodyPr wrap="none" anchor="ctr"/>
          <a:lstStyle>
            <a:lvl1pPr eaLnBrk="0" hangingPunct="0">
              <a:defRPr sz="2000" b="1">
                <a:solidFill>
                  <a:schemeClr val="tx1"/>
                </a:solidFill>
                <a:latin typeface="Arial" charset="0"/>
                <a:ea typeface="ＭＳ Ｐゴシック" charset="-128"/>
              </a:defRPr>
            </a:lvl1pPr>
            <a:lvl2pPr marL="742950" indent="-285750" eaLnBrk="0" hangingPunct="0">
              <a:defRPr sz="2000" b="1">
                <a:solidFill>
                  <a:schemeClr val="tx1"/>
                </a:solidFill>
                <a:latin typeface="Arial" charset="0"/>
                <a:ea typeface="ＭＳ Ｐゴシック" charset="-128"/>
              </a:defRPr>
            </a:lvl2pPr>
            <a:lvl3pPr marL="1143000" indent="-228600" eaLnBrk="0" hangingPunct="0">
              <a:defRPr sz="2000" b="1">
                <a:solidFill>
                  <a:schemeClr val="tx1"/>
                </a:solidFill>
                <a:latin typeface="Arial" charset="0"/>
                <a:ea typeface="ＭＳ Ｐゴシック" charset="-128"/>
              </a:defRPr>
            </a:lvl3pPr>
            <a:lvl4pPr marL="1600200" indent="-228600" eaLnBrk="0" hangingPunct="0">
              <a:defRPr sz="2000" b="1">
                <a:solidFill>
                  <a:schemeClr val="tx1"/>
                </a:solidFill>
                <a:latin typeface="Arial" charset="0"/>
                <a:ea typeface="ＭＳ Ｐゴシック" charset="-128"/>
              </a:defRPr>
            </a:lvl4pPr>
            <a:lvl5pPr marL="2057400" indent="-228600" eaLnBrk="0" hangingPunct="0">
              <a:defRPr sz="20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0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0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0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endParaRPr lang="en-US" altLang="en-US"/>
          </a:p>
        </p:txBody>
      </p:sp>
      <p:sp>
        <p:nvSpPr>
          <p:cNvPr id="140" name="Rectangle 12"/>
          <p:cNvSpPr>
            <a:spLocks noChangeArrowheads="1"/>
          </p:cNvSpPr>
          <p:nvPr/>
        </p:nvSpPr>
        <p:spPr bwMode="auto">
          <a:xfrm>
            <a:off x="6369127" y="5668018"/>
            <a:ext cx="2635392"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a:spcBef>
                <a:spcPct val="20000"/>
              </a:spcBef>
              <a:buClr>
                <a:srgbClr val="008080"/>
              </a:buClr>
              <a:buSzPct val="90000"/>
              <a:defRPr/>
            </a:pPr>
            <a:r>
              <a:rPr lang="en-US" sz="2000" dirty="0">
                <a:solidFill>
                  <a:srgbClr val="B70064"/>
                </a:solidFill>
                <a:latin typeface="Arial" charset="0"/>
                <a:ea typeface="Arial" charset="0"/>
                <a:cs typeface="Arial" charset="0"/>
              </a:rPr>
              <a:t>Flood </a:t>
            </a:r>
            <a:r>
              <a:rPr lang="en-US" sz="2000" dirty="0">
                <a:solidFill>
                  <a:schemeClr val="tx1"/>
                </a:solidFill>
                <a:latin typeface="Arial" charset="0"/>
                <a:ea typeface="Arial" charset="0"/>
                <a:cs typeface="Arial" charset="0"/>
              </a:rPr>
              <a:t>when no link or gradient state found</a:t>
            </a:r>
          </a:p>
        </p:txBody>
      </p:sp>
      <p:sp>
        <p:nvSpPr>
          <p:cNvPr id="141" name="AutoShape 5"/>
          <p:cNvSpPr>
            <a:spLocks noChangeArrowheads="1"/>
          </p:cNvSpPr>
          <p:nvPr/>
        </p:nvSpPr>
        <p:spPr bwMode="auto">
          <a:xfrm>
            <a:off x="6357644" y="4839015"/>
            <a:ext cx="2613574" cy="699654"/>
          </a:xfrm>
          <a:prstGeom prst="roundRect">
            <a:avLst>
              <a:gd name="adj" fmla="val 16667"/>
            </a:avLst>
          </a:prstGeom>
          <a:solidFill>
            <a:srgbClr val="FF40FF">
              <a:alpha val="10000"/>
            </a:srgbClr>
          </a:solidFill>
          <a:ln w="31750">
            <a:solidFill>
              <a:schemeClr val="tx1">
                <a:alpha val="98822"/>
              </a:schemeClr>
            </a:solidFill>
            <a:round/>
            <a:headEnd/>
            <a:tailEnd/>
          </a:ln>
        </p:spPr>
        <p:txBody>
          <a:bodyPr wrap="none" anchor="ctr"/>
          <a:lstStyle>
            <a:lvl1pPr eaLnBrk="0" hangingPunct="0">
              <a:defRPr sz="2000" b="1">
                <a:solidFill>
                  <a:schemeClr val="tx1"/>
                </a:solidFill>
                <a:latin typeface="Arial" charset="0"/>
                <a:ea typeface="ＭＳ Ｐゴシック" charset="-128"/>
              </a:defRPr>
            </a:lvl1pPr>
            <a:lvl2pPr marL="742950" indent="-285750" eaLnBrk="0" hangingPunct="0">
              <a:defRPr sz="2000" b="1">
                <a:solidFill>
                  <a:schemeClr val="tx1"/>
                </a:solidFill>
                <a:latin typeface="Arial" charset="0"/>
                <a:ea typeface="ＭＳ Ｐゴシック" charset="-128"/>
              </a:defRPr>
            </a:lvl2pPr>
            <a:lvl3pPr marL="1143000" indent="-228600" eaLnBrk="0" hangingPunct="0">
              <a:defRPr sz="2000" b="1">
                <a:solidFill>
                  <a:schemeClr val="tx1"/>
                </a:solidFill>
                <a:latin typeface="Arial" charset="0"/>
                <a:ea typeface="ＭＳ Ｐゴシック" charset="-128"/>
              </a:defRPr>
            </a:lvl3pPr>
            <a:lvl4pPr marL="1600200" indent="-228600" eaLnBrk="0" hangingPunct="0">
              <a:defRPr sz="2000" b="1">
                <a:solidFill>
                  <a:schemeClr val="tx1"/>
                </a:solidFill>
                <a:latin typeface="Arial" charset="0"/>
                <a:ea typeface="ＭＳ Ｐゴシック" charset="-128"/>
              </a:defRPr>
            </a:lvl4pPr>
            <a:lvl5pPr marL="2057400" indent="-228600" eaLnBrk="0" hangingPunct="0">
              <a:defRPr sz="20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0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0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0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endParaRPr lang="en-US" altLang="en-US"/>
          </a:p>
        </p:txBody>
      </p:sp>
      <p:sp>
        <p:nvSpPr>
          <p:cNvPr id="142" name="Rectangle 12"/>
          <p:cNvSpPr>
            <a:spLocks noChangeArrowheads="1"/>
          </p:cNvSpPr>
          <p:nvPr/>
        </p:nvSpPr>
        <p:spPr bwMode="auto">
          <a:xfrm>
            <a:off x="6337935" y="4830783"/>
            <a:ext cx="2657870"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20000"/>
              </a:spcBef>
              <a:buClr>
                <a:srgbClr val="008080"/>
              </a:buClr>
              <a:buSzPct val="90000"/>
              <a:buFont typeface="Wingdings" charset="0"/>
              <a:buNone/>
              <a:defRPr/>
            </a:pPr>
            <a:r>
              <a:rPr lang="en-US" sz="2000" dirty="0" smtClean="0">
                <a:solidFill>
                  <a:schemeClr val="tx1"/>
                </a:solidFill>
                <a:latin typeface="+mn-lt"/>
                <a:ea typeface="ＭＳ Ｐゴシック" charset="0"/>
                <a:cs typeface="Arial" charset="0"/>
              </a:rPr>
              <a:t>Maintain </a:t>
            </a:r>
            <a:r>
              <a:rPr lang="en-US" sz="2000" dirty="0" smtClean="0">
                <a:solidFill>
                  <a:srgbClr val="B70064"/>
                </a:solidFill>
                <a:latin typeface="+mn-lt"/>
                <a:ea typeface="ＭＳ Ｐゴシック" charset="0"/>
                <a:cs typeface="Arial" charset="0"/>
              </a:rPr>
              <a:t>multiple paths </a:t>
            </a:r>
            <a:r>
              <a:rPr lang="en-US" sz="2000" smtClean="0">
                <a:solidFill>
                  <a:schemeClr val="tx1"/>
                </a:solidFill>
                <a:latin typeface="+mn-lt"/>
                <a:ea typeface="ＭＳ Ｐゴシック" charset="0"/>
                <a:cs typeface="Arial" charset="0"/>
              </a:rPr>
              <a:t>to a destination</a:t>
            </a:r>
            <a:endParaRPr lang="en-US" sz="2000" b="0" dirty="0" smtClean="0">
              <a:solidFill>
                <a:schemeClr val="tx1"/>
              </a:solidFill>
              <a:latin typeface="+mn-lt"/>
              <a:ea typeface="ＭＳ Ｐゴシック" charset="0"/>
              <a:cs typeface="Arial" charset="0"/>
            </a:endParaRPr>
          </a:p>
        </p:txBody>
      </p:sp>
      <p:sp>
        <p:nvSpPr>
          <p:cNvPr id="5" name="TextBox 4"/>
          <p:cNvSpPr txBox="1"/>
          <p:nvPr/>
        </p:nvSpPr>
        <p:spPr>
          <a:xfrm>
            <a:off x="6626928" y="983227"/>
            <a:ext cx="218264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2400" dirty="0" smtClean="0">
                <a:solidFill>
                  <a:srgbClr val="B70164"/>
                </a:solidFill>
                <a:latin typeface="Arial" charset="0"/>
                <a:ea typeface="Arial" charset="0"/>
                <a:cs typeface="Arial" charset="0"/>
              </a:rPr>
              <a:t>Design insights</a:t>
            </a:r>
            <a:endParaRPr kumimoji="0" lang="en-US" sz="2400" b="0" i="0" u="none" strike="noStrike" cap="none" spc="0" normalizeH="0" baseline="0" dirty="0">
              <a:ln>
                <a:noFill/>
              </a:ln>
              <a:solidFill>
                <a:srgbClr val="B70164"/>
              </a:solidFill>
              <a:effectLst/>
              <a:uFillTx/>
              <a:latin typeface="Arial" charset="0"/>
              <a:ea typeface="Arial" charset="0"/>
              <a:cs typeface="Arial" charset="0"/>
              <a:sym typeface="Calibri"/>
            </a:endParaRPr>
          </a:p>
        </p:txBody>
      </p:sp>
      <p:sp>
        <p:nvSpPr>
          <p:cNvPr id="18" name="Rectangle 17"/>
          <p:cNvSpPr/>
          <p:nvPr/>
        </p:nvSpPr>
        <p:spPr>
          <a:xfrm>
            <a:off x="88900" y="4712798"/>
            <a:ext cx="9055100" cy="2027218"/>
          </a:xfrm>
          <a:prstGeom prst="rect">
            <a:avLst/>
          </a:prstGeom>
          <a:solidFill>
            <a:srgbClr val="FFFFFF">
              <a:alpha val="93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61" name="Slide Number Placeholder 3"/>
          <p:cNvSpPr txBox="1">
            <a:spLocks noGrp="1"/>
          </p:cNvSpPr>
          <p:nvPr>
            <p:ph type="sldNum" sz="quarter" idx="2"/>
          </p:nvPr>
        </p:nvSpPr>
        <p:spPr/>
        <p:txBody>
          <a:bodyPr/>
          <a:lstStyle/>
          <a:p>
            <a:fld id="{86CB4B4D-7CA3-9044-876B-883B54F8677D}" type="slidenum">
              <a:rPr lang="en-US" smtClean="0"/>
              <a:pPr/>
              <a:t>7</a:t>
            </a:fld>
            <a:endParaRPr lang="en-US"/>
          </a:p>
        </p:txBody>
      </p:sp>
    </p:spTree>
    <p:extLst>
      <p:ext uri="{BB962C8B-B14F-4D97-AF65-F5344CB8AC3E}">
        <p14:creationId xmlns:p14="http://schemas.microsoft.com/office/powerpoint/2010/main" val="2121237184"/>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itle 1"/>
          <p:cNvSpPr txBox="1">
            <a:spLocks noGrp="1"/>
          </p:cNvSpPr>
          <p:nvPr>
            <p:ph type="title"/>
          </p:nvPr>
        </p:nvSpPr>
        <p:spPr/>
        <p:txBody>
          <a:bodyPr/>
          <a:lstStyle/>
          <a:p>
            <a:r>
              <a:rPr lang="en-US" dirty="0" smtClean="0"/>
              <a:t>Data traffic issues in real-world wireless networks</a:t>
            </a:r>
            <a:endParaRPr lang="en-US" dirty="0"/>
          </a:p>
        </p:txBody>
      </p:sp>
      <p:sp>
        <p:nvSpPr>
          <p:cNvPr id="160" name="Content Placeholder 2"/>
          <p:cNvSpPr txBox="1">
            <a:spLocks noGrp="1"/>
          </p:cNvSpPr>
          <p:nvPr>
            <p:ph type="body" idx="1"/>
          </p:nvPr>
        </p:nvSpPr>
        <p:spPr>
          <a:xfrm>
            <a:off x="457199" y="1111250"/>
            <a:ext cx="5596991" cy="5014913"/>
          </a:xfrm>
        </p:spPr>
        <p:txBody>
          <a:bodyPr/>
          <a:lstStyle/>
          <a:p>
            <a:pPr marL="0" indent="0">
              <a:buNone/>
            </a:pPr>
            <a:r>
              <a:rPr lang="en-US" dirty="0" smtClean="0"/>
              <a:t>Traffic falls off with hop-distance</a:t>
            </a:r>
            <a:endParaRPr lang="en-US" sz="1600" baseline="30000" dirty="0" smtClean="0">
              <a:solidFill>
                <a:schemeClr val="tx1"/>
              </a:solidFill>
            </a:endParaRPr>
          </a:p>
          <a:p>
            <a:pPr lvl="1"/>
            <a:r>
              <a:rPr lang="en-US" i="1" dirty="0" smtClean="0"/>
              <a:t>[</a:t>
            </a:r>
            <a:r>
              <a:rPr lang="en-US" i="1" dirty="0" err="1" smtClean="0"/>
              <a:t>Ramanathan</a:t>
            </a:r>
            <a:r>
              <a:rPr lang="en-US" i="1" dirty="0" smtClean="0"/>
              <a:t> et al, 2010]</a:t>
            </a:r>
          </a:p>
          <a:p>
            <a:pPr lvl="1"/>
            <a:r>
              <a:rPr lang="en-US" dirty="0" smtClean="0"/>
              <a:t>local traffic &gt;&gt; non-local traffic</a:t>
            </a:r>
          </a:p>
          <a:p>
            <a:pPr lvl="1"/>
            <a:endParaRPr lang="en-US" sz="800" dirty="0" smtClean="0"/>
          </a:p>
          <a:p>
            <a:pPr marL="0" indent="0">
              <a:buNone/>
            </a:pPr>
            <a:r>
              <a:rPr lang="en-US" dirty="0"/>
              <a:t>Cost of route setup</a:t>
            </a:r>
          </a:p>
          <a:p>
            <a:pPr lvl="1"/>
            <a:r>
              <a:rPr lang="en-US" dirty="0"/>
              <a:t>local route &lt;&lt; non-local route</a:t>
            </a:r>
          </a:p>
          <a:p>
            <a:pPr lvl="1"/>
            <a:endParaRPr lang="en-US" sz="800" dirty="0" smtClean="0"/>
          </a:p>
          <a:p>
            <a:pPr marL="0" indent="0">
              <a:buNone/>
            </a:pPr>
            <a:r>
              <a:rPr lang="en-US" dirty="0" smtClean="0"/>
              <a:t>Non-local destinations are often sinks </a:t>
            </a:r>
          </a:p>
          <a:p>
            <a:pPr lvl="1"/>
            <a:r>
              <a:rPr lang="en-US" dirty="0" smtClean="0"/>
              <a:t>sensor networks, access points</a:t>
            </a:r>
          </a:p>
          <a:p>
            <a:pPr lvl="1"/>
            <a:r>
              <a:rPr lang="en-US" dirty="0"/>
              <a:t>m</a:t>
            </a:r>
            <a:r>
              <a:rPr lang="en-US" dirty="0" smtClean="0"/>
              <a:t>any to one traffic</a:t>
            </a:r>
          </a:p>
          <a:p>
            <a:pPr marL="0" indent="0">
              <a:buNone/>
            </a:pPr>
            <a:endParaRPr lang="en-US" sz="800" dirty="0" smtClean="0"/>
          </a:p>
          <a:p>
            <a:pPr marL="0" indent="0">
              <a:buNone/>
            </a:pPr>
            <a:r>
              <a:rPr lang="en-US" dirty="0" smtClean="0"/>
              <a:t>Network dynamics</a:t>
            </a:r>
          </a:p>
          <a:p>
            <a:pPr lvl="1"/>
            <a:r>
              <a:rPr lang="en-US" dirty="0" smtClean="0"/>
              <a:t>mobility, congestion, wireless interference</a:t>
            </a:r>
          </a:p>
          <a:p>
            <a:pPr lvl="1"/>
            <a:r>
              <a:rPr lang="en-US" dirty="0" smtClean="0"/>
              <a:t>path breaks increase with distance to destination </a:t>
            </a:r>
          </a:p>
        </p:txBody>
      </p:sp>
      <p:sp>
        <p:nvSpPr>
          <p:cNvPr id="161" name="Slide Number Placeholder 3"/>
          <p:cNvSpPr txBox="1">
            <a:spLocks noGrp="1"/>
          </p:cNvSpPr>
          <p:nvPr>
            <p:ph type="sldNum" sz="quarter" idx="2"/>
          </p:nvPr>
        </p:nvSpPr>
        <p:spPr/>
        <p:txBody>
          <a:bodyPr/>
          <a:lstStyle/>
          <a:p>
            <a:fld id="{86CB4B4D-7CA3-9044-876B-883B54F8677D}" type="slidenum">
              <a:rPr lang="en-US" smtClean="0"/>
              <a:pPr/>
              <a:t>8</a:t>
            </a:fld>
            <a:endParaRPr lang="en-US"/>
          </a:p>
        </p:txBody>
      </p:sp>
      <p:sp>
        <p:nvSpPr>
          <p:cNvPr id="80" name="Slide Number Placeholder 3"/>
          <p:cNvSpPr txBox="1">
            <a:spLocks/>
          </p:cNvSpPr>
          <p:nvPr/>
        </p:nvSpPr>
        <p:spPr>
          <a:xfrm>
            <a:off x="8384892" y="6394500"/>
            <a:ext cx="301909" cy="288825"/>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898989"/>
                </a:solidFill>
                <a:effectLst/>
                <a:uFillTx/>
                <a:latin typeface="+mn-lt"/>
                <a:ea typeface="+mn-ea"/>
                <a:cs typeface="+mn-cs"/>
                <a:sym typeface="Arial"/>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a:lstStyle>
          <a:p>
            <a:fld id="{86CB4B4D-7CA3-9044-876B-883B54F8677D}" type="slidenum">
              <a:rPr lang="en-US" smtClean="0"/>
              <a:pPr/>
              <a:t>8</a:t>
            </a:fld>
            <a:endParaRPr lang="en-US"/>
          </a:p>
        </p:txBody>
      </p:sp>
      <p:sp>
        <p:nvSpPr>
          <p:cNvPr id="123" name="Right Brace 122"/>
          <p:cNvSpPr/>
          <p:nvPr/>
        </p:nvSpPr>
        <p:spPr>
          <a:xfrm>
            <a:off x="5856679" y="1261499"/>
            <a:ext cx="384122" cy="1964827"/>
          </a:xfrm>
          <a:prstGeom prst="rightBrace">
            <a:avLst/>
          </a:prstGeom>
          <a:noFill/>
          <a:ln w="3175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30" name="AutoShape 5"/>
          <p:cNvSpPr>
            <a:spLocks noChangeArrowheads="1"/>
          </p:cNvSpPr>
          <p:nvPr/>
        </p:nvSpPr>
        <p:spPr bwMode="auto">
          <a:xfrm>
            <a:off x="6373598" y="1881544"/>
            <a:ext cx="2578960" cy="699654"/>
          </a:xfrm>
          <a:prstGeom prst="roundRect">
            <a:avLst>
              <a:gd name="adj" fmla="val 16667"/>
            </a:avLst>
          </a:prstGeom>
          <a:solidFill>
            <a:srgbClr val="FF40FF">
              <a:alpha val="10000"/>
            </a:srgbClr>
          </a:solidFill>
          <a:ln w="31750">
            <a:solidFill>
              <a:schemeClr val="tx1">
                <a:alpha val="98822"/>
              </a:schemeClr>
            </a:solidFill>
            <a:round/>
            <a:headEnd/>
            <a:tailEnd/>
          </a:ln>
        </p:spPr>
        <p:txBody>
          <a:bodyPr wrap="none" anchor="ctr"/>
          <a:lstStyle>
            <a:lvl1pPr eaLnBrk="0" hangingPunct="0">
              <a:defRPr sz="2000" b="1">
                <a:solidFill>
                  <a:schemeClr val="tx1"/>
                </a:solidFill>
                <a:latin typeface="Arial" charset="0"/>
                <a:ea typeface="ＭＳ Ｐゴシック" charset="-128"/>
              </a:defRPr>
            </a:lvl1pPr>
            <a:lvl2pPr marL="742950" indent="-285750" eaLnBrk="0" hangingPunct="0">
              <a:defRPr sz="2000" b="1">
                <a:solidFill>
                  <a:schemeClr val="tx1"/>
                </a:solidFill>
                <a:latin typeface="Arial" charset="0"/>
                <a:ea typeface="ＭＳ Ｐゴシック" charset="-128"/>
              </a:defRPr>
            </a:lvl2pPr>
            <a:lvl3pPr marL="1143000" indent="-228600" eaLnBrk="0" hangingPunct="0">
              <a:defRPr sz="2000" b="1">
                <a:solidFill>
                  <a:schemeClr val="tx1"/>
                </a:solidFill>
                <a:latin typeface="Arial" charset="0"/>
                <a:ea typeface="ＭＳ Ｐゴシック" charset="-128"/>
              </a:defRPr>
            </a:lvl3pPr>
            <a:lvl4pPr marL="1600200" indent="-228600" eaLnBrk="0" hangingPunct="0">
              <a:defRPr sz="2000" b="1">
                <a:solidFill>
                  <a:schemeClr val="tx1"/>
                </a:solidFill>
                <a:latin typeface="Arial" charset="0"/>
                <a:ea typeface="ＭＳ Ｐゴシック" charset="-128"/>
              </a:defRPr>
            </a:lvl4pPr>
            <a:lvl5pPr marL="2057400" indent="-228600" eaLnBrk="0" hangingPunct="0">
              <a:defRPr sz="20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0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0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0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endParaRPr lang="en-US" altLang="en-US"/>
          </a:p>
        </p:txBody>
      </p:sp>
      <p:sp>
        <p:nvSpPr>
          <p:cNvPr id="131" name="Rectangle 12"/>
          <p:cNvSpPr>
            <a:spLocks noChangeArrowheads="1"/>
          </p:cNvSpPr>
          <p:nvPr/>
        </p:nvSpPr>
        <p:spPr bwMode="auto">
          <a:xfrm>
            <a:off x="6436455" y="1851589"/>
            <a:ext cx="2563595"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20000"/>
              </a:spcBef>
              <a:buClr>
                <a:srgbClr val="008080"/>
              </a:buClr>
              <a:buSzPct val="90000"/>
              <a:buFont typeface="Wingdings" charset="0"/>
              <a:buNone/>
              <a:defRPr/>
            </a:pPr>
            <a:r>
              <a:rPr lang="en-US" sz="2000" dirty="0" smtClean="0">
                <a:solidFill>
                  <a:schemeClr val="tx1"/>
                </a:solidFill>
                <a:latin typeface="+mn-lt"/>
                <a:ea typeface="ＭＳ Ｐゴシック" charset="0"/>
                <a:cs typeface="Arial" charset="0"/>
              </a:rPr>
              <a:t>Proactively maintain local </a:t>
            </a:r>
            <a:r>
              <a:rPr lang="en-US" sz="2000" dirty="0" smtClean="0">
                <a:solidFill>
                  <a:srgbClr val="B70064"/>
                </a:solidFill>
                <a:latin typeface="+mn-lt"/>
                <a:ea typeface="ＭＳ Ｐゴシック" charset="0"/>
                <a:cs typeface="Arial" charset="0"/>
              </a:rPr>
              <a:t>link state</a:t>
            </a:r>
            <a:endParaRPr lang="en-US" sz="2000" b="0" dirty="0" smtClean="0">
              <a:solidFill>
                <a:srgbClr val="B70064"/>
              </a:solidFill>
              <a:latin typeface="+mn-lt"/>
              <a:ea typeface="ＭＳ Ｐゴシック" charset="0"/>
              <a:cs typeface="Arial" charset="0"/>
            </a:endParaRPr>
          </a:p>
        </p:txBody>
      </p:sp>
      <p:sp>
        <p:nvSpPr>
          <p:cNvPr id="133" name="Right Brace 132"/>
          <p:cNvSpPr/>
          <p:nvPr/>
        </p:nvSpPr>
        <p:spPr>
          <a:xfrm>
            <a:off x="5856679" y="3428648"/>
            <a:ext cx="384122" cy="1240149"/>
          </a:xfrm>
          <a:prstGeom prst="rightBrace">
            <a:avLst/>
          </a:prstGeom>
          <a:noFill/>
          <a:ln w="3175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34" name="Right Brace 133"/>
          <p:cNvSpPr/>
          <p:nvPr/>
        </p:nvSpPr>
        <p:spPr>
          <a:xfrm>
            <a:off x="5870678" y="4871118"/>
            <a:ext cx="384122" cy="1523450"/>
          </a:xfrm>
          <a:prstGeom prst="rightBrace">
            <a:avLst/>
          </a:prstGeom>
          <a:noFill/>
          <a:ln w="3175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35" name="AutoShape 5"/>
          <p:cNvSpPr>
            <a:spLocks noChangeArrowheads="1"/>
          </p:cNvSpPr>
          <p:nvPr/>
        </p:nvSpPr>
        <p:spPr bwMode="auto">
          <a:xfrm>
            <a:off x="6337936" y="3717860"/>
            <a:ext cx="2657870" cy="699654"/>
          </a:xfrm>
          <a:prstGeom prst="roundRect">
            <a:avLst>
              <a:gd name="adj" fmla="val 16667"/>
            </a:avLst>
          </a:prstGeom>
          <a:solidFill>
            <a:srgbClr val="FF40FF">
              <a:alpha val="10000"/>
            </a:srgbClr>
          </a:solidFill>
          <a:ln w="31750">
            <a:solidFill>
              <a:schemeClr val="tx1">
                <a:alpha val="98822"/>
              </a:schemeClr>
            </a:solidFill>
            <a:round/>
            <a:headEnd/>
            <a:tailEnd/>
          </a:ln>
        </p:spPr>
        <p:txBody>
          <a:bodyPr wrap="none" anchor="ctr"/>
          <a:lstStyle>
            <a:lvl1pPr eaLnBrk="0" hangingPunct="0">
              <a:defRPr sz="2000" b="1">
                <a:solidFill>
                  <a:schemeClr val="tx1"/>
                </a:solidFill>
                <a:latin typeface="Arial" charset="0"/>
                <a:ea typeface="ＭＳ Ｐゴシック" charset="-128"/>
              </a:defRPr>
            </a:lvl1pPr>
            <a:lvl2pPr marL="742950" indent="-285750" eaLnBrk="0" hangingPunct="0">
              <a:defRPr sz="2000" b="1">
                <a:solidFill>
                  <a:schemeClr val="tx1"/>
                </a:solidFill>
                <a:latin typeface="Arial" charset="0"/>
                <a:ea typeface="ＭＳ Ｐゴシック" charset="-128"/>
              </a:defRPr>
            </a:lvl2pPr>
            <a:lvl3pPr marL="1143000" indent="-228600" eaLnBrk="0" hangingPunct="0">
              <a:defRPr sz="2000" b="1">
                <a:solidFill>
                  <a:schemeClr val="tx1"/>
                </a:solidFill>
                <a:latin typeface="Arial" charset="0"/>
                <a:ea typeface="ＭＳ Ｐゴシック" charset="-128"/>
              </a:defRPr>
            </a:lvl3pPr>
            <a:lvl4pPr marL="1600200" indent="-228600" eaLnBrk="0" hangingPunct="0">
              <a:defRPr sz="2000" b="1">
                <a:solidFill>
                  <a:schemeClr val="tx1"/>
                </a:solidFill>
                <a:latin typeface="Arial" charset="0"/>
                <a:ea typeface="ＭＳ Ｐゴシック" charset="-128"/>
              </a:defRPr>
            </a:lvl4pPr>
            <a:lvl5pPr marL="2057400" indent="-228600" eaLnBrk="0" hangingPunct="0">
              <a:defRPr sz="20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0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0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0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endParaRPr lang="en-US" altLang="en-US"/>
          </a:p>
        </p:txBody>
      </p:sp>
      <p:sp>
        <p:nvSpPr>
          <p:cNvPr id="136" name="Rectangle 12"/>
          <p:cNvSpPr>
            <a:spLocks noChangeArrowheads="1"/>
          </p:cNvSpPr>
          <p:nvPr/>
        </p:nvSpPr>
        <p:spPr bwMode="auto">
          <a:xfrm>
            <a:off x="6292122" y="3709628"/>
            <a:ext cx="2768380"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20000"/>
              </a:spcBef>
              <a:buClr>
                <a:srgbClr val="008080"/>
              </a:buClr>
              <a:buSzPct val="90000"/>
              <a:buFont typeface="Wingdings" charset="0"/>
              <a:buNone/>
              <a:defRPr/>
            </a:pPr>
            <a:r>
              <a:rPr lang="en-US" sz="2000" dirty="0" smtClean="0">
                <a:solidFill>
                  <a:schemeClr val="tx1"/>
                </a:solidFill>
                <a:latin typeface="+mn-lt"/>
                <a:ea typeface="ＭＳ Ｐゴシック" charset="0"/>
                <a:cs typeface="Arial" charset="0"/>
              </a:rPr>
              <a:t>Reactively build network-wide </a:t>
            </a:r>
            <a:r>
              <a:rPr lang="en-US" sz="2000" dirty="0" smtClean="0">
                <a:solidFill>
                  <a:srgbClr val="B70064"/>
                </a:solidFill>
                <a:latin typeface="+mn-lt"/>
                <a:ea typeface="ＭＳ Ｐゴシック" charset="0"/>
                <a:cs typeface="Arial" charset="0"/>
              </a:rPr>
              <a:t>gradient</a:t>
            </a:r>
            <a:endParaRPr lang="en-US" sz="2000" b="0" dirty="0" smtClean="0">
              <a:solidFill>
                <a:srgbClr val="B70064"/>
              </a:solidFill>
              <a:latin typeface="+mn-lt"/>
              <a:ea typeface="ＭＳ Ｐゴシック" charset="0"/>
              <a:cs typeface="Arial" charset="0"/>
            </a:endParaRPr>
          </a:p>
        </p:txBody>
      </p:sp>
      <p:sp>
        <p:nvSpPr>
          <p:cNvPr id="139" name="AutoShape 5"/>
          <p:cNvSpPr>
            <a:spLocks noChangeArrowheads="1"/>
          </p:cNvSpPr>
          <p:nvPr/>
        </p:nvSpPr>
        <p:spPr bwMode="auto">
          <a:xfrm>
            <a:off x="6374988" y="5676250"/>
            <a:ext cx="2577569" cy="699654"/>
          </a:xfrm>
          <a:prstGeom prst="roundRect">
            <a:avLst>
              <a:gd name="adj" fmla="val 16667"/>
            </a:avLst>
          </a:prstGeom>
          <a:solidFill>
            <a:srgbClr val="FF40FF">
              <a:alpha val="10000"/>
            </a:srgbClr>
          </a:solidFill>
          <a:ln w="31750">
            <a:solidFill>
              <a:schemeClr val="tx1">
                <a:alpha val="98822"/>
              </a:schemeClr>
            </a:solidFill>
            <a:round/>
            <a:headEnd/>
            <a:tailEnd/>
          </a:ln>
        </p:spPr>
        <p:txBody>
          <a:bodyPr wrap="none" anchor="ctr"/>
          <a:lstStyle>
            <a:lvl1pPr eaLnBrk="0" hangingPunct="0">
              <a:defRPr sz="2000" b="1">
                <a:solidFill>
                  <a:schemeClr val="tx1"/>
                </a:solidFill>
                <a:latin typeface="Arial" charset="0"/>
                <a:ea typeface="ＭＳ Ｐゴシック" charset="-128"/>
              </a:defRPr>
            </a:lvl1pPr>
            <a:lvl2pPr marL="742950" indent="-285750" eaLnBrk="0" hangingPunct="0">
              <a:defRPr sz="2000" b="1">
                <a:solidFill>
                  <a:schemeClr val="tx1"/>
                </a:solidFill>
                <a:latin typeface="Arial" charset="0"/>
                <a:ea typeface="ＭＳ Ｐゴシック" charset="-128"/>
              </a:defRPr>
            </a:lvl2pPr>
            <a:lvl3pPr marL="1143000" indent="-228600" eaLnBrk="0" hangingPunct="0">
              <a:defRPr sz="2000" b="1">
                <a:solidFill>
                  <a:schemeClr val="tx1"/>
                </a:solidFill>
                <a:latin typeface="Arial" charset="0"/>
                <a:ea typeface="ＭＳ Ｐゴシック" charset="-128"/>
              </a:defRPr>
            </a:lvl3pPr>
            <a:lvl4pPr marL="1600200" indent="-228600" eaLnBrk="0" hangingPunct="0">
              <a:defRPr sz="2000" b="1">
                <a:solidFill>
                  <a:schemeClr val="tx1"/>
                </a:solidFill>
                <a:latin typeface="Arial" charset="0"/>
                <a:ea typeface="ＭＳ Ｐゴシック" charset="-128"/>
              </a:defRPr>
            </a:lvl4pPr>
            <a:lvl5pPr marL="2057400" indent="-228600" eaLnBrk="0" hangingPunct="0">
              <a:defRPr sz="20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0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0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0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endParaRPr lang="en-US" altLang="en-US"/>
          </a:p>
        </p:txBody>
      </p:sp>
      <p:sp>
        <p:nvSpPr>
          <p:cNvPr id="140" name="Rectangle 12"/>
          <p:cNvSpPr>
            <a:spLocks noChangeArrowheads="1"/>
          </p:cNvSpPr>
          <p:nvPr/>
        </p:nvSpPr>
        <p:spPr bwMode="auto">
          <a:xfrm>
            <a:off x="6369127" y="5668018"/>
            <a:ext cx="2635392"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a:spcBef>
                <a:spcPct val="20000"/>
              </a:spcBef>
              <a:buClr>
                <a:srgbClr val="008080"/>
              </a:buClr>
              <a:buSzPct val="90000"/>
              <a:defRPr/>
            </a:pPr>
            <a:r>
              <a:rPr lang="en-US" sz="2000" dirty="0">
                <a:solidFill>
                  <a:srgbClr val="B70064"/>
                </a:solidFill>
                <a:latin typeface="Arial" charset="0"/>
                <a:ea typeface="Arial" charset="0"/>
                <a:cs typeface="Arial" charset="0"/>
              </a:rPr>
              <a:t>Flood </a:t>
            </a:r>
            <a:r>
              <a:rPr lang="en-US" sz="2000" dirty="0">
                <a:solidFill>
                  <a:schemeClr val="tx1"/>
                </a:solidFill>
                <a:latin typeface="Arial" charset="0"/>
                <a:ea typeface="Arial" charset="0"/>
                <a:cs typeface="Arial" charset="0"/>
              </a:rPr>
              <a:t>when no link or gradient state found</a:t>
            </a:r>
          </a:p>
        </p:txBody>
      </p:sp>
      <p:sp>
        <p:nvSpPr>
          <p:cNvPr id="141" name="AutoShape 5"/>
          <p:cNvSpPr>
            <a:spLocks noChangeArrowheads="1"/>
          </p:cNvSpPr>
          <p:nvPr/>
        </p:nvSpPr>
        <p:spPr bwMode="auto">
          <a:xfrm>
            <a:off x="6357644" y="4839015"/>
            <a:ext cx="2613574" cy="699654"/>
          </a:xfrm>
          <a:prstGeom prst="roundRect">
            <a:avLst>
              <a:gd name="adj" fmla="val 16667"/>
            </a:avLst>
          </a:prstGeom>
          <a:solidFill>
            <a:srgbClr val="FF40FF">
              <a:alpha val="10000"/>
            </a:srgbClr>
          </a:solidFill>
          <a:ln w="31750">
            <a:solidFill>
              <a:schemeClr val="tx1">
                <a:alpha val="98822"/>
              </a:schemeClr>
            </a:solidFill>
            <a:round/>
            <a:headEnd/>
            <a:tailEnd/>
          </a:ln>
        </p:spPr>
        <p:txBody>
          <a:bodyPr wrap="none" anchor="ctr"/>
          <a:lstStyle>
            <a:lvl1pPr eaLnBrk="0" hangingPunct="0">
              <a:defRPr sz="2000" b="1">
                <a:solidFill>
                  <a:schemeClr val="tx1"/>
                </a:solidFill>
                <a:latin typeface="Arial" charset="0"/>
                <a:ea typeface="ＭＳ Ｐゴシック" charset="-128"/>
              </a:defRPr>
            </a:lvl1pPr>
            <a:lvl2pPr marL="742950" indent="-285750" eaLnBrk="0" hangingPunct="0">
              <a:defRPr sz="2000" b="1">
                <a:solidFill>
                  <a:schemeClr val="tx1"/>
                </a:solidFill>
                <a:latin typeface="Arial" charset="0"/>
                <a:ea typeface="ＭＳ Ｐゴシック" charset="-128"/>
              </a:defRPr>
            </a:lvl2pPr>
            <a:lvl3pPr marL="1143000" indent="-228600" eaLnBrk="0" hangingPunct="0">
              <a:defRPr sz="2000" b="1">
                <a:solidFill>
                  <a:schemeClr val="tx1"/>
                </a:solidFill>
                <a:latin typeface="Arial" charset="0"/>
                <a:ea typeface="ＭＳ Ｐゴシック" charset="-128"/>
              </a:defRPr>
            </a:lvl3pPr>
            <a:lvl4pPr marL="1600200" indent="-228600" eaLnBrk="0" hangingPunct="0">
              <a:defRPr sz="2000" b="1">
                <a:solidFill>
                  <a:schemeClr val="tx1"/>
                </a:solidFill>
                <a:latin typeface="Arial" charset="0"/>
                <a:ea typeface="ＭＳ Ｐゴシック" charset="-128"/>
              </a:defRPr>
            </a:lvl4pPr>
            <a:lvl5pPr marL="2057400" indent="-228600" eaLnBrk="0" hangingPunct="0">
              <a:defRPr sz="2000"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000"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000"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000"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000" b="1">
                <a:solidFill>
                  <a:schemeClr val="tx1"/>
                </a:solidFill>
                <a:latin typeface="Arial" charset="0"/>
                <a:ea typeface="ＭＳ Ｐゴシック" charset="-128"/>
              </a:defRPr>
            </a:lvl9pPr>
          </a:lstStyle>
          <a:p>
            <a:pPr eaLnBrk="1" hangingPunct="1"/>
            <a:endParaRPr lang="en-US" altLang="en-US"/>
          </a:p>
        </p:txBody>
      </p:sp>
      <p:sp>
        <p:nvSpPr>
          <p:cNvPr id="142" name="Rectangle 12"/>
          <p:cNvSpPr>
            <a:spLocks noChangeArrowheads="1"/>
          </p:cNvSpPr>
          <p:nvPr/>
        </p:nvSpPr>
        <p:spPr bwMode="auto">
          <a:xfrm>
            <a:off x="6337935" y="4830783"/>
            <a:ext cx="2657870"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20000"/>
              </a:spcBef>
              <a:buClr>
                <a:srgbClr val="008080"/>
              </a:buClr>
              <a:buSzPct val="90000"/>
              <a:buFont typeface="Wingdings" charset="0"/>
              <a:buNone/>
              <a:defRPr/>
            </a:pPr>
            <a:r>
              <a:rPr lang="en-US" sz="2000" dirty="0" smtClean="0">
                <a:solidFill>
                  <a:schemeClr val="tx1"/>
                </a:solidFill>
                <a:latin typeface="+mn-lt"/>
                <a:ea typeface="ＭＳ Ｐゴシック" charset="0"/>
                <a:cs typeface="Arial" charset="0"/>
              </a:rPr>
              <a:t>Maintain </a:t>
            </a:r>
            <a:r>
              <a:rPr lang="en-US" sz="2000" dirty="0" smtClean="0">
                <a:solidFill>
                  <a:srgbClr val="B70064"/>
                </a:solidFill>
                <a:latin typeface="+mn-lt"/>
                <a:ea typeface="ＭＳ Ｐゴシック" charset="0"/>
                <a:cs typeface="Arial" charset="0"/>
              </a:rPr>
              <a:t>multiple paths </a:t>
            </a:r>
            <a:r>
              <a:rPr lang="en-US" sz="2000" smtClean="0">
                <a:solidFill>
                  <a:schemeClr val="tx1"/>
                </a:solidFill>
                <a:latin typeface="+mn-lt"/>
                <a:ea typeface="ＭＳ Ｐゴシック" charset="0"/>
                <a:cs typeface="Arial" charset="0"/>
              </a:rPr>
              <a:t>to a destination</a:t>
            </a:r>
            <a:endParaRPr lang="en-US" sz="2000" b="0" dirty="0" smtClean="0">
              <a:solidFill>
                <a:schemeClr val="tx1"/>
              </a:solidFill>
              <a:latin typeface="+mn-lt"/>
              <a:ea typeface="ＭＳ Ｐゴシック" charset="0"/>
              <a:cs typeface="Arial" charset="0"/>
            </a:endParaRPr>
          </a:p>
        </p:txBody>
      </p:sp>
      <p:sp>
        <p:nvSpPr>
          <p:cNvPr id="5" name="TextBox 4"/>
          <p:cNvSpPr txBox="1"/>
          <p:nvPr/>
        </p:nvSpPr>
        <p:spPr>
          <a:xfrm>
            <a:off x="6626928" y="983227"/>
            <a:ext cx="218264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2400" dirty="0" smtClean="0">
                <a:solidFill>
                  <a:srgbClr val="B70164"/>
                </a:solidFill>
                <a:latin typeface="Arial" charset="0"/>
                <a:ea typeface="Arial" charset="0"/>
                <a:cs typeface="Arial" charset="0"/>
              </a:rPr>
              <a:t>Design insights</a:t>
            </a:r>
            <a:endParaRPr kumimoji="0" lang="en-US" sz="2400" b="0" i="0" u="none" strike="noStrike" cap="none" spc="0" normalizeH="0" baseline="0" dirty="0">
              <a:ln>
                <a:noFill/>
              </a:ln>
              <a:solidFill>
                <a:srgbClr val="B70164"/>
              </a:solidFill>
              <a:effectLst/>
              <a:uFillTx/>
              <a:latin typeface="Arial" charset="0"/>
              <a:ea typeface="Arial" charset="0"/>
              <a:cs typeface="Arial" charset="0"/>
              <a:sym typeface="Calibri"/>
            </a:endParaRPr>
          </a:p>
        </p:txBody>
      </p:sp>
    </p:spTree>
    <p:extLst>
      <p:ext uri="{BB962C8B-B14F-4D97-AF65-F5344CB8AC3E}">
        <p14:creationId xmlns:p14="http://schemas.microsoft.com/office/powerpoint/2010/main" val="1852079049"/>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Title 1"/>
          <p:cNvSpPr txBox="1">
            <a:spLocks noGrp="1"/>
          </p:cNvSpPr>
          <p:nvPr>
            <p:ph type="title"/>
          </p:nvPr>
        </p:nvSpPr>
        <p:spPr>
          <a:prstGeom prst="rect">
            <a:avLst/>
          </a:prstGeom>
        </p:spPr>
        <p:txBody>
          <a:bodyPr/>
          <a:lstStyle/>
          <a:p>
            <a:r>
              <a:t>Roadmap</a:t>
            </a:r>
          </a:p>
        </p:txBody>
      </p:sp>
      <p:sp>
        <p:nvSpPr>
          <p:cNvPr id="128" name="Content Placeholder 2"/>
          <p:cNvSpPr txBox="1">
            <a:spLocks noGrp="1"/>
          </p:cNvSpPr>
          <p:nvPr>
            <p:ph type="body" idx="1"/>
          </p:nvPr>
        </p:nvSpPr>
        <p:spPr>
          <a:xfrm>
            <a:off x="457200" y="1111250"/>
            <a:ext cx="8229600" cy="5014913"/>
          </a:xfrm>
          <a:prstGeom prst="rect">
            <a:avLst/>
          </a:prstGeom>
        </p:spPr>
        <p:txBody>
          <a:bodyPr/>
          <a:lstStyle/>
          <a:p>
            <a:pPr marL="457200" indent="-457200">
              <a:buAutoNum type="arabicPeriod"/>
            </a:pPr>
            <a:r>
              <a:rPr dirty="0">
                <a:solidFill>
                  <a:schemeClr val="bg1">
                    <a:lumMod val="85000"/>
                  </a:schemeClr>
                </a:solidFill>
              </a:rPr>
              <a:t>Motivation</a:t>
            </a:r>
          </a:p>
          <a:p>
            <a:pPr marL="457200" indent="-457200">
              <a:buAutoNum type="arabicPeriod"/>
            </a:pPr>
            <a:endParaRPr dirty="0"/>
          </a:p>
          <a:p>
            <a:pPr marL="457200" indent="-457200">
              <a:buAutoNum type="arabicPeriod" startAt="2"/>
            </a:pPr>
            <a:r>
              <a:rPr dirty="0"/>
              <a:t>SHARE protocol</a:t>
            </a:r>
          </a:p>
          <a:p>
            <a:pPr marL="457200" indent="-457200">
              <a:buAutoNum type="arabicPeriod" startAt="2"/>
            </a:pPr>
            <a:endParaRPr dirty="0">
              <a:solidFill>
                <a:schemeClr val="bg1">
                  <a:lumMod val="85000"/>
                </a:schemeClr>
              </a:solidFill>
            </a:endParaRPr>
          </a:p>
          <a:p>
            <a:pPr marL="457200" indent="-457200">
              <a:buAutoNum type="arabicPeriod" startAt="3"/>
            </a:pPr>
            <a:r>
              <a:rPr dirty="0">
                <a:solidFill>
                  <a:schemeClr val="bg1">
                    <a:lumMod val="85000"/>
                  </a:schemeClr>
                </a:solidFill>
              </a:rPr>
              <a:t>Evaluation</a:t>
            </a:r>
          </a:p>
          <a:p>
            <a:pPr marL="857250" lvl="1" indent="-457200">
              <a:spcBef>
                <a:spcPts val="400"/>
              </a:spcBef>
              <a:buFont typeface="Arial"/>
              <a:defRPr sz="2000">
                <a:solidFill>
                  <a:srgbClr val="000000"/>
                </a:solidFill>
              </a:defRPr>
            </a:pPr>
            <a:endParaRPr dirty="0">
              <a:solidFill>
                <a:schemeClr val="bg1">
                  <a:lumMod val="85000"/>
                </a:schemeClr>
              </a:solidFill>
            </a:endParaRPr>
          </a:p>
          <a:p>
            <a:pPr marL="457200" indent="-457200">
              <a:buAutoNum type="arabicPeriod" startAt="3"/>
            </a:pPr>
            <a:r>
              <a:rPr lang="en-US" dirty="0" smtClean="0">
                <a:solidFill>
                  <a:schemeClr val="bg1">
                    <a:lumMod val="85000"/>
                  </a:schemeClr>
                </a:solidFill>
              </a:rPr>
              <a:t>Summary</a:t>
            </a:r>
            <a:endParaRPr dirty="0">
              <a:solidFill>
                <a:schemeClr val="bg1">
                  <a:lumMod val="85000"/>
                </a:schemeClr>
              </a:solidFill>
            </a:endParaRPr>
          </a:p>
        </p:txBody>
      </p:sp>
      <p:sp>
        <p:nvSpPr>
          <p:cNvPr id="129" name="Slide Number Placeholder 3"/>
          <p:cNvSpPr txBox="1">
            <a:spLocks noGrp="1"/>
          </p:cNvSpPr>
          <p:nvPr>
            <p:ph type="sldNum" sz="quarter" idx="2"/>
          </p:nvPr>
        </p:nvSpPr>
        <p:spPr>
          <a:xfrm>
            <a:off x="8483776" y="6394500"/>
            <a:ext cx="203024" cy="288825"/>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9</a:t>
            </a:fld>
            <a:endParaRPr/>
          </a:p>
        </p:txBody>
      </p:sp>
    </p:spTree>
    <p:extLst>
      <p:ext uri="{BB962C8B-B14F-4D97-AF65-F5344CB8AC3E}">
        <p14:creationId xmlns:p14="http://schemas.microsoft.com/office/powerpoint/2010/main" val="29535290"/>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17315</TotalTime>
  <Words>3625</Words>
  <Application>Microsoft Macintosh PowerPoint</Application>
  <PresentationFormat>On-screen Show (4:3)</PresentationFormat>
  <Paragraphs>682</Paragraphs>
  <Slides>29</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 (Headings)</vt:lpstr>
      <vt:lpstr>Calibri</vt:lpstr>
      <vt:lpstr>ＭＳ Ｐゴシック</vt:lpstr>
      <vt:lpstr>Wingdings</vt:lpstr>
      <vt:lpstr>Arial</vt:lpstr>
      <vt:lpstr>Office Theme</vt:lpstr>
      <vt:lpstr>PowerPoint Presentation</vt:lpstr>
      <vt:lpstr>Roadmap</vt:lpstr>
      <vt:lpstr>Roadmap</vt:lpstr>
      <vt:lpstr>20-50 Billion Wireless Devices by 2020 (Ericsson)</vt:lpstr>
      <vt:lpstr>20-50 Billion Wireless Devices by 2020 (Ericsson)</vt:lpstr>
      <vt:lpstr>Data traffic issues in real-world wireless networks</vt:lpstr>
      <vt:lpstr>Data traffic issues in real-world wireless networks</vt:lpstr>
      <vt:lpstr>Data traffic issues in real-world wireless networks</vt:lpstr>
      <vt:lpstr>Roadmap</vt:lpstr>
      <vt:lpstr>SHARE</vt:lpstr>
      <vt:lpstr>SHARE</vt:lpstr>
      <vt:lpstr>Reactive gradient routing</vt:lpstr>
      <vt:lpstr>Reactive gradient routing</vt:lpstr>
      <vt:lpstr>Gradient establishment</vt:lpstr>
      <vt:lpstr>Gradient establishment</vt:lpstr>
      <vt:lpstr>Truncating the flood of GEMs</vt:lpstr>
      <vt:lpstr>Truncating the flood of GEMs</vt:lpstr>
      <vt:lpstr>How SHARE nodes forward a packet</vt:lpstr>
      <vt:lpstr>Roadmap</vt:lpstr>
      <vt:lpstr>Evaluation</vt:lpstr>
      <vt:lpstr>Overhead</vt:lpstr>
      <vt:lpstr>Delivery ratio</vt:lpstr>
      <vt:lpstr>Delivery ratio</vt:lpstr>
      <vt:lpstr>Roadmap</vt:lpstr>
      <vt:lpstr>SHARE summary</vt:lpstr>
      <vt:lpstr>References</vt:lpstr>
      <vt:lpstr>Proactive link state routing</vt:lpstr>
      <vt:lpstr>Braiding</vt:lpstr>
      <vt:lpstr>Flooding</vt:lpstr>
    </vt:vector>
  </TitlesOfParts>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Manfredi, Victoria</cp:lastModifiedBy>
  <cp:revision>326</cp:revision>
  <dcterms:modified xsi:type="dcterms:W3CDTF">2017-08-07T14:44:08Z</dcterms:modified>
</cp:coreProperties>
</file>