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255" r:id="rId2"/>
    <p:sldId id="2282" r:id="rId3"/>
    <p:sldId id="2283" r:id="rId4"/>
    <p:sldId id="2284" r:id="rId5"/>
    <p:sldId id="2285" r:id="rId6"/>
    <p:sldId id="1334" r:id="rId7"/>
    <p:sldId id="2292" r:id="rId8"/>
    <p:sldId id="2289" r:id="rId9"/>
    <p:sldId id="2288" r:id="rId10"/>
    <p:sldId id="2290" r:id="rId11"/>
    <p:sldId id="2301" r:id="rId12"/>
    <p:sldId id="2302" r:id="rId13"/>
    <p:sldId id="2287" r:id="rId14"/>
    <p:sldId id="2294" r:id="rId15"/>
    <p:sldId id="2106" r:id="rId16"/>
    <p:sldId id="2247" r:id="rId17"/>
    <p:sldId id="2108" r:id="rId18"/>
    <p:sldId id="2296" r:id="rId19"/>
    <p:sldId id="2295" r:id="rId20"/>
    <p:sldId id="2112" r:id="rId21"/>
    <p:sldId id="2164" r:id="rId22"/>
    <p:sldId id="2314" r:id="rId23"/>
    <p:sldId id="2320" r:id="rId24"/>
    <p:sldId id="2323" r:id="rId25"/>
    <p:sldId id="2315" r:id="rId26"/>
    <p:sldId id="1326" r:id="rId27"/>
    <p:sldId id="2293" r:id="rId28"/>
    <p:sldId id="2308" r:id="rId29"/>
    <p:sldId id="2307" r:id="rId30"/>
    <p:sldId id="2251" r:id="rId31"/>
    <p:sldId id="2249" r:id="rId32"/>
    <p:sldId id="2318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2F92"/>
    <a:srgbClr val="0080FF"/>
    <a:srgbClr val="9437FF"/>
    <a:srgbClr val="A30040"/>
    <a:srgbClr val="D70000"/>
    <a:srgbClr val="008F00"/>
    <a:srgbClr val="009051"/>
    <a:srgbClr val="009193"/>
    <a:srgbClr val="01189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8"/>
    <p:restoredTop sz="73254"/>
  </p:normalViewPr>
  <p:slideViewPr>
    <p:cSldViewPr snapToGrid="0" snapToObjects="1">
      <p:cViewPr varScale="1">
        <p:scale>
          <a:sx n="106" d="100"/>
          <a:sy n="106" d="100"/>
        </p:scale>
        <p:origin x="184" y="192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45" d="100"/>
        <a:sy n="145" d="100"/>
      </p:scale>
      <p:origin x="0" y="17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5B05A6-50A7-F540-922F-51F4443C7A50}" type="datetime1">
              <a:rPr lang="en-US" altLang="en-US"/>
              <a:pPr/>
              <a:t>11/16/20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0D47CF-96E9-6641-AB86-A7B330697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870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2968E9-1DD1-8B41-90B2-D40DA696D18F}" type="datetime1">
              <a:rPr lang="en-US" altLang="en-US"/>
              <a:pPr/>
              <a:t>11/16/20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2488EA-BDE0-034E-BEE8-F422305AC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060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67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/>
              <a:t>Observations are linear function of state plus Gaussian noise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How does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Kalman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filter model state and observation change?</a:t>
            </a:r>
            <a:endParaRPr lang="en-US" sz="2000" dirty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09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assume </a:t>
            </a:r>
            <a:r>
              <a:rPr lang="en-US" altLang="en-US" dirty="0">
                <a:solidFill>
                  <a:srgbClr val="FF2F92"/>
                </a:solidFill>
              </a:rPr>
              <a:t>state transitions, </a:t>
            </a:r>
            <a:r>
              <a:rPr lang="en-US" altLang="en-US" b="1" dirty="0">
                <a:solidFill>
                  <a:srgbClr val="FF2F92"/>
                </a:solidFill>
              </a:rPr>
              <a:t>A</a:t>
            </a:r>
            <a:r>
              <a:rPr lang="en-US" altLang="en-US" dirty="0"/>
              <a:t>, follow shortest path routing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Observation matrix, B, maps </a:t>
            </a:r>
            <a:r>
              <a:rPr lang="en-US" altLang="en-US" sz="1200" dirty="0">
                <a:solidFill>
                  <a:srgbClr val="00B050"/>
                </a:solidFill>
              </a:rPr>
              <a:t>flow </a:t>
            </a:r>
            <a:r>
              <a:rPr lang="en-US" altLang="en-US" sz="1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200" dirty="0">
                <a:solidFill>
                  <a:srgbClr val="00B050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state at </a:t>
            </a:r>
            <a:r>
              <a:rPr lang="en-US" altLang="en-US" sz="1200" dirty="0">
                <a:solidFill>
                  <a:srgbClr val="00B050"/>
                </a:solidFill>
              </a:rPr>
              <a:t>time </a:t>
            </a:r>
            <a:r>
              <a:rPr lang="en-US" altLang="en-US" sz="1200" i="1" dirty="0">
                <a:solidFill>
                  <a:srgbClr val="00B050"/>
                </a:solidFill>
              </a:rPr>
              <a:t>t</a:t>
            </a:r>
            <a:r>
              <a:rPr lang="en-US" altLang="en-US" sz="1200" dirty="0">
                <a:solidFill>
                  <a:srgbClr val="00B050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to </a:t>
            </a:r>
            <a:r>
              <a:rPr lang="en-US" altLang="en-US" sz="1200" dirty="0">
                <a:solidFill>
                  <a:srgbClr val="00B050"/>
                </a:solidFill>
              </a:rPr>
              <a:t>link </a:t>
            </a:r>
            <a:r>
              <a:rPr lang="en-US" altLang="en-US" sz="1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1200" dirty="0">
                <a:solidFill>
                  <a:srgbClr val="00B050"/>
                </a:solidFill>
              </a:rPr>
              <a:t> transmissions </a:t>
            </a:r>
            <a:r>
              <a:rPr lang="en-US" altLang="en-US" sz="1200" dirty="0">
                <a:solidFill>
                  <a:schemeClr val="tx1"/>
                </a:solidFill>
              </a:rPr>
              <a:t>at </a:t>
            </a:r>
            <a:r>
              <a:rPr lang="en-US" altLang="en-US" sz="1200" dirty="0">
                <a:solidFill>
                  <a:srgbClr val="00B050"/>
                </a:solidFill>
              </a:rPr>
              <a:t>time </a:t>
            </a:r>
            <a:r>
              <a:rPr lang="en-US" altLang="en-US" sz="1200" i="1" dirty="0">
                <a:solidFill>
                  <a:srgbClr val="00B050"/>
                </a:solidFill>
              </a:rPr>
              <a:t>t</a:t>
            </a:r>
            <a:endParaRPr lang="en-US" alt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For each 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link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j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and 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flow </a:t>
            </a:r>
            <a:r>
              <a:rPr lang="en-US" sz="1200" i="1" dirty="0" err="1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,  for each possible 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sending device </a:t>
            </a:r>
            <a:r>
              <a:rPr lang="en-US" sz="1200" dirty="0" err="1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snd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(</a:t>
            </a:r>
            <a:r>
              <a:rPr lang="en-US" sz="1200" i="1" dirty="0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j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)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, </a:t>
            </a:r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B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gives next 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receiving device </a:t>
            </a:r>
            <a:r>
              <a:rPr lang="en-US" sz="1200" dirty="0" err="1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rcv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</a:t>
            </a:r>
            <a:r>
              <a:rPr lang="en-US" sz="1200" i="1" dirty="0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j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as determined by routing and topology</a:t>
            </a:r>
            <a:endParaRPr lang="en-US" sz="1200" dirty="0">
              <a:solidFill>
                <a:srgbClr val="00B050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869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As the network size, N , increases, the probability weight gets more and more finely dispersed over the possible states under consideration. We therefore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renomalize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the distribution PF once more focusing on the top 2F most probable states, where F is the actual number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ows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in the network. Knowing F is strictly not necessary and any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cuto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point to identify the inferred most likely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ows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could be used. To identify these top 2F most likely states, we sort the probabilities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the value,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minF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, at index 2F in this sorted list. We then set all probabilities less than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minF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to zero and then renormalize PF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34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208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Link access</a:t>
            </a:r>
          </a:p>
          <a:p>
            <a:pPr lvl="1"/>
            <a:r>
              <a:rPr lang="en-US" sz="1600" dirty="0"/>
              <a:t>discrete time:  one timestep sufficiently long for every device to transmit one packet 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0080FF"/>
              </a:solidFill>
            </a:endParaRP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0080FF"/>
              </a:solidFill>
            </a:endParaRP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80FF"/>
                </a:solidFill>
              </a:rPr>
              <a:t>T = 200 </a:t>
            </a:r>
            <a:r>
              <a:rPr lang="en-US" sz="1600" dirty="0"/>
              <a:t>timesteps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Until packet reaches its destination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51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l"/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F=20</a:t>
            </a:r>
          </a:p>
          <a:p>
            <a:pPr marL="0" lvl="1" algn="l"/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Unlinkability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is not always 0 with unicast, 1 flow and no randomness</a:t>
            </a:r>
          </a:p>
          <a:p>
            <a:pPr marL="0" lvl="1" algn="l"/>
            <a:r>
              <a:rPr lang="en-US" sz="20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Why?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Multi-hop routing</a:t>
            </a:r>
            <a:endParaRPr lang="en-US" dirty="0"/>
          </a:p>
          <a:p>
            <a:pPr marL="0" indent="0">
              <a:buNone/>
            </a:pP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Algebraic connectivity, λ</a:t>
            </a:r>
            <a:r>
              <a:rPr lang="en-US" sz="1200" b="1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200" baseline="30000" dirty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smallest eigenvalue of normalized Laplacian matrix of graph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as λ</a:t>
            </a:r>
            <a:r>
              <a:rPr lang="en-US" sz="12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increases so does connectivity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361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l"/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F=20</a:t>
            </a:r>
          </a:p>
          <a:p>
            <a:pPr marL="0" lvl="1" algn="l"/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Unlinkability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is not always 0 with unicast, 1 flow and no randomness</a:t>
            </a:r>
          </a:p>
          <a:p>
            <a:pPr marL="0" lvl="1" algn="l"/>
            <a:r>
              <a:rPr lang="en-US" sz="20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Why?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Multi-hop routing</a:t>
            </a:r>
            <a:endParaRPr lang="en-US" dirty="0"/>
          </a:p>
          <a:p>
            <a:pPr marL="0" indent="0">
              <a:buNone/>
            </a:pP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Algebraic connectivity, λ</a:t>
            </a:r>
            <a:r>
              <a:rPr lang="en-US" sz="1200" b="1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200" baseline="30000" dirty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smallest eigenvalue of normalized Laplacian matrix of graph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as λ</a:t>
            </a:r>
            <a:r>
              <a:rPr lang="en-US" sz="12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increases so does connectivity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631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l"/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F=20</a:t>
            </a:r>
          </a:p>
          <a:p>
            <a:pPr marL="0" lvl="1" algn="l"/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Unlinkability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is not always 0 with unicast, 1 flow and no randomness</a:t>
            </a:r>
          </a:p>
          <a:p>
            <a:pPr marL="0" lvl="1" algn="l"/>
            <a:r>
              <a:rPr lang="en-US" sz="20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Why?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Multi-hop routing</a:t>
            </a:r>
            <a:endParaRPr lang="en-US" dirty="0"/>
          </a:p>
          <a:p>
            <a:pPr marL="0" indent="0">
              <a:buNone/>
            </a:pP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Algebraic connectivity, λ</a:t>
            </a:r>
            <a:r>
              <a:rPr lang="en-US" sz="1200" b="1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200" baseline="30000" dirty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smallest eigenvalue of normalized Laplacian matrix of graph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as λ</a:t>
            </a:r>
            <a:r>
              <a:rPr lang="en-US" sz="12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increases so does connectivity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58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l"/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F=20</a:t>
            </a:r>
          </a:p>
          <a:p>
            <a:pPr marL="0" lvl="1" algn="l"/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Unlinkability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is not always 0 with unicast, 1 flow and no randomness</a:t>
            </a:r>
          </a:p>
          <a:p>
            <a:pPr marL="0" lvl="1" algn="l"/>
            <a:r>
              <a:rPr lang="en-US" sz="20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Why?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Multi-hop routing</a:t>
            </a:r>
            <a:endParaRPr lang="en-US" dirty="0"/>
          </a:p>
          <a:p>
            <a:pPr marL="0" indent="0">
              <a:buNone/>
            </a:pP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Algebraic connectivity, λ</a:t>
            </a:r>
            <a:r>
              <a:rPr lang="en-US" sz="1200" b="1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200" baseline="30000" dirty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smallest eigenvalue of normalized Laplacian matrix of graph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as λ</a:t>
            </a:r>
            <a:r>
              <a:rPr lang="en-US" sz="12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increases so does connectivity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85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Lattice has higher anonymization efficiency than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lattic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ＭＳ Ｐゴシック" charset="-128"/>
              <a:cs typeface="ＭＳ Ｐゴシック" charset="-128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The dotted and dashed lines in Figs. 4 and 5 are for scenarios when links are dynamically changing.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Essentially, when the network is sparsely connected, unicast link dynamics may prevent a device from making a transmission,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and as a result, can change the probabilities that packets are destined to that device or its neighbors. </a:t>
            </a:r>
            <a:endParaRPr lang="en-US" sz="200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Arial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when a given device makes repeated broadcast transmissions over time, if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diffrent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subsets of the component unicast links to the device’s neighbors are down due to link dynamics, then this can give information about which neigh-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bor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a transmission is intended for.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When the network is sparsely connected, the broadcast scenario is similar to the unicast scenario, with link dynamics potentially preventing a device from making any transmission.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21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Inferring (un)</a:t>
            </a:r>
            <a:r>
              <a:rPr lang="en-US" dirty="0" err="1"/>
              <a:t>linkability</a:t>
            </a:r>
            <a:r>
              <a:rPr lang="en-US" dirty="0"/>
              <a:t> in multi-hop networks</a:t>
            </a:r>
          </a:p>
          <a:p>
            <a:pPr lvl="1"/>
            <a:r>
              <a:rPr lang="en-US" sz="1800" dirty="0"/>
              <a:t>focus is on-demand routing protocols, hard to generalize to our scenario</a:t>
            </a:r>
          </a:p>
          <a:p>
            <a:pPr lvl="2"/>
            <a:r>
              <a:rPr lang="en-US" sz="1600" i="1" dirty="0"/>
              <a:t>Liu, Zhang, Shi, Zhang. </a:t>
            </a:r>
            <a:r>
              <a:rPr lang="en-US" sz="1600" b="1" i="1" dirty="0"/>
              <a:t>Traffic inference in anonymous </a:t>
            </a:r>
            <a:r>
              <a:rPr lang="en-US" sz="1600" b="1" i="1" dirty="0" err="1"/>
              <a:t>manets</a:t>
            </a:r>
            <a:r>
              <a:rPr lang="en-US" sz="1600" i="1" dirty="0"/>
              <a:t>. (SECON, 2010)</a:t>
            </a:r>
          </a:p>
          <a:p>
            <a:pPr lvl="2"/>
            <a:r>
              <a:rPr lang="en-US" sz="1600" i="1" dirty="0"/>
              <a:t>Qin, Huang, Li. STARS: </a:t>
            </a:r>
            <a:r>
              <a:rPr lang="en-US" sz="1600" b="1" i="1" dirty="0"/>
              <a:t>A statistical traffic pattern discovery system for MANETs. </a:t>
            </a:r>
            <a:r>
              <a:rPr lang="en-US" sz="1600" i="1" dirty="0"/>
              <a:t>(IEEE Transactions on Dependable and Secure Computing, 2013)</a:t>
            </a:r>
            <a:endParaRPr lang="en-US" sz="1800" dirty="0"/>
          </a:p>
          <a:p>
            <a:pPr lvl="2"/>
            <a:endParaRPr lang="en-US" sz="1800" dirty="0"/>
          </a:p>
          <a:p>
            <a:pPr marL="0" indent="0">
              <a:buNone/>
            </a:pPr>
            <a:r>
              <a:rPr lang="en-US" dirty="0"/>
              <a:t>Inferring (un)</a:t>
            </a:r>
            <a:r>
              <a:rPr lang="en-US" dirty="0" err="1"/>
              <a:t>linkability</a:t>
            </a:r>
            <a:r>
              <a:rPr lang="en-US" dirty="0"/>
              <a:t> in mix networks</a:t>
            </a:r>
            <a:endParaRPr lang="en-US" sz="1800" dirty="0"/>
          </a:p>
          <a:p>
            <a:pPr lvl="1"/>
            <a:r>
              <a:rPr lang="en-US" sz="1800" dirty="0"/>
              <a:t>discrete probabilistic model using user selected mix path lengths and mixing</a:t>
            </a:r>
          </a:p>
          <a:p>
            <a:pPr lvl="2"/>
            <a:r>
              <a:rPr lang="en-US" sz="1600" i="1" dirty="0" err="1"/>
              <a:t>Troncoso</a:t>
            </a:r>
            <a:r>
              <a:rPr lang="en-US" sz="1600" i="1" dirty="0"/>
              <a:t>, </a:t>
            </a:r>
            <a:r>
              <a:rPr lang="en-US" sz="1600" i="1" dirty="0" err="1"/>
              <a:t>Danezis</a:t>
            </a:r>
            <a:r>
              <a:rPr lang="en-US" sz="1600" i="1" dirty="0"/>
              <a:t>. </a:t>
            </a:r>
            <a:r>
              <a:rPr lang="en-US" sz="1600" b="1" i="1" dirty="0"/>
              <a:t>The </a:t>
            </a:r>
            <a:r>
              <a:rPr lang="en-US" sz="1600" b="1" i="1" dirty="0" err="1"/>
              <a:t>bayesian</a:t>
            </a:r>
            <a:r>
              <a:rPr lang="en-US" sz="1600" b="1" i="1" dirty="0"/>
              <a:t> traffic analysis of mix networks. </a:t>
            </a:r>
            <a:r>
              <a:rPr lang="en-US" sz="1600" i="1" dirty="0"/>
              <a:t>(CCS, 2009)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dirty="0">
                <a:solidFill>
                  <a:srgbClr val="FF2F92"/>
                </a:solidFill>
              </a:rPr>
              <a:t>Our model </a:t>
            </a:r>
            <a:endParaRPr lang="en-US" sz="1800" dirty="0"/>
          </a:p>
          <a:p>
            <a:pPr lvl="1"/>
            <a:r>
              <a:rPr lang="en-US" sz="1800" dirty="0" err="1">
                <a:solidFill>
                  <a:srgbClr val="FF2F92"/>
                </a:solidFill>
              </a:rPr>
              <a:t>Kalman</a:t>
            </a:r>
            <a:r>
              <a:rPr lang="en-US" sz="1800" dirty="0">
                <a:solidFill>
                  <a:srgbClr val="FF2F92"/>
                </a:solidFill>
              </a:rPr>
              <a:t> filter</a:t>
            </a:r>
            <a:endParaRPr lang="en-US" sz="1800" dirty="0"/>
          </a:p>
          <a:p>
            <a:pPr lvl="2"/>
            <a:r>
              <a:rPr lang="en-US" sz="1800" dirty="0"/>
              <a:t>flows are hidden state, link transmissions are observations</a:t>
            </a:r>
          </a:p>
          <a:p>
            <a:pPr lvl="1"/>
            <a:r>
              <a:rPr lang="en-US" sz="1800" dirty="0"/>
              <a:t>focus is impact of </a:t>
            </a:r>
            <a:r>
              <a:rPr lang="en-US" sz="1800" dirty="0">
                <a:solidFill>
                  <a:srgbClr val="FF2F92"/>
                </a:solidFill>
              </a:rPr>
              <a:t># of flows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2F92"/>
                </a:solidFill>
              </a:rPr>
              <a:t>connectivity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2F92"/>
                </a:solidFill>
              </a:rPr>
              <a:t>link type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rgbClr val="FF2F92"/>
                </a:solidFill>
              </a:rPr>
              <a:t>multihop</a:t>
            </a:r>
            <a:r>
              <a:rPr lang="en-US" sz="1800" dirty="0"/>
              <a:t> routing strategy</a:t>
            </a:r>
          </a:p>
          <a:p>
            <a:pPr marL="0" indent="0">
              <a:buNone/>
            </a:pPr>
            <a:r>
              <a:rPr lang="en-US" dirty="0"/>
              <a:t>Network tomography</a:t>
            </a:r>
            <a:endParaRPr lang="en-US" sz="1600" i="1" dirty="0"/>
          </a:p>
          <a:p>
            <a:pPr lvl="1"/>
            <a:r>
              <a:rPr lang="en-US" sz="1800" dirty="0"/>
              <a:t>focus on Internet traffic, ignore traffic obfuscation</a:t>
            </a:r>
          </a:p>
          <a:p>
            <a:pPr lvl="2"/>
            <a:r>
              <a:rPr lang="en-US" sz="1600" i="1" dirty="0" err="1"/>
              <a:t>Vardi</a:t>
            </a:r>
            <a:r>
              <a:rPr lang="en-US" sz="1600" i="1" dirty="0"/>
              <a:t>. Network tomography: </a:t>
            </a:r>
            <a:r>
              <a:rPr lang="en-US" sz="1600" b="1" i="1" dirty="0"/>
              <a:t>Estimating source-destination traffic intensities from link data. </a:t>
            </a:r>
            <a:r>
              <a:rPr lang="en-US" sz="1600" i="1" dirty="0"/>
              <a:t>(Journal of the American statistical association, 1996)</a:t>
            </a:r>
            <a:endParaRPr lang="en-US" i="1" dirty="0"/>
          </a:p>
          <a:p>
            <a:pPr lvl="2"/>
            <a:r>
              <a:rPr lang="en-US" sz="1600" i="1" dirty="0"/>
              <a:t>Soule, </a:t>
            </a:r>
            <a:r>
              <a:rPr lang="en-US" sz="1600" i="1" dirty="0" err="1"/>
              <a:t>Salamatian</a:t>
            </a:r>
            <a:r>
              <a:rPr lang="en-US" sz="1600" i="1" dirty="0"/>
              <a:t>, </a:t>
            </a:r>
            <a:r>
              <a:rPr lang="en-US" sz="1600" i="1" dirty="0" err="1"/>
              <a:t>Nucci</a:t>
            </a:r>
            <a:r>
              <a:rPr lang="en-US" sz="1600" i="1" dirty="0"/>
              <a:t>, Taft. </a:t>
            </a:r>
            <a:r>
              <a:rPr lang="en-US" sz="1600" b="1" i="1" dirty="0"/>
              <a:t>Traffic matrix tracking using </a:t>
            </a:r>
            <a:r>
              <a:rPr lang="en-US" sz="1600" b="1" i="1" dirty="0" err="1"/>
              <a:t>kalman</a:t>
            </a:r>
            <a:r>
              <a:rPr lang="en-US" sz="1600" b="1" i="1" dirty="0"/>
              <a:t> filters. </a:t>
            </a:r>
            <a:r>
              <a:rPr lang="en-US" sz="1600" i="1" dirty="0"/>
              <a:t>(SIGMETRICS, 2005) 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2F92"/>
                </a:solidFill>
              </a:rPr>
              <a:t>Our model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focus on Internet traffic, ignore traffic obfuscation</a:t>
            </a:r>
          </a:p>
          <a:p>
            <a:pPr lvl="2"/>
            <a:r>
              <a:rPr lang="en-US" sz="1600" i="1" dirty="0" err="1"/>
              <a:t>Vardi</a:t>
            </a:r>
            <a:r>
              <a:rPr lang="en-US" sz="1600" i="1" dirty="0"/>
              <a:t>. Network tomography: </a:t>
            </a:r>
            <a:r>
              <a:rPr lang="en-US" sz="1600" b="1" i="1" dirty="0"/>
              <a:t>Estimating source-destination traffic intensities from link data. </a:t>
            </a:r>
            <a:r>
              <a:rPr lang="en-US" sz="1600" i="1" dirty="0"/>
              <a:t>(Journal of the American statistical association, 1996)</a:t>
            </a:r>
            <a:endParaRPr lang="en-US" i="1" dirty="0"/>
          </a:p>
          <a:p>
            <a:pPr lvl="2"/>
            <a:r>
              <a:rPr lang="en-US" sz="1600" i="1" dirty="0"/>
              <a:t>Soule, </a:t>
            </a:r>
            <a:r>
              <a:rPr lang="en-US" sz="1600" i="1" dirty="0" err="1"/>
              <a:t>Salamatian</a:t>
            </a:r>
            <a:r>
              <a:rPr lang="en-US" sz="1600" i="1" dirty="0"/>
              <a:t>, </a:t>
            </a:r>
            <a:r>
              <a:rPr lang="en-US" sz="1600" i="1" dirty="0" err="1"/>
              <a:t>Nucci</a:t>
            </a:r>
            <a:r>
              <a:rPr lang="en-US" sz="1600" i="1" dirty="0"/>
              <a:t>, Taft. </a:t>
            </a:r>
            <a:r>
              <a:rPr lang="en-US" sz="1600" b="1" i="1" dirty="0"/>
              <a:t>Traffic matrix tracking using </a:t>
            </a:r>
            <a:r>
              <a:rPr lang="en-US" sz="1600" b="1" i="1" dirty="0" err="1"/>
              <a:t>kalman</a:t>
            </a:r>
            <a:r>
              <a:rPr lang="en-US" sz="1600" b="1" i="1" dirty="0"/>
              <a:t> filters. </a:t>
            </a:r>
            <a:r>
              <a:rPr lang="en-US" sz="1600" i="1" dirty="0"/>
              <a:t>(SIGMETRICS, 2005) 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2F92"/>
                </a:solidFill>
              </a:rPr>
              <a:t>Our model</a:t>
            </a:r>
          </a:p>
          <a:p>
            <a:pPr lvl="1"/>
            <a:r>
              <a:rPr lang="en-US" sz="1800" dirty="0"/>
              <a:t>considers </a:t>
            </a:r>
            <a:r>
              <a:rPr lang="en-US" sz="1800" dirty="0">
                <a:solidFill>
                  <a:srgbClr val="FF2F92"/>
                </a:solidFill>
              </a:rPr>
              <a:t>traffic obfuscation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2F92"/>
                </a:solidFill>
              </a:rPr>
              <a:t>multi-hop </a:t>
            </a:r>
            <a:r>
              <a:rPr lang="en-US" sz="1800" dirty="0"/>
              <a:t>routing</a:t>
            </a:r>
          </a:p>
          <a:p>
            <a:pPr lvl="2"/>
            <a:r>
              <a:rPr lang="en-US" sz="1800" dirty="0"/>
              <a:t>infer individual flows rather than aggregations </a:t>
            </a:r>
          </a:p>
          <a:p>
            <a:pPr lvl="2"/>
            <a:r>
              <a:rPr lang="en-US" sz="1800" dirty="0"/>
              <a:t>assumes true flow distribution is never known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308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In this work, we have analyzed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unlinkability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achievable when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tra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c mixing is due to packet and ow interleaving from multi-hop routing and broadcast transmissions, rather than mixing at individual devices. To do this, we formulated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Kalman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lter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adversary who passively observes all packet transmissions that occur in a multi-hop network in which devices also act as anonymizing routers. The adversary uses these transmissions to compute a probability distribution over the possible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ows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present in the network. From this ow dis-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tribution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we derived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unlinkability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metric that we analyzed in simulation. We showed that (1) depending on the number of randomly chosen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ows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present in the network, less routing randomness is needed to achieve the same level of unlink- ability, (2) broadcast transmissions are primarily bene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cial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when the topology is well-connected, (3) for unicast links, as network connectivity increases,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unlinkability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decreases, (4) for broadcast links, as network connectivity increases, un-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linkability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increases, but only to a point, and (5) regardless of unicast or broadcast link type, more well-connected topologies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are able to achieve the same level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unlinkability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ＭＳ Ｐゴシック" charset="-128"/>
                <a:cs typeface="ＭＳ Ｐゴシック" charset="-128"/>
              </a:rPr>
              <a:t> with fewer transmissions per packet delivered.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373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586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338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Quantify gains in </a:t>
            </a:r>
            <a:r>
              <a:rPr lang="en-US" dirty="0" err="1"/>
              <a:t>unlinkability</a:t>
            </a:r>
            <a:r>
              <a:rPr lang="en-US" dirty="0"/>
              <a:t> at cost of transmissions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344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passively observes packet transmissions on every link</a:t>
            </a:r>
          </a:p>
          <a:p>
            <a:pPr lvl="0"/>
            <a:r>
              <a:rPr lang="en-US" dirty="0"/>
              <a:t>cannot parse packet headers   or payload data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cannot jam transmissions or inject packets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054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89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Inferring (un)</a:t>
            </a:r>
            <a:r>
              <a:rPr lang="en-US" dirty="0" err="1"/>
              <a:t>linkability</a:t>
            </a:r>
            <a:r>
              <a:rPr lang="en-US" dirty="0"/>
              <a:t> in multi-hop networks</a:t>
            </a:r>
          </a:p>
          <a:p>
            <a:pPr lvl="1"/>
            <a:r>
              <a:rPr lang="en-US" sz="1800" dirty="0"/>
              <a:t>focus is on-demand routing protocols, hard to generalize to our scenario</a:t>
            </a:r>
          </a:p>
          <a:p>
            <a:pPr lvl="2"/>
            <a:r>
              <a:rPr lang="en-US" sz="1600" i="1" dirty="0"/>
              <a:t>Liu, Zhang, Shi, Zhang. </a:t>
            </a:r>
            <a:r>
              <a:rPr lang="en-US" sz="1600" b="1" i="1" dirty="0"/>
              <a:t>Traffic inference in anonymous </a:t>
            </a:r>
            <a:r>
              <a:rPr lang="en-US" sz="1600" b="1" i="1" dirty="0" err="1"/>
              <a:t>manets</a:t>
            </a:r>
            <a:r>
              <a:rPr lang="en-US" sz="1600" i="1" dirty="0"/>
              <a:t>. (SECON, 2010)</a:t>
            </a:r>
          </a:p>
          <a:p>
            <a:pPr lvl="2"/>
            <a:r>
              <a:rPr lang="en-US" sz="1600" i="1" dirty="0"/>
              <a:t>Qin, Huang, Li. STARS: </a:t>
            </a:r>
            <a:r>
              <a:rPr lang="en-US" sz="1600" b="1" i="1" dirty="0"/>
              <a:t>A statistical traffic pattern discovery system for MANETs. </a:t>
            </a:r>
            <a:r>
              <a:rPr lang="en-US" sz="1600" i="1" dirty="0"/>
              <a:t>(IEEE Transactions on Dependable and Secure Computing, 2013)</a:t>
            </a:r>
            <a:endParaRPr lang="en-US" sz="1800" dirty="0"/>
          </a:p>
          <a:p>
            <a:pPr lvl="2"/>
            <a:endParaRPr lang="en-US" sz="1800" dirty="0"/>
          </a:p>
          <a:p>
            <a:pPr marL="0" indent="0">
              <a:buNone/>
            </a:pPr>
            <a:r>
              <a:rPr lang="en-US" dirty="0"/>
              <a:t>Inferring (un)</a:t>
            </a:r>
            <a:r>
              <a:rPr lang="en-US" dirty="0" err="1"/>
              <a:t>linkability</a:t>
            </a:r>
            <a:r>
              <a:rPr lang="en-US" dirty="0"/>
              <a:t> in mix networks</a:t>
            </a:r>
            <a:endParaRPr lang="en-US" sz="1800" dirty="0"/>
          </a:p>
          <a:p>
            <a:pPr lvl="1"/>
            <a:r>
              <a:rPr lang="en-US" sz="1800" dirty="0"/>
              <a:t>discrete probabilistic model using user selected mix path lengths and mixing</a:t>
            </a:r>
          </a:p>
          <a:p>
            <a:pPr lvl="2"/>
            <a:r>
              <a:rPr lang="en-US" sz="1600" i="1" dirty="0" err="1"/>
              <a:t>Troncoso</a:t>
            </a:r>
            <a:r>
              <a:rPr lang="en-US" sz="1600" i="1" dirty="0"/>
              <a:t>, </a:t>
            </a:r>
            <a:r>
              <a:rPr lang="en-US" sz="1600" i="1" dirty="0" err="1"/>
              <a:t>Danezis</a:t>
            </a:r>
            <a:r>
              <a:rPr lang="en-US" sz="1600" i="1" dirty="0"/>
              <a:t>. </a:t>
            </a:r>
            <a:r>
              <a:rPr lang="en-US" sz="1600" b="1" i="1" dirty="0"/>
              <a:t>The </a:t>
            </a:r>
            <a:r>
              <a:rPr lang="en-US" sz="1600" b="1" i="1" dirty="0" err="1"/>
              <a:t>bayesian</a:t>
            </a:r>
            <a:r>
              <a:rPr lang="en-US" sz="1600" b="1" i="1" dirty="0"/>
              <a:t> traffic analysis of mix networks. </a:t>
            </a:r>
            <a:r>
              <a:rPr lang="en-US" sz="1600" i="1" dirty="0"/>
              <a:t>(CCS, 2009)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dirty="0">
                <a:solidFill>
                  <a:srgbClr val="FF2F92"/>
                </a:solidFill>
              </a:rPr>
              <a:t>Our model </a:t>
            </a:r>
            <a:endParaRPr lang="en-US" sz="1800" dirty="0"/>
          </a:p>
          <a:p>
            <a:pPr lvl="1"/>
            <a:r>
              <a:rPr lang="en-US" sz="1800" dirty="0" err="1">
                <a:solidFill>
                  <a:srgbClr val="FF2F92"/>
                </a:solidFill>
              </a:rPr>
              <a:t>Kalman</a:t>
            </a:r>
            <a:r>
              <a:rPr lang="en-US" sz="1800" dirty="0">
                <a:solidFill>
                  <a:srgbClr val="FF2F92"/>
                </a:solidFill>
              </a:rPr>
              <a:t> filter</a:t>
            </a:r>
            <a:endParaRPr lang="en-US" sz="1800" dirty="0"/>
          </a:p>
          <a:p>
            <a:pPr lvl="2"/>
            <a:r>
              <a:rPr lang="en-US" sz="1800" dirty="0"/>
              <a:t>flows are hidden state, link transmissions are observations</a:t>
            </a:r>
          </a:p>
          <a:p>
            <a:pPr lvl="1"/>
            <a:r>
              <a:rPr lang="en-US" sz="1800" dirty="0"/>
              <a:t>focus is impact of </a:t>
            </a:r>
            <a:r>
              <a:rPr lang="en-US" sz="1800" dirty="0">
                <a:solidFill>
                  <a:srgbClr val="FF2F92"/>
                </a:solidFill>
              </a:rPr>
              <a:t># of flows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2F92"/>
                </a:solidFill>
              </a:rPr>
              <a:t>connectivity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2F92"/>
                </a:solidFill>
              </a:rPr>
              <a:t>link type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rgbClr val="FF2F92"/>
                </a:solidFill>
              </a:rPr>
              <a:t>multihop</a:t>
            </a:r>
            <a:r>
              <a:rPr lang="en-US" sz="1800" dirty="0"/>
              <a:t> routing strategy</a:t>
            </a:r>
          </a:p>
          <a:p>
            <a:pPr marL="0" indent="0">
              <a:buNone/>
            </a:pPr>
            <a:r>
              <a:rPr lang="en-US" dirty="0"/>
              <a:t>Network tomography</a:t>
            </a:r>
            <a:endParaRPr lang="en-US" sz="1600" i="1" dirty="0"/>
          </a:p>
          <a:p>
            <a:pPr lvl="1"/>
            <a:r>
              <a:rPr lang="en-US" sz="1800" dirty="0"/>
              <a:t>focus on Internet traffic, ignore traffic obfuscation</a:t>
            </a:r>
          </a:p>
          <a:p>
            <a:pPr lvl="2"/>
            <a:r>
              <a:rPr lang="en-US" sz="1600" i="1" dirty="0" err="1"/>
              <a:t>Vardi</a:t>
            </a:r>
            <a:r>
              <a:rPr lang="en-US" sz="1600" i="1" dirty="0"/>
              <a:t>. Network tomography: </a:t>
            </a:r>
            <a:r>
              <a:rPr lang="en-US" sz="1600" b="1" i="1" dirty="0"/>
              <a:t>Estimating source-destination traffic intensities from link data. </a:t>
            </a:r>
            <a:r>
              <a:rPr lang="en-US" sz="1600" i="1" dirty="0"/>
              <a:t>(Journal of the American statistical association, 1996)</a:t>
            </a:r>
            <a:endParaRPr lang="en-US" i="1" dirty="0"/>
          </a:p>
          <a:p>
            <a:pPr lvl="2"/>
            <a:r>
              <a:rPr lang="en-US" sz="1600" i="1" dirty="0"/>
              <a:t>Soule, </a:t>
            </a:r>
            <a:r>
              <a:rPr lang="en-US" sz="1600" i="1" dirty="0" err="1"/>
              <a:t>Salamatian</a:t>
            </a:r>
            <a:r>
              <a:rPr lang="en-US" sz="1600" i="1" dirty="0"/>
              <a:t>, </a:t>
            </a:r>
            <a:r>
              <a:rPr lang="en-US" sz="1600" i="1" dirty="0" err="1"/>
              <a:t>Nucci</a:t>
            </a:r>
            <a:r>
              <a:rPr lang="en-US" sz="1600" i="1" dirty="0"/>
              <a:t>, Taft. </a:t>
            </a:r>
            <a:r>
              <a:rPr lang="en-US" sz="1600" b="1" i="1" dirty="0"/>
              <a:t>Traffic matrix tracking using </a:t>
            </a:r>
            <a:r>
              <a:rPr lang="en-US" sz="1600" b="1" i="1" dirty="0" err="1"/>
              <a:t>kalman</a:t>
            </a:r>
            <a:r>
              <a:rPr lang="en-US" sz="1600" b="1" i="1" dirty="0"/>
              <a:t> filters. </a:t>
            </a:r>
            <a:r>
              <a:rPr lang="en-US" sz="1600" i="1" dirty="0"/>
              <a:t>(SIGMETRICS, 2005) 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2F92"/>
                </a:solidFill>
              </a:rPr>
              <a:t>Our model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focus on Internet traffic, ignore traffic obfuscation</a:t>
            </a:r>
          </a:p>
          <a:p>
            <a:pPr lvl="2"/>
            <a:r>
              <a:rPr lang="en-US" sz="1600" i="1" dirty="0" err="1"/>
              <a:t>Vardi</a:t>
            </a:r>
            <a:r>
              <a:rPr lang="en-US" sz="1600" i="1" dirty="0"/>
              <a:t>. Network tomography: </a:t>
            </a:r>
            <a:r>
              <a:rPr lang="en-US" sz="1600" b="1" i="1" dirty="0"/>
              <a:t>Estimating source-destination traffic intensities from link data. </a:t>
            </a:r>
            <a:r>
              <a:rPr lang="en-US" sz="1600" i="1" dirty="0"/>
              <a:t>(Journal of the American statistical association, 1996)</a:t>
            </a:r>
            <a:endParaRPr lang="en-US" i="1" dirty="0"/>
          </a:p>
          <a:p>
            <a:pPr lvl="2"/>
            <a:r>
              <a:rPr lang="en-US" sz="1600" i="1" dirty="0"/>
              <a:t>Soule, </a:t>
            </a:r>
            <a:r>
              <a:rPr lang="en-US" sz="1600" i="1" dirty="0" err="1"/>
              <a:t>Salamatian</a:t>
            </a:r>
            <a:r>
              <a:rPr lang="en-US" sz="1600" i="1" dirty="0"/>
              <a:t>, </a:t>
            </a:r>
            <a:r>
              <a:rPr lang="en-US" sz="1600" i="1" dirty="0" err="1"/>
              <a:t>Nucci</a:t>
            </a:r>
            <a:r>
              <a:rPr lang="en-US" sz="1600" i="1" dirty="0"/>
              <a:t>, Taft. </a:t>
            </a:r>
            <a:r>
              <a:rPr lang="en-US" sz="1600" b="1" i="1" dirty="0"/>
              <a:t>Traffic matrix tracking using </a:t>
            </a:r>
            <a:r>
              <a:rPr lang="en-US" sz="1600" b="1" i="1" dirty="0" err="1"/>
              <a:t>kalman</a:t>
            </a:r>
            <a:r>
              <a:rPr lang="en-US" sz="1600" b="1" i="1" dirty="0"/>
              <a:t> filters. </a:t>
            </a:r>
            <a:r>
              <a:rPr lang="en-US" sz="1600" i="1" dirty="0"/>
              <a:t>(SIGMETRICS, 2005) 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2F92"/>
                </a:solidFill>
              </a:rPr>
              <a:t>Our model</a:t>
            </a:r>
          </a:p>
          <a:p>
            <a:pPr lvl="1"/>
            <a:r>
              <a:rPr lang="en-US" sz="1800" dirty="0"/>
              <a:t>considers </a:t>
            </a:r>
            <a:r>
              <a:rPr lang="en-US" sz="1800" dirty="0">
                <a:solidFill>
                  <a:srgbClr val="FF2F92"/>
                </a:solidFill>
              </a:rPr>
              <a:t>traffic obfuscation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2F92"/>
                </a:solidFill>
              </a:rPr>
              <a:t>multi-hop </a:t>
            </a:r>
            <a:r>
              <a:rPr lang="en-US" sz="1800" dirty="0"/>
              <a:t>routing</a:t>
            </a:r>
          </a:p>
          <a:p>
            <a:pPr lvl="2"/>
            <a:r>
              <a:rPr lang="en-US" sz="1800" dirty="0"/>
              <a:t>infer individual flows rather than aggregations </a:t>
            </a:r>
          </a:p>
          <a:p>
            <a:pPr lvl="2"/>
            <a:r>
              <a:rPr lang="en-US" sz="1800" dirty="0"/>
              <a:t>assumes true flow distribution is never known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52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dirty="0"/>
              <a:t>military network: </a:t>
            </a:r>
            <a:r>
              <a:rPr lang="en-US" sz="1400" dirty="0"/>
              <a:t>adversary can jam or destroy commander devices </a:t>
            </a:r>
          </a:p>
          <a:p>
            <a:pPr lvl="0"/>
            <a:r>
              <a:rPr lang="en-US" sz="1800" dirty="0"/>
              <a:t>sensor network : </a:t>
            </a:r>
            <a:r>
              <a:rPr lang="en-US" sz="1400" dirty="0"/>
              <a:t>adversary can jam/delay traffic between sources and sinks</a:t>
            </a:r>
          </a:p>
          <a:p>
            <a:pPr lvl="0"/>
            <a:r>
              <a:rPr lang="en-US" sz="1800" dirty="0"/>
              <a:t>emergency monitoring: </a:t>
            </a:r>
            <a:r>
              <a:rPr lang="en-US" sz="1400" dirty="0"/>
              <a:t>adversary can delay/prevent critical information from reaching its destination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Inferring (un)</a:t>
            </a:r>
            <a:r>
              <a:rPr lang="en-US" dirty="0" err="1"/>
              <a:t>linkability</a:t>
            </a:r>
            <a:r>
              <a:rPr lang="en-US" dirty="0"/>
              <a:t> in multi-hop networks</a:t>
            </a:r>
          </a:p>
          <a:p>
            <a:pPr lvl="1"/>
            <a:r>
              <a:rPr lang="en-US" sz="1800" dirty="0"/>
              <a:t>focus is on-demand routing protocols, hard to generalize to our scenario</a:t>
            </a:r>
          </a:p>
          <a:p>
            <a:pPr lvl="2"/>
            <a:r>
              <a:rPr lang="en-US" sz="1600" i="1" dirty="0"/>
              <a:t>Liu, Zhang, Shi, Zhang. </a:t>
            </a:r>
            <a:r>
              <a:rPr lang="en-US" sz="1600" b="1" i="1" dirty="0"/>
              <a:t>Traffic inference in anonymous </a:t>
            </a:r>
            <a:r>
              <a:rPr lang="en-US" sz="1600" b="1" i="1" dirty="0" err="1"/>
              <a:t>manets</a:t>
            </a:r>
            <a:r>
              <a:rPr lang="en-US" sz="1600" i="1" dirty="0"/>
              <a:t>. (SECON, 2010)</a:t>
            </a:r>
          </a:p>
          <a:p>
            <a:pPr lvl="2"/>
            <a:r>
              <a:rPr lang="en-US" sz="1600" i="1" dirty="0"/>
              <a:t>Qin, Huang, Li. STARS: </a:t>
            </a:r>
            <a:r>
              <a:rPr lang="en-US" sz="1600" b="1" i="1" dirty="0"/>
              <a:t>A statistical traffic pattern discovery system for MANETs. </a:t>
            </a:r>
            <a:r>
              <a:rPr lang="en-US" sz="1600" i="1" dirty="0"/>
              <a:t>(IEEE Transactions on Dependable and Secure Computing, 2013)</a:t>
            </a:r>
            <a:endParaRPr lang="en-US" sz="1800" dirty="0"/>
          </a:p>
          <a:p>
            <a:pPr lvl="2"/>
            <a:endParaRPr lang="en-US" sz="1800" dirty="0"/>
          </a:p>
          <a:p>
            <a:pPr marL="0" indent="0">
              <a:buNone/>
            </a:pPr>
            <a:r>
              <a:rPr lang="en-US" dirty="0"/>
              <a:t>Inferring (un)</a:t>
            </a:r>
            <a:r>
              <a:rPr lang="en-US" dirty="0" err="1"/>
              <a:t>linkability</a:t>
            </a:r>
            <a:r>
              <a:rPr lang="en-US" dirty="0"/>
              <a:t> in mix networks</a:t>
            </a:r>
            <a:endParaRPr lang="en-US" sz="1800" dirty="0"/>
          </a:p>
          <a:p>
            <a:pPr lvl="1"/>
            <a:r>
              <a:rPr lang="en-US" sz="1800" dirty="0"/>
              <a:t>discrete probabilistic model using user selected mix path lengths and mixing</a:t>
            </a:r>
          </a:p>
          <a:p>
            <a:pPr lvl="2"/>
            <a:r>
              <a:rPr lang="en-US" sz="1600" i="1" dirty="0" err="1"/>
              <a:t>Troncoso</a:t>
            </a:r>
            <a:r>
              <a:rPr lang="en-US" sz="1600" i="1" dirty="0"/>
              <a:t>, </a:t>
            </a:r>
            <a:r>
              <a:rPr lang="en-US" sz="1600" i="1" dirty="0" err="1"/>
              <a:t>Danezis</a:t>
            </a:r>
            <a:r>
              <a:rPr lang="en-US" sz="1600" i="1" dirty="0"/>
              <a:t>. </a:t>
            </a:r>
            <a:r>
              <a:rPr lang="en-US" sz="1600" b="1" i="1" dirty="0"/>
              <a:t>The </a:t>
            </a:r>
            <a:r>
              <a:rPr lang="en-US" sz="1600" b="1" i="1" dirty="0" err="1"/>
              <a:t>bayesian</a:t>
            </a:r>
            <a:r>
              <a:rPr lang="en-US" sz="1600" b="1" i="1" dirty="0"/>
              <a:t> traffic analysis of mix networks. </a:t>
            </a:r>
            <a:r>
              <a:rPr lang="en-US" sz="1600" i="1" dirty="0"/>
              <a:t>(CCS, 2009)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dirty="0">
                <a:solidFill>
                  <a:srgbClr val="FF2F92"/>
                </a:solidFill>
              </a:rPr>
              <a:t>Our model </a:t>
            </a:r>
            <a:endParaRPr lang="en-US" sz="1800" dirty="0"/>
          </a:p>
          <a:p>
            <a:pPr lvl="1"/>
            <a:r>
              <a:rPr lang="en-US" sz="1800" dirty="0" err="1">
                <a:solidFill>
                  <a:srgbClr val="FF2F92"/>
                </a:solidFill>
              </a:rPr>
              <a:t>Kalman</a:t>
            </a:r>
            <a:r>
              <a:rPr lang="en-US" sz="1800" dirty="0">
                <a:solidFill>
                  <a:srgbClr val="FF2F92"/>
                </a:solidFill>
              </a:rPr>
              <a:t> filter</a:t>
            </a:r>
            <a:endParaRPr lang="en-US" sz="1800" dirty="0"/>
          </a:p>
          <a:p>
            <a:pPr lvl="2"/>
            <a:r>
              <a:rPr lang="en-US" sz="1800" dirty="0"/>
              <a:t>flows are hidden state, link transmissions are observations</a:t>
            </a:r>
          </a:p>
          <a:p>
            <a:pPr lvl="1"/>
            <a:r>
              <a:rPr lang="en-US" sz="1800" dirty="0"/>
              <a:t>focus is impact of </a:t>
            </a:r>
            <a:r>
              <a:rPr lang="en-US" sz="1800" dirty="0">
                <a:solidFill>
                  <a:srgbClr val="FF2F92"/>
                </a:solidFill>
              </a:rPr>
              <a:t># of flows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2F92"/>
                </a:solidFill>
              </a:rPr>
              <a:t>connectivity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2F92"/>
                </a:solidFill>
              </a:rPr>
              <a:t>link type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rgbClr val="FF2F92"/>
                </a:solidFill>
              </a:rPr>
              <a:t>multihop</a:t>
            </a:r>
            <a:r>
              <a:rPr lang="en-US" sz="1800" dirty="0"/>
              <a:t> routing strategy</a:t>
            </a:r>
          </a:p>
          <a:p>
            <a:pPr marL="0" indent="0">
              <a:buNone/>
            </a:pPr>
            <a:r>
              <a:rPr lang="en-US" dirty="0"/>
              <a:t>Network tomography</a:t>
            </a:r>
            <a:endParaRPr lang="en-US" sz="1600" i="1" dirty="0"/>
          </a:p>
          <a:p>
            <a:pPr lvl="1"/>
            <a:r>
              <a:rPr lang="en-US" sz="1800" dirty="0"/>
              <a:t>focus on Internet traffic, ignore traffic obfuscation</a:t>
            </a:r>
          </a:p>
          <a:p>
            <a:pPr lvl="2"/>
            <a:r>
              <a:rPr lang="en-US" sz="1600" i="1" dirty="0" err="1"/>
              <a:t>Vardi</a:t>
            </a:r>
            <a:r>
              <a:rPr lang="en-US" sz="1600" i="1" dirty="0"/>
              <a:t>. Network tomography: </a:t>
            </a:r>
            <a:r>
              <a:rPr lang="en-US" sz="1600" b="1" i="1" dirty="0"/>
              <a:t>Estimating source-destination traffic intensities from link data. </a:t>
            </a:r>
            <a:r>
              <a:rPr lang="en-US" sz="1600" i="1" dirty="0"/>
              <a:t>(Journal of the American statistical association, 1996)</a:t>
            </a:r>
            <a:endParaRPr lang="en-US" i="1" dirty="0"/>
          </a:p>
          <a:p>
            <a:pPr lvl="2"/>
            <a:r>
              <a:rPr lang="en-US" sz="1600" i="1" dirty="0"/>
              <a:t>Soule, </a:t>
            </a:r>
            <a:r>
              <a:rPr lang="en-US" sz="1600" i="1" dirty="0" err="1"/>
              <a:t>Salamatian</a:t>
            </a:r>
            <a:r>
              <a:rPr lang="en-US" sz="1600" i="1" dirty="0"/>
              <a:t>, </a:t>
            </a:r>
            <a:r>
              <a:rPr lang="en-US" sz="1600" i="1" dirty="0" err="1"/>
              <a:t>Nucci</a:t>
            </a:r>
            <a:r>
              <a:rPr lang="en-US" sz="1600" i="1" dirty="0"/>
              <a:t>, Taft. </a:t>
            </a:r>
            <a:r>
              <a:rPr lang="en-US" sz="1600" b="1" i="1" dirty="0"/>
              <a:t>Traffic matrix tracking using </a:t>
            </a:r>
            <a:r>
              <a:rPr lang="en-US" sz="1600" b="1" i="1" dirty="0" err="1"/>
              <a:t>kalman</a:t>
            </a:r>
            <a:r>
              <a:rPr lang="en-US" sz="1600" b="1" i="1" dirty="0"/>
              <a:t> filters. </a:t>
            </a:r>
            <a:r>
              <a:rPr lang="en-US" sz="1600" i="1" dirty="0"/>
              <a:t>(SIGMETRICS, 2005) 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2F92"/>
                </a:solidFill>
              </a:rPr>
              <a:t>Our model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focus on Internet traffic, ignore traffic obfuscation</a:t>
            </a:r>
          </a:p>
          <a:p>
            <a:pPr lvl="2"/>
            <a:r>
              <a:rPr lang="en-US" sz="1600" i="1" dirty="0" err="1"/>
              <a:t>Vardi</a:t>
            </a:r>
            <a:r>
              <a:rPr lang="en-US" sz="1600" i="1" dirty="0"/>
              <a:t>. Network tomography: </a:t>
            </a:r>
            <a:r>
              <a:rPr lang="en-US" sz="1600" b="1" i="1" dirty="0"/>
              <a:t>Estimating source-destination traffic intensities from link data. </a:t>
            </a:r>
            <a:r>
              <a:rPr lang="en-US" sz="1600" i="1" dirty="0"/>
              <a:t>(Journal of the American statistical association, 1996)</a:t>
            </a:r>
            <a:endParaRPr lang="en-US" i="1" dirty="0"/>
          </a:p>
          <a:p>
            <a:pPr lvl="2"/>
            <a:r>
              <a:rPr lang="en-US" sz="1600" i="1" dirty="0"/>
              <a:t>Soule, </a:t>
            </a:r>
            <a:r>
              <a:rPr lang="en-US" sz="1600" i="1" dirty="0" err="1"/>
              <a:t>Salamatian</a:t>
            </a:r>
            <a:r>
              <a:rPr lang="en-US" sz="1600" i="1" dirty="0"/>
              <a:t>, </a:t>
            </a:r>
            <a:r>
              <a:rPr lang="en-US" sz="1600" i="1" dirty="0" err="1"/>
              <a:t>Nucci</a:t>
            </a:r>
            <a:r>
              <a:rPr lang="en-US" sz="1600" i="1" dirty="0"/>
              <a:t>, Taft. </a:t>
            </a:r>
            <a:r>
              <a:rPr lang="en-US" sz="1600" b="1" i="1" dirty="0"/>
              <a:t>Traffic matrix tracking using </a:t>
            </a:r>
            <a:r>
              <a:rPr lang="en-US" sz="1600" b="1" i="1" dirty="0" err="1"/>
              <a:t>kalman</a:t>
            </a:r>
            <a:r>
              <a:rPr lang="en-US" sz="1600" b="1" i="1" dirty="0"/>
              <a:t> filters. </a:t>
            </a:r>
            <a:r>
              <a:rPr lang="en-US" sz="1600" i="1" dirty="0"/>
              <a:t>(SIGMETRICS, 2005) 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2F92"/>
                </a:solidFill>
              </a:rPr>
              <a:t>Our model</a:t>
            </a:r>
          </a:p>
          <a:p>
            <a:pPr lvl="1"/>
            <a:r>
              <a:rPr lang="en-US" sz="1800" dirty="0"/>
              <a:t>considers </a:t>
            </a:r>
            <a:r>
              <a:rPr lang="en-US" sz="1800" dirty="0">
                <a:solidFill>
                  <a:srgbClr val="FF2F92"/>
                </a:solidFill>
              </a:rPr>
              <a:t>traffic obfuscation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2F92"/>
                </a:solidFill>
              </a:rPr>
              <a:t>multi-hop </a:t>
            </a:r>
            <a:r>
              <a:rPr lang="en-US" sz="1800" dirty="0"/>
              <a:t>routing</a:t>
            </a:r>
          </a:p>
          <a:p>
            <a:pPr lvl="2"/>
            <a:r>
              <a:rPr lang="en-US" sz="1800" dirty="0"/>
              <a:t>infer individual flows rather than aggregations </a:t>
            </a:r>
          </a:p>
          <a:p>
            <a:pPr lvl="2"/>
            <a:r>
              <a:rPr lang="en-US" sz="1800" dirty="0"/>
              <a:t>assumes true flow distribution is never known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47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observes packet transmissions but cannot parse or jam or inject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12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just seems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6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2.2.2 Wireless links. The MAC protocol used to access a wireless link typically has a component introducing random delays. Because wireless transmissions interfere, a device may attempt (typically up to 7) re-transmissions of the same packet at random </a:t>
            </a:r>
            <a:r>
              <a:rPr lang="en-US" dirty="0" err="1"/>
              <a:t>backo</a:t>
            </a:r>
            <a:r>
              <a:rPr lang="en-US" dirty="0"/>
              <a:t> times, </a:t>
            </a:r>
          </a:p>
          <a:p>
            <a:r>
              <a:rPr lang="en-US" dirty="0"/>
              <a:t>interleaved with transmissions from other devices, to cope with collisions. Thus, the dwelling time of packets at devices is variable. </a:t>
            </a:r>
          </a:p>
          <a:p>
            <a:r>
              <a:rPr lang="en-US" dirty="0"/>
              <a:t>2.2.3 Broadcast transmissions. Wireless transmissions may be </a:t>
            </a:r>
            <a:r>
              <a:rPr lang="en-US" dirty="0" err="1"/>
              <a:t>uni</a:t>
            </a:r>
            <a:r>
              <a:rPr lang="en-US" dirty="0"/>
              <a:t>- cast (unidirectional) or broadcast (omnidirectional). When a wire- less device transmits a packet using a broadcast transmission, all devices within range receive the transmission, not just the intended recipient. A receiving device then determines whether it is the in- tended recipient by checking the packet destination address. Thus, to an outside observer, which neighbor device is the intended </a:t>
            </a:r>
            <a:r>
              <a:rPr lang="en-US" dirty="0" err="1"/>
              <a:t>recip</a:t>
            </a:r>
            <a:r>
              <a:rPr lang="en-US" dirty="0"/>
              <a:t>- </a:t>
            </a:r>
            <a:r>
              <a:rPr lang="en-US" dirty="0" err="1"/>
              <a:t>ient</a:t>
            </a:r>
            <a:r>
              <a:rPr lang="en-US" dirty="0"/>
              <a:t> may be unclear, assuming no control trac such as </a:t>
            </a:r>
            <a:r>
              <a:rPr lang="en-US" dirty="0" err="1"/>
              <a:t>acknowl</a:t>
            </a:r>
            <a:r>
              <a:rPr lang="en-US" dirty="0"/>
              <a:t>- </a:t>
            </a:r>
            <a:r>
              <a:rPr lang="en-US" dirty="0" err="1"/>
              <a:t>edgements</a:t>
            </a:r>
            <a:r>
              <a:rPr lang="en-US" dirty="0"/>
              <a:t> are sent upon receipt. </a:t>
            </a:r>
          </a:p>
          <a:p>
            <a:r>
              <a:rPr lang="en-US" dirty="0"/>
              <a:t>2.2.4 Network connectivity. Well-connected topologies should sup- port higher trac mixing and thus </a:t>
            </a:r>
            <a:r>
              <a:rPr lang="en-US" dirty="0" err="1"/>
              <a:t>unlinkability</a:t>
            </a:r>
            <a:r>
              <a:rPr lang="en-US" dirty="0"/>
              <a:t>. In our simulations in Sec. 6, we measure network connectivity using algebraic </a:t>
            </a:r>
            <a:r>
              <a:rPr lang="en-US" dirty="0" err="1"/>
              <a:t>connec</a:t>
            </a:r>
            <a:r>
              <a:rPr lang="en-US" dirty="0"/>
              <a:t>- </a:t>
            </a:r>
            <a:r>
              <a:rPr lang="en-US" dirty="0" err="1"/>
              <a:t>tivity</a:t>
            </a:r>
            <a:r>
              <a:rPr lang="en-US" dirty="0"/>
              <a:t>, 2, which is </a:t>
            </a:r>
            <a:r>
              <a:rPr lang="en-US" dirty="0" err="1"/>
              <a:t>dened</a:t>
            </a:r>
            <a:r>
              <a:rPr lang="en-US" dirty="0"/>
              <a:t> as the second-smallest eigenvalue of the normalized Laplacian matrix of a graph [6]. The larger the value of 2, the more well-connected is the graph. </a:t>
            </a:r>
          </a:p>
          <a:p>
            <a:r>
              <a:rPr lang="en-US" dirty="0"/>
              <a:t>2.2.5 Link dynamics. Due to wireless interference, fading, or </a:t>
            </a:r>
            <a:r>
              <a:rPr lang="en-US" dirty="0" err="1"/>
              <a:t>mo</a:t>
            </a:r>
            <a:r>
              <a:rPr lang="en-US" dirty="0"/>
              <a:t>- </a:t>
            </a:r>
            <a:r>
              <a:rPr lang="en-US" dirty="0" err="1"/>
              <a:t>bility</a:t>
            </a:r>
            <a:r>
              <a:rPr lang="en-US" dirty="0"/>
              <a:t> the network connectivity may change, and consequently, the pattern of wireless transmissions observed by an adversary may change, even if the underlying set of </a:t>
            </a:r>
            <a:r>
              <a:rPr lang="en-US" dirty="0" err="1"/>
              <a:t>ows</a:t>
            </a:r>
            <a:r>
              <a:rPr lang="en-US" dirty="0"/>
              <a:t> stays the same. </a:t>
            </a:r>
          </a:p>
          <a:p>
            <a:r>
              <a:rPr lang="en-US" dirty="0"/>
              <a:t>2.2.6 Multiple packet copies. Flow correlation attacks typically assume a single copy of a packet. To cope with link dynamics, a multi-hop routing strategy may transmit multiple copies of a packet.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50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447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88EA-BDE0-034E-BEE8-F422305ACBF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2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D20E38-AF90-154F-A691-2C99FB48A8F0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1AFFDC0-FF86-6647-BBEF-34A3FBFF0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7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DDC9F3-F500-E844-8FFA-581559D48635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EC44D-CB27-CF47-8904-040BC0FBF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92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4A9DEB-FC43-B948-82D3-4684230988FF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1B12E-E8C5-AC4A-B6FC-F04C19DCB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48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685800" y="21272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86300"/>
            <a:ext cx="6400800" cy="12255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2215C5-7201-5B4A-BD15-9F17BCCCD2FA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3225" y="64230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3A489C5-9CE3-2F4E-9BA5-0F47101E8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46038"/>
            <a:ext cx="9055100" cy="68262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680"/>
            <a:ext cx="8229600" cy="5014913"/>
          </a:xfrm>
        </p:spPr>
        <p:txBody>
          <a:bodyPr/>
          <a:lstStyle>
            <a:lvl1pPr>
              <a:defRPr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4A448-CEF1-C441-86E0-FA49E91F9F66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1AFFDC0-FF86-6647-BBEF-34A3FBFF0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23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4000" b="1">
                <a:solidFill>
                  <a:srgbClr val="0080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49FCF-596E-414E-8172-A1DF79326A6C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1AFFDC0-FF86-6647-BBEF-34A3FBFF0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86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873F5-6571-3642-AD4A-2789ED9EA989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1AFFDC0-FF86-6647-BBEF-34A3FBFF0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46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AF157-1674-2644-A049-1EB16B72E174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1AFFDC0-FF86-6647-BBEF-34A3FBFF0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37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A064A-5C5B-B64B-A972-702204B52C05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1AFFDC0-FF86-6647-BBEF-34A3FBFF0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28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34A125-0B88-0740-BDEF-3DF8A438B0E0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00FE-40E0-924F-8E39-5B436A4E2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61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6800"/>
            <a:ext cx="3008313" cy="3789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9CCF44-E03B-C845-A575-305331478B4C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F66E2-871C-2749-8E06-AF60777E2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47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1AD675-CA7C-AB4D-B12B-BF17D3A3C4E7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49248-F1F3-634B-8FF4-151929880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85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1300" y="135156"/>
            <a:ext cx="822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76394"/>
            <a:ext cx="8229600" cy="514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</a:defRPr>
            </a:lvl1pPr>
          </a:lstStyle>
          <a:p>
            <a:fld id="{DF078C09-44DF-6D4D-A956-F4176365A6D6}" type="datetime1">
              <a:rPr lang="en-US" altLang="en-US" smtClean="0"/>
              <a:t>11/16/20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vumanfredi@wesleyan.edu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fld id="{4CFDB8C2-05D0-474E-9209-B768578529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400" kern="1200">
          <a:solidFill>
            <a:srgbClr val="0080FF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8.png"/><Relationship Id="rId7" Type="http://schemas.openxmlformats.org/officeDocument/2006/relationships/image" Target="../media/image27.emf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7.emf"/><Relationship Id="rId5" Type="http://schemas.openxmlformats.org/officeDocument/2006/relationships/image" Target="../media/image32.emf"/><Relationship Id="rId1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29.emf"/><Relationship Id="rId9" Type="http://schemas.openxmlformats.org/officeDocument/2006/relationships/image" Target="../media/image35.emf"/><Relationship Id="rId1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8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1.emf"/><Relationship Id="rId5" Type="http://schemas.openxmlformats.org/officeDocument/2006/relationships/image" Target="../media/image32.emf"/><Relationship Id="rId10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28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%20spy&amp;ved=2ahUKEwi-3fG9gpLaAhULrVkKHWW8Dhk4yAEQMyhRMFF6BAgAEFM&amp;iact=mrc&amp;uact=8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hyperlink" Target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%20spy&amp;ved=2ahUKEwi-3fG9gpLaAhULrVkKHWW8Dhk4yAEQMyhRMFF6BAgAEFM&amp;iact=mrc&amp;uact=8" TargetMode="External"/><Relationship Id="rId9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hyperlink" Target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%20spy&amp;ved=2ahUKEwi-3fG9gpLaAhULrVkKHWW8Dhk4yAEQMyhRMFF6BAgAEFM&amp;iact=mrc&amp;uact=8" TargetMode="External"/><Relationship Id="rId9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89765" y="2765376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8080"/>
              </a:buClr>
              <a:buSzPct val="85000"/>
              <a:defRPr/>
            </a:pPr>
            <a:r>
              <a:rPr lang="en-US" altLang="ja-JP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Victoria Manfredi, Cameron </a:t>
            </a:r>
            <a:r>
              <a:rPr lang="en-US" altLang="ja-JP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Donnay</a:t>
            </a:r>
            <a:r>
              <a:rPr lang="en-US" altLang="ja-JP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Hill</a:t>
            </a:r>
          </a:p>
          <a:p>
            <a:pPr>
              <a:lnSpc>
                <a:spcPct val="90000"/>
              </a:lnSpc>
              <a:buClr>
                <a:srgbClr val="008080"/>
              </a:buClr>
              <a:buSzPct val="85000"/>
              <a:defRPr/>
            </a:pPr>
            <a:endParaRPr lang="en-US" altLang="ja-JP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90000"/>
              </a:lnSpc>
              <a:buClr>
                <a:srgbClr val="008080"/>
              </a:buClr>
              <a:buSzPct val="85000"/>
              <a:defRPr/>
            </a:pPr>
            <a:endParaRPr lang="en-US" altLang="ja-JP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90000"/>
              </a:lnSpc>
              <a:buClr>
                <a:srgbClr val="008080"/>
              </a:buClr>
              <a:buSzPct val="85000"/>
              <a:defRPr/>
            </a:pPr>
            <a:endParaRPr lang="en-US" altLang="ja-JP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90000"/>
              </a:lnSpc>
              <a:buClr>
                <a:srgbClr val="008080"/>
              </a:buClr>
              <a:buSzPct val="85000"/>
              <a:defRPr/>
            </a:pPr>
            <a:endParaRPr lang="en-US" altLang="ja-JP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90000"/>
              </a:lnSpc>
              <a:buClr>
                <a:srgbClr val="008080"/>
              </a:buClr>
              <a:buSzPct val="85000"/>
              <a:defRPr/>
            </a:pPr>
            <a:r>
              <a:rPr lang="en-US" altLang="ja-JP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MSWiM</a:t>
            </a:r>
            <a:endParaRPr lang="en-US" altLang="ja-JP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90000"/>
              </a:lnSpc>
              <a:buClr>
                <a:srgbClr val="008080"/>
              </a:buClr>
              <a:buSzPct val="85000"/>
              <a:defRPr/>
            </a:pP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November 17, 2020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8488" y="700534"/>
            <a:ext cx="7820811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80FF"/>
                </a:solidFill>
                <a:latin typeface="+mj-lt"/>
                <a:cs typeface="Arial (Headings)"/>
              </a:rPr>
              <a:t>Quantifying </a:t>
            </a:r>
            <a:r>
              <a:rPr lang="en-US" dirty="0" err="1">
                <a:solidFill>
                  <a:srgbClr val="0080FF"/>
                </a:solidFill>
                <a:latin typeface="+mj-lt"/>
                <a:cs typeface="Arial (Headings)"/>
              </a:rPr>
              <a:t>Unlinkability</a:t>
            </a:r>
            <a:r>
              <a:rPr lang="en-US" dirty="0">
                <a:solidFill>
                  <a:srgbClr val="0080FF"/>
                </a:solidFill>
                <a:latin typeface="+mj-lt"/>
                <a:cs typeface="Arial (Headings)"/>
              </a:rPr>
              <a:t> in Multi-hop Wireless Networks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179" y="3402952"/>
            <a:ext cx="2505277" cy="11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increases </a:t>
            </a:r>
            <a:r>
              <a:rPr lang="en-US" dirty="0" err="1"/>
              <a:t>unlinkability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997AD57-2210-E84C-8E00-3C03F938D5E8}"/>
              </a:ext>
            </a:extLst>
          </p:cNvPr>
          <p:cNvSpPr txBox="1">
            <a:spLocks/>
          </p:cNvSpPr>
          <p:nvPr/>
        </p:nvSpPr>
        <p:spPr bwMode="auto">
          <a:xfrm>
            <a:off x="485526" y="1526559"/>
            <a:ext cx="3630786" cy="49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Multi-hop routing</a:t>
            </a:r>
          </a:p>
          <a:p>
            <a:pPr marL="685800" lvl="1"/>
            <a:r>
              <a:rPr lang="en-US" altLang="en-US" sz="1800" dirty="0"/>
              <a:t>more flows enables interleaving more packets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Wireless links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Broadcast transmissions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FF2F92"/>
                </a:solidFill>
              </a:rPr>
              <a:t>Link dynamics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2C04F-004F-8640-8E3A-66EEC86EC0C7}"/>
              </a:ext>
            </a:extLst>
          </p:cNvPr>
          <p:cNvSpPr txBox="1"/>
          <p:nvPr/>
        </p:nvSpPr>
        <p:spPr>
          <a:xfrm>
            <a:off x="3842751" y="3905475"/>
            <a:ext cx="5068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Because of </a:t>
            </a:r>
            <a:r>
              <a:rPr lang="en-US" b="1" i="1" u="sng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link dynamics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the pattern of wireless transmissions observed by an adversary may change, even if underlying flows stays the same</a:t>
            </a:r>
          </a:p>
        </p:txBody>
      </p:sp>
      <p:pic>
        <p:nvPicPr>
          <p:cNvPr id="10" name="Picture 4" descr="iFi icon vector image">
            <a:extLst>
              <a:ext uri="{FF2B5EF4-FFF2-40B4-BE49-F238E27FC236}">
                <a16:creationId xmlns:a16="http://schemas.microsoft.com/office/drawing/2014/main" id="{92939EF6-F9C5-C14C-9B15-3A421C8B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96" y="1758981"/>
            <a:ext cx="357375" cy="4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ptop clipart transparent clipartxtras">
            <a:extLst>
              <a:ext uri="{FF2B5EF4-FFF2-40B4-BE49-F238E27FC236}">
                <a16:creationId xmlns:a16="http://schemas.microsoft.com/office/drawing/2014/main" id="{4852817D-74C2-1C4D-BBFB-D6E3BBB5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6900" y="2114359"/>
            <a:ext cx="483261" cy="4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ptop clipart transparent clipartxtras">
            <a:extLst>
              <a:ext uri="{FF2B5EF4-FFF2-40B4-BE49-F238E27FC236}">
                <a16:creationId xmlns:a16="http://schemas.microsoft.com/office/drawing/2014/main" id="{E4C23116-2D4D-E74E-9142-CF803DD7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5311" y="2279367"/>
            <a:ext cx="483261" cy="4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ptop clipart transparent clipartxtras">
            <a:extLst>
              <a:ext uri="{FF2B5EF4-FFF2-40B4-BE49-F238E27FC236}">
                <a16:creationId xmlns:a16="http://schemas.microsoft.com/office/drawing/2014/main" id="{8B8671CB-ADB9-8F40-B90D-36C8CEE5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2377" y="3183260"/>
            <a:ext cx="483261" cy="4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D5AA44B-D947-E14C-BE28-5B3178CB5F61}"/>
              </a:ext>
            </a:extLst>
          </p:cNvPr>
          <p:cNvSpPr/>
          <p:nvPr/>
        </p:nvSpPr>
        <p:spPr>
          <a:xfrm>
            <a:off x="4441941" y="2863751"/>
            <a:ext cx="93904" cy="277572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BAAC24-1D96-924E-B4B0-767D1FEFDF28}"/>
              </a:ext>
            </a:extLst>
          </p:cNvPr>
          <p:cNvSpPr/>
          <p:nvPr/>
        </p:nvSpPr>
        <p:spPr>
          <a:xfrm>
            <a:off x="5034219" y="1982098"/>
            <a:ext cx="93904" cy="277572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B36027-50DE-A341-815E-0BB12C97D71A}"/>
              </a:ext>
            </a:extLst>
          </p:cNvPr>
          <p:cNvCxnSpPr>
            <a:cxnSpLocks/>
          </p:cNvCxnSpPr>
          <p:nvPr/>
        </p:nvCxnSpPr>
        <p:spPr>
          <a:xfrm>
            <a:off x="4683508" y="2357919"/>
            <a:ext cx="701423" cy="99590"/>
          </a:xfrm>
          <a:prstGeom prst="straightConnector1">
            <a:avLst/>
          </a:prstGeom>
          <a:ln w="25400" cmpd="sng">
            <a:solidFill>
              <a:srgbClr val="FF2F92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A18EEA5-393F-024B-8DE8-D78F4629481E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428530" y="2597620"/>
            <a:ext cx="433432" cy="503311"/>
          </a:xfrm>
          <a:prstGeom prst="straightConnector1">
            <a:avLst/>
          </a:prstGeom>
          <a:ln w="25400" cmpd="sng">
            <a:solidFill>
              <a:srgbClr val="FF2F92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>
            <a:extLst>
              <a:ext uri="{FF2B5EF4-FFF2-40B4-BE49-F238E27FC236}">
                <a16:creationId xmlns:a16="http://schemas.microsoft.com/office/drawing/2014/main" id="{920D5A80-4442-D341-92E6-F2490BD96A23}"/>
              </a:ext>
            </a:extLst>
          </p:cNvPr>
          <p:cNvSpPr/>
          <p:nvPr/>
        </p:nvSpPr>
        <p:spPr>
          <a:xfrm>
            <a:off x="6296524" y="2355989"/>
            <a:ext cx="391912" cy="70198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8" name="Picture 4" descr="iFi icon vector image">
            <a:extLst>
              <a:ext uri="{FF2B5EF4-FFF2-40B4-BE49-F238E27FC236}">
                <a16:creationId xmlns:a16="http://schemas.microsoft.com/office/drawing/2014/main" id="{A9FD343A-777C-5041-8498-B5D000FC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22" y="1967254"/>
            <a:ext cx="357375" cy="4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iFi icon vector image">
            <a:extLst>
              <a:ext uri="{FF2B5EF4-FFF2-40B4-BE49-F238E27FC236}">
                <a16:creationId xmlns:a16="http://schemas.microsoft.com/office/drawing/2014/main" id="{490F4328-C34D-BC4F-912C-FD3D5D55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25" y="2870520"/>
            <a:ext cx="357375" cy="4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iFi icon vector image">
            <a:extLst>
              <a:ext uri="{FF2B5EF4-FFF2-40B4-BE49-F238E27FC236}">
                <a16:creationId xmlns:a16="http://schemas.microsoft.com/office/drawing/2014/main" id="{A06A7153-DCA7-4845-8085-3E52AF44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85" y="1720176"/>
            <a:ext cx="357375" cy="4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aptop clipart transparent clipartxtras">
            <a:extLst>
              <a:ext uri="{FF2B5EF4-FFF2-40B4-BE49-F238E27FC236}">
                <a16:creationId xmlns:a16="http://schemas.microsoft.com/office/drawing/2014/main" id="{CAAB979C-34E8-C646-9AEB-2A6FACE1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6389" y="2075554"/>
            <a:ext cx="483261" cy="4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aptop clipart transparent clipartxtras">
            <a:extLst>
              <a:ext uri="{FF2B5EF4-FFF2-40B4-BE49-F238E27FC236}">
                <a16:creationId xmlns:a16="http://schemas.microsoft.com/office/drawing/2014/main" id="{B44E56A0-532B-2B4F-BCF8-1C959354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800" y="2240562"/>
            <a:ext cx="483261" cy="4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aptop clipart transparent clipartxtras">
            <a:extLst>
              <a:ext uri="{FF2B5EF4-FFF2-40B4-BE49-F238E27FC236}">
                <a16:creationId xmlns:a16="http://schemas.microsoft.com/office/drawing/2014/main" id="{477ABE25-724A-8D4A-BD61-93B9CF33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1866" y="3144455"/>
            <a:ext cx="483261" cy="4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E7B93296-0C41-4A49-A32E-F5366BBED3EC}"/>
              </a:ext>
            </a:extLst>
          </p:cNvPr>
          <p:cNvSpPr/>
          <p:nvPr/>
        </p:nvSpPr>
        <p:spPr>
          <a:xfrm>
            <a:off x="7371430" y="2824946"/>
            <a:ext cx="93904" cy="277572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E170F95-2988-DF49-9000-A7B823A0D313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7358019" y="2558815"/>
            <a:ext cx="433432" cy="503311"/>
          </a:xfrm>
          <a:prstGeom prst="straightConnector1">
            <a:avLst/>
          </a:prstGeom>
          <a:ln w="25400" cmpd="sng">
            <a:solidFill>
              <a:srgbClr val="FF2F92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4" descr="iFi icon vector image">
            <a:extLst>
              <a:ext uri="{FF2B5EF4-FFF2-40B4-BE49-F238E27FC236}">
                <a16:creationId xmlns:a16="http://schemas.microsoft.com/office/drawing/2014/main" id="{B841D23A-9566-6D41-84D8-0994847B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11" y="1928449"/>
            <a:ext cx="357375" cy="4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iFi icon vector image">
            <a:extLst>
              <a:ext uri="{FF2B5EF4-FFF2-40B4-BE49-F238E27FC236}">
                <a16:creationId xmlns:a16="http://schemas.microsoft.com/office/drawing/2014/main" id="{D3D0A070-6A88-354C-9330-8575D29C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14" y="2831715"/>
            <a:ext cx="357375" cy="4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DBDC177-E44D-CA41-9F0D-460989963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5681"/>
            <a:ext cx="8351521" cy="97408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Anything that </a:t>
            </a:r>
            <a:r>
              <a:rPr lang="en-US" sz="2200" dirty="0"/>
              <a:t>reorders packets </a:t>
            </a:r>
            <a:r>
              <a:rPr lang="en-US" sz="2200" dirty="0">
                <a:solidFill>
                  <a:schemeClr val="tx1"/>
                </a:solidFill>
              </a:rPr>
              <a:t>or </a:t>
            </a:r>
            <a:r>
              <a:rPr lang="en-US" sz="2200" dirty="0"/>
              <a:t>obscures sources </a:t>
            </a:r>
            <a:r>
              <a:rPr lang="en-US" sz="2200" dirty="0">
                <a:solidFill>
                  <a:schemeClr val="tx1"/>
                </a:solidFill>
              </a:rPr>
              <a:t>and</a:t>
            </a:r>
            <a:r>
              <a:rPr lang="en-US" sz="2200" dirty="0"/>
              <a:t> destinations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295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increases </a:t>
            </a:r>
            <a:r>
              <a:rPr lang="en-US" dirty="0" err="1"/>
              <a:t>unlinkability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997AD57-2210-E84C-8E00-3C03F938D5E8}"/>
              </a:ext>
            </a:extLst>
          </p:cNvPr>
          <p:cNvSpPr txBox="1">
            <a:spLocks/>
          </p:cNvSpPr>
          <p:nvPr/>
        </p:nvSpPr>
        <p:spPr bwMode="auto">
          <a:xfrm>
            <a:off x="485526" y="1526559"/>
            <a:ext cx="3630786" cy="49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Multi-hop routing</a:t>
            </a:r>
          </a:p>
          <a:p>
            <a:pPr marL="685800" lvl="1"/>
            <a:r>
              <a:rPr lang="en-US" altLang="en-US" sz="1800" dirty="0"/>
              <a:t>more flows enables interleaving more packets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Wireless links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Broadcast transmissions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Link dynamics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rgbClr val="FF2F9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FF2F92"/>
                </a:solidFill>
              </a:rPr>
              <a:t>Multiple packet copies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000" dirty="0">
              <a:solidFill>
                <a:srgbClr val="FF2F92"/>
              </a:solidFill>
            </a:endParaRPr>
          </a:p>
        </p:txBody>
      </p:sp>
      <p:pic>
        <p:nvPicPr>
          <p:cNvPr id="26" name="Picture 4" descr="iFi icon vector image">
            <a:extLst>
              <a:ext uri="{FF2B5EF4-FFF2-40B4-BE49-F238E27FC236}">
                <a16:creationId xmlns:a16="http://schemas.microsoft.com/office/drawing/2014/main" id="{EB2ECFDB-1FAC-3143-B1E8-AEC6C5B8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38" y="1805817"/>
            <a:ext cx="357375" cy="4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ptop clipart transparent clipartxtras">
            <a:extLst>
              <a:ext uri="{FF2B5EF4-FFF2-40B4-BE49-F238E27FC236}">
                <a16:creationId xmlns:a16="http://schemas.microsoft.com/office/drawing/2014/main" id="{D90A33F7-B6AA-2848-88EE-76BC3C64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7542" y="2161195"/>
            <a:ext cx="483261" cy="4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60">
            <a:extLst>
              <a:ext uri="{FF2B5EF4-FFF2-40B4-BE49-F238E27FC236}">
                <a16:creationId xmlns:a16="http://schemas.microsoft.com/office/drawing/2014/main" id="{2141D3AB-9396-2642-B3B1-C841BF843CE1}"/>
              </a:ext>
            </a:extLst>
          </p:cNvPr>
          <p:cNvGrpSpPr>
            <a:grpSpLocks/>
          </p:cNvGrpSpPr>
          <p:nvPr/>
        </p:nvGrpSpPr>
        <p:grpSpPr bwMode="auto">
          <a:xfrm>
            <a:off x="4785360" y="1975179"/>
            <a:ext cx="977872" cy="933171"/>
            <a:chOff x="3400" y="1984"/>
            <a:chExt cx="324" cy="270"/>
          </a:xfrm>
        </p:grpSpPr>
        <p:sp>
          <p:nvSpPr>
            <p:cNvPr id="30" name="Line 161">
              <a:extLst>
                <a:ext uri="{FF2B5EF4-FFF2-40B4-BE49-F238E27FC236}">
                  <a16:creationId xmlns:a16="http://schemas.microsoft.com/office/drawing/2014/main" id="{661A63BF-CA20-0F45-86DA-89DD1403A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38100">
              <a:solidFill>
                <a:srgbClr val="FF2F92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62">
              <a:extLst>
                <a:ext uri="{FF2B5EF4-FFF2-40B4-BE49-F238E27FC236}">
                  <a16:creationId xmlns:a16="http://schemas.microsoft.com/office/drawing/2014/main" id="{5B0A8AF7-040D-4D44-A977-B456C928A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38100">
              <a:solidFill>
                <a:srgbClr val="FF2F92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3">
              <a:extLst>
                <a:ext uri="{FF2B5EF4-FFF2-40B4-BE49-F238E27FC236}">
                  <a16:creationId xmlns:a16="http://schemas.microsoft.com/office/drawing/2014/main" id="{19FB5E8E-F01F-6749-A15D-B684BB908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38100">
              <a:solidFill>
                <a:srgbClr val="FF2F92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64">
              <a:extLst>
                <a:ext uri="{FF2B5EF4-FFF2-40B4-BE49-F238E27FC236}">
                  <a16:creationId xmlns:a16="http://schemas.microsoft.com/office/drawing/2014/main" id="{20EAA39C-48C7-F743-B3A7-BFACD3993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38100">
              <a:solidFill>
                <a:srgbClr val="FF2F92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65">
              <a:extLst>
                <a:ext uri="{FF2B5EF4-FFF2-40B4-BE49-F238E27FC236}">
                  <a16:creationId xmlns:a16="http://schemas.microsoft.com/office/drawing/2014/main" id="{AC297AF2-A462-B14E-BDC1-E05C9F242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38100">
              <a:solidFill>
                <a:srgbClr val="FF2F92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6">
              <a:extLst>
                <a:ext uri="{FF2B5EF4-FFF2-40B4-BE49-F238E27FC236}">
                  <a16:creationId xmlns:a16="http://schemas.microsoft.com/office/drawing/2014/main" id="{EC6C632F-8755-1845-AB0C-E4B884914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38100">
              <a:solidFill>
                <a:srgbClr val="FF2F9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4" descr="aptop clipart transparent clipartxtras">
            <a:extLst>
              <a:ext uri="{FF2B5EF4-FFF2-40B4-BE49-F238E27FC236}">
                <a16:creationId xmlns:a16="http://schemas.microsoft.com/office/drawing/2014/main" id="{39BAEF2F-F569-0A42-BF32-6D188C3E7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794" y="1998781"/>
            <a:ext cx="483261" cy="4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160">
            <a:extLst>
              <a:ext uri="{FF2B5EF4-FFF2-40B4-BE49-F238E27FC236}">
                <a16:creationId xmlns:a16="http://schemas.microsoft.com/office/drawing/2014/main" id="{527FE4F6-4D9A-D745-8DA1-76BD18F1F321}"/>
              </a:ext>
            </a:extLst>
          </p:cNvPr>
          <p:cNvGrpSpPr>
            <a:grpSpLocks/>
          </p:cNvGrpSpPr>
          <p:nvPr/>
        </p:nvGrpSpPr>
        <p:grpSpPr bwMode="auto">
          <a:xfrm rot="11299774">
            <a:off x="6536739" y="1743490"/>
            <a:ext cx="977872" cy="933171"/>
            <a:chOff x="3400" y="1984"/>
            <a:chExt cx="324" cy="270"/>
          </a:xfrm>
        </p:grpSpPr>
        <p:sp>
          <p:nvSpPr>
            <p:cNvPr id="42" name="Line 161">
              <a:extLst>
                <a:ext uri="{FF2B5EF4-FFF2-40B4-BE49-F238E27FC236}">
                  <a16:creationId xmlns:a16="http://schemas.microsoft.com/office/drawing/2014/main" id="{2772DA4F-E7BD-DC4F-A443-8F7F3F768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2">
              <a:extLst>
                <a:ext uri="{FF2B5EF4-FFF2-40B4-BE49-F238E27FC236}">
                  <a16:creationId xmlns:a16="http://schemas.microsoft.com/office/drawing/2014/main" id="{7B63985B-997A-0F40-84B5-17AA97932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63">
              <a:extLst>
                <a:ext uri="{FF2B5EF4-FFF2-40B4-BE49-F238E27FC236}">
                  <a16:creationId xmlns:a16="http://schemas.microsoft.com/office/drawing/2014/main" id="{9B964556-F537-5D49-B451-AEAAB6FC3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4">
              <a:extLst>
                <a:ext uri="{FF2B5EF4-FFF2-40B4-BE49-F238E27FC236}">
                  <a16:creationId xmlns:a16="http://schemas.microsoft.com/office/drawing/2014/main" id="{F787915F-7EF7-9048-A685-CC25B313A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5">
              <a:extLst>
                <a:ext uri="{FF2B5EF4-FFF2-40B4-BE49-F238E27FC236}">
                  <a16:creationId xmlns:a16="http://schemas.microsoft.com/office/drawing/2014/main" id="{F32AEDD6-1F27-D041-A3C1-72C0669BA4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66">
              <a:extLst>
                <a:ext uri="{FF2B5EF4-FFF2-40B4-BE49-F238E27FC236}">
                  <a16:creationId xmlns:a16="http://schemas.microsoft.com/office/drawing/2014/main" id="{7A54993B-CE6C-6142-99DB-43817C451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8" name="Picture 4" descr="aptop clipart transparent clipartxtras">
            <a:extLst>
              <a:ext uri="{FF2B5EF4-FFF2-40B4-BE49-F238E27FC236}">
                <a16:creationId xmlns:a16="http://schemas.microsoft.com/office/drawing/2014/main" id="{A0C30675-842E-0549-928D-0AC8461A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312" y="3301812"/>
            <a:ext cx="483261" cy="4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160">
            <a:extLst>
              <a:ext uri="{FF2B5EF4-FFF2-40B4-BE49-F238E27FC236}">
                <a16:creationId xmlns:a16="http://schemas.microsoft.com/office/drawing/2014/main" id="{3D77C88B-A8BF-8D48-BAB4-BD7111673966}"/>
              </a:ext>
            </a:extLst>
          </p:cNvPr>
          <p:cNvGrpSpPr>
            <a:grpSpLocks/>
          </p:cNvGrpSpPr>
          <p:nvPr/>
        </p:nvGrpSpPr>
        <p:grpSpPr bwMode="auto">
          <a:xfrm rot="18370696">
            <a:off x="5505007" y="3142990"/>
            <a:ext cx="977872" cy="933171"/>
            <a:chOff x="3400" y="1984"/>
            <a:chExt cx="324" cy="270"/>
          </a:xfrm>
        </p:grpSpPr>
        <p:sp>
          <p:nvSpPr>
            <p:cNvPr id="50" name="Line 161">
              <a:extLst>
                <a:ext uri="{FF2B5EF4-FFF2-40B4-BE49-F238E27FC236}">
                  <a16:creationId xmlns:a16="http://schemas.microsoft.com/office/drawing/2014/main" id="{806075CE-DB37-9042-BC84-B7648CA44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62">
              <a:extLst>
                <a:ext uri="{FF2B5EF4-FFF2-40B4-BE49-F238E27FC236}">
                  <a16:creationId xmlns:a16="http://schemas.microsoft.com/office/drawing/2014/main" id="{0B350695-C591-D046-8E08-8CEBC14067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63">
              <a:extLst>
                <a:ext uri="{FF2B5EF4-FFF2-40B4-BE49-F238E27FC236}">
                  <a16:creationId xmlns:a16="http://schemas.microsoft.com/office/drawing/2014/main" id="{9AC79571-0E41-2F42-83EA-2E6311416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64">
              <a:extLst>
                <a:ext uri="{FF2B5EF4-FFF2-40B4-BE49-F238E27FC236}">
                  <a16:creationId xmlns:a16="http://schemas.microsoft.com/office/drawing/2014/main" id="{49481142-690A-EE42-8DC3-1F569D289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65">
              <a:extLst>
                <a:ext uri="{FF2B5EF4-FFF2-40B4-BE49-F238E27FC236}">
                  <a16:creationId xmlns:a16="http://schemas.microsoft.com/office/drawing/2014/main" id="{AD3AAC20-6D74-E441-8AA3-4064F332A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66">
              <a:extLst>
                <a:ext uri="{FF2B5EF4-FFF2-40B4-BE49-F238E27FC236}">
                  <a16:creationId xmlns:a16="http://schemas.microsoft.com/office/drawing/2014/main" id="{32E19E18-75F4-AB48-B0C7-86DD6D258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76EA637-2D16-304E-A41F-932EBF30972A}"/>
              </a:ext>
            </a:extLst>
          </p:cNvPr>
          <p:cNvSpPr/>
          <p:nvPr/>
        </p:nvSpPr>
        <p:spPr>
          <a:xfrm>
            <a:off x="5292583" y="2910587"/>
            <a:ext cx="93904" cy="277572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15C79B-E64F-1140-9AC2-0D6E2AD015D2}"/>
              </a:ext>
            </a:extLst>
          </p:cNvPr>
          <p:cNvSpPr/>
          <p:nvPr/>
        </p:nvSpPr>
        <p:spPr>
          <a:xfrm>
            <a:off x="6029347" y="1939398"/>
            <a:ext cx="93904" cy="277572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5303F0E-7083-C64A-8976-756B16DC2C8F}"/>
              </a:ext>
            </a:extLst>
          </p:cNvPr>
          <p:cNvCxnSpPr>
            <a:endCxn id="36" idx="3"/>
          </p:cNvCxnSpPr>
          <p:nvPr/>
        </p:nvCxnSpPr>
        <p:spPr>
          <a:xfrm flipV="1">
            <a:off x="5534150" y="2240412"/>
            <a:ext cx="1171644" cy="164342"/>
          </a:xfrm>
          <a:prstGeom prst="straightConnector1">
            <a:avLst/>
          </a:prstGeom>
          <a:ln w="25400" cmpd="sng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6B8A6A7-F9D3-E044-A0BC-4464F2C868EA}"/>
              </a:ext>
            </a:extLst>
          </p:cNvPr>
          <p:cNvCxnSpPr>
            <a:stCxn id="27" idx="2"/>
          </p:cNvCxnSpPr>
          <p:nvPr/>
        </p:nvCxnSpPr>
        <p:spPr>
          <a:xfrm>
            <a:off x="5279172" y="2644456"/>
            <a:ext cx="570458" cy="861484"/>
          </a:xfrm>
          <a:prstGeom prst="straightConnector1">
            <a:avLst/>
          </a:prstGeom>
          <a:ln w="25400" cmpd="sng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4" descr="aptop clipart transparent clipartxtras">
            <a:extLst>
              <a:ext uri="{FF2B5EF4-FFF2-40B4-BE49-F238E27FC236}">
                <a16:creationId xmlns:a16="http://schemas.microsoft.com/office/drawing/2014/main" id="{C95DFE5F-CC7C-3747-8231-E548A5F0E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3633" y="3149749"/>
            <a:ext cx="483261" cy="4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CACD641-C313-EA4E-B4BD-7446C6F85EBE}"/>
              </a:ext>
            </a:extLst>
          </p:cNvPr>
          <p:cNvCxnSpPr>
            <a:endCxn id="60" idx="3"/>
          </p:cNvCxnSpPr>
          <p:nvPr/>
        </p:nvCxnSpPr>
        <p:spPr>
          <a:xfrm flipV="1">
            <a:off x="6290548" y="3391380"/>
            <a:ext cx="713085" cy="173827"/>
          </a:xfrm>
          <a:prstGeom prst="straightConnector1">
            <a:avLst/>
          </a:prstGeom>
          <a:ln w="25400" cmpd="sng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92C7794-F52A-4F46-930A-662EA1777801}"/>
              </a:ext>
            </a:extLst>
          </p:cNvPr>
          <p:cNvCxnSpPr>
            <a:endCxn id="60" idx="0"/>
          </p:cNvCxnSpPr>
          <p:nvPr/>
        </p:nvCxnSpPr>
        <p:spPr>
          <a:xfrm>
            <a:off x="7104785" y="2449482"/>
            <a:ext cx="140478" cy="700267"/>
          </a:xfrm>
          <a:prstGeom prst="straightConnector1">
            <a:avLst/>
          </a:prstGeom>
          <a:ln w="25400" cmpd="sng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160">
            <a:extLst>
              <a:ext uri="{FF2B5EF4-FFF2-40B4-BE49-F238E27FC236}">
                <a16:creationId xmlns:a16="http://schemas.microsoft.com/office/drawing/2014/main" id="{0556FE90-E9CA-0247-8346-BD9348E7F535}"/>
              </a:ext>
            </a:extLst>
          </p:cNvPr>
          <p:cNvGrpSpPr>
            <a:grpSpLocks/>
          </p:cNvGrpSpPr>
          <p:nvPr/>
        </p:nvGrpSpPr>
        <p:grpSpPr bwMode="auto">
          <a:xfrm rot="8781727">
            <a:off x="6829422" y="2867002"/>
            <a:ext cx="977872" cy="933171"/>
            <a:chOff x="3400" y="1984"/>
            <a:chExt cx="324" cy="270"/>
          </a:xfrm>
        </p:grpSpPr>
        <p:sp>
          <p:nvSpPr>
            <p:cNvPr id="64" name="Line 161">
              <a:extLst>
                <a:ext uri="{FF2B5EF4-FFF2-40B4-BE49-F238E27FC236}">
                  <a16:creationId xmlns:a16="http://schemas.microsoft.com/office/drawing/2014/main" id="{0229602D-74E8-2D4B-BD68-964AE33294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62">
              <a:extLst>
                <a:ext uri="{FF2B5EF4-FFF2-40B4-BE49-F238E27FC236}">
                  <a16:creationId xmlns:a16="http://schemas.microsoft.com/office/drawing/2014/main" id="{B20AEC1A-675A-0E4B-BBAB-E0770A3F1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63">
              <a:extLst>
                <a:ext uri="{FF2B5EF4-FFF2-40B4-BE49-F238E27FC236}">
                  <a16:creationId xmlns:a16="http://schemas.microsoft.com/office/drawing/2014/main" id="{B6E97F26-F678-BC4C-B1EA-35DBDF52DE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4">
              <a:extLst>
                <a:ext uri="{FF2B5EF4-FFF2-40B4-BE49-F238E27FC236}">
                  <a16:creationId xmlns:a16="http://schemas.microsoft.com/office/drawing/2014/main" id="{78BCD9AD-1E65-A84F-98BE-F1E77FC64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65">
              <a:extLst>
                <a:ext uri="{FF2B5EF4-FFF2-40B4-BE49-F238E27FC236}">
                  <a16:creationId xmlns:a16="http://schemas.microsoft.com/office/drawing/2014/main" id="{45745711-4128-8F4F-B843-7724F3DAF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66">
              <a:extLst>
                <a:ext uri="{FF2B5EF4-FFF2-40B4-BE49-F238E27FC236}">
                  <a16:creationId xmlns:a16="http://schemas.microsoft.com/office/drawing/2014/main" id="{95841024-99D9-F04E-B8DA-C07CD8F0F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0802022-9DDD-3042-8AB7-60CC9543C13D}"/>
              </a:ext>
            </a:extLst>
          </p:cNvPr>
          <p:cNvSpPr txBox="1"/>
          <p:nvPr/>
        </p:nvSpPr>
        <p:spPr>
          <a:xfrm>
            <a:off x="3897687" y="4389121"/>
            <a:ext cx="47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Due to </a:t>
            </a:r>
            <a:r>
              <a:rPr lang="en-US" b="1" i="1" u="sng" dirty="0">
                <a:latin typeface="Calibri" charset="0"/>
                <a:ea typeface="Calibri" charset="0"/>
                <a:cs typeface="Calibri" charset="0"/>
              </a:rPr>
              <a:t>wireless interference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 or </a:t>
            </a:r>
            <a:r>
              <a:rPr lang="en-US" b="1" i="1" u="sng" dirty="0">
                <a:latin typeface="Calibri" charset="0"/>
                <a:ea typeface="Calibri" charset="0"/>
                <a:cs typeface="Calibri" charset="0"/>
              </a:rPr>
              <a:t>mobility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, multi-hop routing may forward multiple packet copies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46EEDEF4-66BF-0540-A51F-389BAC7C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5681"/>
            <a:ext cx="8351521" cy="97408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Anything that </a:t>
            </a:r>
            <a:r>
              <a:rPr lang="en-US" sz="2200" dirty="0"/>
              <a:t>reorders packets </a:t>
            </a:r>
            <a:r>
              <a:rPr lang="en-US" sz="2200" dirty="0">
                <a:solidFill>
                  <a:schemeClr val="tx1"/>
                </a:solidFill>
              </a:rPr>
              <a:t>or </a:t>
            </a:r>
            <a:r>
              <a:rPr lang="en-US" sz="2200" dirty="0"/>
              <a:t>obscures sources </a:t>
            </a:r>
            <a:r>
              <a:rPr lang="en-US" sz="2200" dirty="0">
                <a:solidFill>
                  <a:schemeClr val="tx1"/>
                </a:solidFill>
              </a:rPr>
              <a:t>and</a:t>
            </a:r>
            <a:r>
              <a:rPr lang="en-US" sz="2200" dirty="0"/>
              <a:t> destinations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7874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increases </a:t>
            </a:r>
            <a:r>
              <a:rPr lang="en-US" dirty="0" err="1"/>
              <a:t>unlinkability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997AD57-2210-E84C-8E00-3C03F938D5E8}"/>
              </a:ext>
            </a:extLst>
          </p:cNvPr>
          <p:cNvSpPr txBox="1">
            <a:spLocks/>
          </p:cNvSpPr>
          <p:nvPr/>
        </p:nvSpPr>
        <p:spPr bwMode="auto">
          <a:xfrm>
            <a:off x="485526" y="1526559"/>
            <a:ext cx="3630786" cy="49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FF2F92"/>
                </a:solidFill>
              </a:rPr>
              <a:t>Multi-hop routing</a:t>
            </a:r>
          </a:p>
          <a:p>
            <a:pPr marL="685800" lvl="1"/>
            <a:r>
              <a:rPr lang="en-US" altLang="en-US" sz="1800" dirty="0"/>
              <a:t>more flows enables interleaving more packets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</a:rPr>
              <a:t>Wireless links</a:t>
            </a:r>
            <a:endParaRPr lang="en-US" altLang="en-US" sz="1800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FF2F92"/>
                </a:solidFill>
              </a:rPr>
              <a:t>Broadcast transmissions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FF2F92"/>
                </a:solidFill>
              </a:rPr>
              <a:t>Link dynamics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rgbClr val="FF2F9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</a:rPr>
              <a:t>Multiple packet copies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000" dirty="0">
              <a:solidFill>
                <a:srgbClr val="FF2F9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C10EC1-DF8A-E949-BBA3-839BE2A2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5681"/>
            <a:ext cx="8351521" cy="6993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Anything that reorders packets or obscures sources and destinations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796DF32-458D-DF4B-9DC0-35C590523EA9}"/>
              </a:ext>
            </a:extLst>
          </p:cNvPr>
          <p:cNvSpPr/>
          <p:nvPr/>
        </p:nvSpPr>
        <p:spPr>
          <a:xfrm>
            <a:off x="4148316" y="1775341"/>
            <a:ext cx="467658" cy="3256827"/>
          </a:xfrm>
          <a:prstGeom prst="rightArrow">
            <a:avLst/>
          </a:prstGeom>
          <a:gradFill>
            <a:gsLst>
              <a:gs pos="0">
                <a:srgbClr val="FF2F92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E71983-2087-E247-88CB-CE3CD0DB9267}"/>
              </a:ext>
            </a:extLst>
          </p:cNvPr>
          <p:cNvSpPr txBox="1">
            <a:spLocks/>
          </p:cNvSpPr>
          <p:nvPr/>
        </p:nvSpPr>
        <p:spPr bwMode="auto">
          <a:xfrm>
            <a:off x="4647978" y="2761560"/>
            <a:ext cx="3852934" cy="156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2F92"/>
                </a:solidFill>
              </a:rPr>
              <a:t>Goal:</a:t>
            </a:r>
            <a:r>
              <a:rPr lang="en-US" dirty="0">
                <a:solidFill>
                  <a:schemeClr val="tx1"/>
                </a:solidFill>
              </a:rPr>
              <a:t> quantify impact on traffic </a:t>
            </a:r>
            <a:r>
              <a:rPr lang="en-US" dirty="0">
                <a:solidFill>
                  <a:srgbClr val="FF2F92"/>
                </a:solidFill>
              </a:rPr>
              <a:t>mixing </a:t>
            </a:r>
            <a:r>
              <a:rPr lang="en-US" dirty="0">
                <a:solidFill>
                  <a:schemeClr val="tx1"/>
                </a:solidFill>
              </a:rPr>
              <a:t>and thus </a:t>
            </a:r>
            <a:r>
              <a:rPr lang="en-US" dirty="0" err="1">
                <a:solidFill>
                  <a:srgbClr val="FF2F92"/>
                </a:solidFill>
              </a:rPr>
              <a:t>unlinkability</a:t>
            </a:r>
            <a:r>
              <a:rPr lang="en-US" dirty="0">
                <a:solidFill>
                  <a:schemeClr val="tx1"/>
                </a:solidFill>
              </a:rPr>
              <a:t> in different network scenarios</a:t>
            </a:r>
          </a:p>
        </p:txBody>
      </p:sp>
    </p:spTree>
    <p:extLst>
      <p:ext uri="{BB962C8B-B14F-4D97-AF65-F5344CB8AC3E}">
        <p14:creationId xmlns:p14="http://schemas.microsoft.com/office/powerpoint/2010/main" val="323734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</a:t>
            </a:r>
            <a:r>
              <a:rPr lang="en-US" dirty="0" err="1"/>
              <a:t>unlinkability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5681"/>
            <a:ext cx="8417860" cy="503635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Existing </a:t>
            </a:r>
            <a:r>
              <a:rPr lang="en-US" sz="2000" dirty="0" err="1"/>
              <a:t>unlinkability</a:t>
            </a:r>
            <a:r>
              <a:rPr lang="en-US" sz="2000" dirty="0"/>
              <a:t> metrics</a:t>
            </a:r>
          </a:p>
          <a:p>
            <a:pPr marL="685800" lvl="1"/>
            <a:r>
              <a:rPr lang="en-US" sz="1400" dirty="0" err="1"/>
              <a:t>Köpsell</a:t>
            </a:r>
            <a:r>
              <a:rPr lang="en-US" sz="1400" dirty="0"/>
              <a:t>, </a:t>
            </a:r>
            <a:r>
              <a:rPr lang="en-US" sz="1400" dirty="0" err="1"/>
              <a:t>Steinbrecher</a:t>
            </a:r>
            <a:r>
              <a:rPr lang="en-US" sz="1400" dirty="0"/>
              <a:t>. </a:t>
            </a:r>
            <a:r>
              <a:rPr lang="en-US" sz="1400" b="1" i="1" dirty="0"/>
              <a:t>Modeling </a:t>
            </a:r>
            <a:r>
              <a:rPr lang="en-US" sz="1400" b="1" i="1" dirty="0" err="1"/>
              <a:t>unlinkability</a:t>
            </a:r>
            <a:r>
              <a:rPr lang="en-US" sz="1400" i="1" dirty="0"/>
              <a:t>. </a:t>
            </a:r>
            <a:r>
              <a:rPr lang="en-US" sz="1400" dirty="0"/>
              <a:t>(PETs, 2003)</a:t>
            </a:r>
          </a:p>
          <a:p>
            <a:pPr marL="685800" lvl="1"/>
            <a:r>
              <a:rPr lang="en-US" sz="1400" i="1" dirty="0" err="1"/>
              <a:t>Shmatikov</a:t>
            </a:r>
            <a:r>
              <a:rPr lang="en-US" sz="1400" i="1" dirty="0"/>
              <a:t>, Wang. </a:t>
            </a:r>
            <a:r>
              <a:rPr lang="en-US" sz="1400" b="1" i="1" dirty="0"/>
              <a:t>Measuring relationship anonymity in mix networks. </a:t>
            </a:r>
            <a:r>
              <a:rPr lang="en-US" sz="1400" dirty="0"/>
              <a:t>(WPES, 2006)</a:t>
            </a:r>
          </a:p>
          <a:p>
            <a:pPr marL="685800" lvl="1"/>
            <a:r>
              <a:rPr lang="en-US" sz="1400" dirty="0"/>
              <a:t>Fischer, </a:t>
            </a:r>
            <a:r>
              <a:rPr lang="en-US" sz="1400" dirty="0" err="1"/>
              <a:t>Katzenbeisser</a:t>
            </a:r>
            <a:r>
              <a:rPr lang="en-US" sz="1400" dirty="0"/>
              <a:t>, Eckert</a:t>
            </a:r>
            <a:r>
              <a:rPr lang="en-US" sz="1400" i="1" dirty="0"/>
              <a:t>.  </a:t>
            </a:r>
            <a:r>
              <a:rPr lang="en-US" sz="1400" b="1" i="1" dirty="0"/>
              <a:t>Measuring </a:t>
            </a:r>
            <a:r>
              <a:rPr lang="en-US" sz="1400" b="1" i="1" dirty="0" err="1"/>
              <a:t>unlinkability</a:t>
            </a:r>
            <a:r>
              <a:rPr lang="en-US" sz="1400" b="1" i="1" dirty="0"/>
              <a:t> revisited</a:t>
            </a:r>
            <a:r>
              <a:rPr lang="en-US" sz="1400" i="1" dirty="0"/>
              <a:t>. </a:t>
            </a:r>
            <a:r>
              <a:rPr lang="en-US" sz="1400" dirty="0"/>
              <a:t>(WPES, 2008)</a:t>
            </a:r>
          </a:p>
          <a:p>
            <a:pPr marL="685800" lvl="1"/>
            <a:r>
              <a:rPr lang="en-US" sz="1400" dirty="0"/>
              <a:t>Huang. </a:t>
            </a:r>
            <a:r>
              <a:rPr lang="en-US" sz="1400" b="1" i="1" dirty="0" err="1"/>
              <a:t>Unlinkability</a:t>
            </a:r>
            <a:r>
              <a:rPr lang="en-US" sz="1400" b="1" i="1" dirty="0"/>
              <a:t> measure for IEEE 802.11 based MANETs</a:t>
            </a:r>
            <a:r>
              <a:rPr lang="en-US" sz="1400" dirty="0"/>
              <a:t>. (IEEE Transactions on Wireless Communications, 2008)</a:t>
            </a:r>
          </a:p>
          <a:p>
            <a:pPr marL="685800" lvl="1"/>
            <a:r>
              <a:rPr lang="en-US" sz="1400" dirty="0"/>
              <a:t>Moe.</a:t>
            </a:r>
            <a:r>
              <a:rPr lang="en-US" sz="1400" i="1" dirty="0"/>
              <a:t> </a:t>
            </a:r>
            <a:r>
              <a:rPr lang="en-US" sz="1400" b="1" i="1" dirty="0"/>
              <a:t>Quantification of anonymity for mobile ad hoc networks</a:t>
            </a:r>
            <a:r>
              <a:rPr lang="en-US" sz="1400" i="1" dirty="0"/>
              <a:t>. </a:t>
            </a:r>
            <a:r>
              <a:rPr lang="en-US" sz="1400" dirty="0"/>
              <a:t>(Electronic Notes in Theoretical Computer Science, 2009)</a:t>
            </a:r>
            <a:endParaRPr lang="en-US" sz="1400" dirty="0">
              <a:solidFill>
                <a:srgbClr val="0080FF"/>
              </a:solidFill>
            </a:endParaRPr>
          </a:p>
          <a:p>
            <a:pPr marL="685800" lvl="1"/>
            <a:r>
              <a:rPr lang="en-US" sz="1400" b="1" u="sng" dirty="0"/>
              <a:t>Problem:</a:t>
            </a:r>
            <a:r>
              <a:rPr lang="en-US" sz="1400" dirty="0"/>
              <a:t> not easy to compute these metrics as function of network features</a:t>
            </a:r>
          </a:p>
          <a:p>
            <a:pPr marL="685800" lvl="1"/>
            <a:endParaRPr lang="en-US" sz="1400" dirty="0"/>
          </a:p>
          <a:p>
            <a:pPr marL="0" indent="0">
              <a:buNone/>
            </a:pPr>
            <a:r>
              <a:rPr lang="en-US" sz="2000" dirty="0"/>
              <a:t>Network tomography</a:t>
            </a:r>
          </a:p>
          <a:p>
            <a:pPr lvl="1"/>
            <a:r>
              <a:rPr lang="en-US" sz="1400" dirty="0" err="1"/>
              <a:t>Vardi</a:t>
            </a:r>
            <a:r>
              <a:rPr lang="en-US" sz="1400" dirty="0"/>
              <a:t>.</a:t>
            </a:r>
            <a:r>
              <a:rPr lang="en-US" sz="1400" b="1" i="1" dirty="0"/>
              <a:t> Network tomography: Estimating source-destination traffic intensities from link data</a:t>
            </a:r>
            <a:r>
              <a:rPr lang="en-US" sz="1400" dirty="0"/>
              <a:t>.  (Journal of the American statistical association, 1996)</a:t>
            </a:r>
          </a:p>
          <a:p>
            <a:pPr lvl="1"/>
            <a:r>
              <a:rPr lang="en-US" sz="1400" dirty="0"/>
              <a:t>Soule, </a:t>
            </a:r>
            <a:r>
              <a:rPr lang="en-US" sz="1400" dirty="0" err="1"/>
              <a:t>Salamatian</a:t>
            </a:r>
            <a:r>
              <a:rPr lang="en-US" sz="1400" dirty="0"/>
              <a:t>, Nucci, Taft. </a:t>
            </a:r>
            <a:r>
              <a:rPr lang="en-US" sz="1400" b="1" i="1" dirty="0"/>
              <a:t>Traffic matrix tracking using Kalman filters</a:t>
            </a:r>
            <a:r>
              <a:rPr lang="en-US" sz="1400" dirty="0"/>
              <a:t>. (ACM SIGMETRICS Performance Evaluation Review, 2005)</a:t>
            </a:r>
          </a:p>
          <a:p>
            <a:pPr lvl="1"/>
            <a:r>
              <a:rPr lang="en-US" sz="1400" b="1" u="sng" dirty="0"/>
              <a:t>Problem:</a:t>
            </a:r>
            <a:r>
              <a:rPr lang="en-US" sz="1400" dirty="0">
                <a:solidFill>
                  <a:srgbClr val="FF2F92"/>
                </a:solidFill>
              </a:rPr>
              <a:t> </a:t>
            </a:r>
            <a:r>
              <a:rPr lang="en-US" sz="1400" dirty="0"/>
              <a:t>don’t consider traffic obfuscation, multi-hop routing, or network dynamics</a:t>
            </a:r>
          </a:p>
          <a:p>
            <a:pPr marL="685800" lvl="1"/>
            <a:endParaRPr lang="en-US" sz="1800" dirty="0"/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B8EA5-667D-C240-A74F-06003DA3D353}"/>
              </a:ext>
            </a:extLst>
          </p:cNvPr>
          <p:cNvSpPr txBox="1"/>
          <p:nvPr/>
        </p:nvSpPr>
        <p:spPr>
          <a:xfrm>
            <a:off x="781829" y="5446307"/>
            <a:ext cx="766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0" algn="ctr">
              <a:buNone/>
            </a:pPr>
            <a:r>
              <a:rPr lang="en-US" sz="20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derive </a:t>
            </a:r>
            <a:r>
              <a:rPr lang="en-US" sz="20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000" dirty="0" err="1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unlinkability</a:t>
            </a:r>
            <a:r>
              <a:rPr lang="en-US" sz="20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metric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quantify how different network </a:t>
            </a:r>
            <a:r>
              <a:rPr lang="en-US" sz="20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impact </a:t>
            </a:r>
            <a:r>
              <a:rPr lang="en-US" sz="2000" dirty="0" err="1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unlinkability</a:t>
            </a:r>
            <a:endParaRPr lang="en-US" sz="2000" dirty="0">
              <a:solidFill>
                <a:srgbClr val="FF2F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12435"/>
            <a:ext cx="9144000" cy="17179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do we quantify </a:t>
            </a:r>
            <a:r>
              <a:rPr lang="en-US" sz="3200" dirty="0" err="1"/>
              <a:t>unlinkability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623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Kalman filter to infer distribution of flows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5680"/>
            <a:ext cx="8087360" cy="89606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Model (linear) dynamics of an object (i.e., flows) over time</a:t>
            </a:r>
          </a:p>
          <a:p>
            <a:pPr marL="0" indent="0" algn="ctr">
              <a:buNone/>
            </a:pPr>
            <a:endParaRPr lang="en-US" alt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7150" indent="0">
              <a:buNone/>
            </a:pPr>
            <a:endParaRPr lang="en-US" altLang="en-US" b="1" dirty="0">
              <a:solidFill>
                <a:srgbClr val="FF2F9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7150" indent="0">
              <a:buNone/>
            </a:pPr>
            <a:endParaRPr lang="en-US" altLang="en-US" b="1" dirty="0">
              <a:solidFill>
                <a:srgbClr val="FF2F9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7150" indent="0">
              <a:buNone/>
            </a:pPr>
            <a:endParaRPr lang="en-US" altLang="en-US" b="1" dirty="0">
              <a:solidFill>
                <a:srgbClr val="FF2F9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7150" indent="0">
              <a:buNone/>
            </a:pPr>
            <a:endParaRPr lang="en-US" altLang="en-US" sz="1200" b="1" dirty="0">
              <a:solidFill>
                <a:srgbClr val="FF2F9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7150" indent="0">
              <a:buNone/>
            </a:pPr>
            <a:endParaRPr lang="en-US" altLang="en-US" sz="3200" b="1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/>
          <a:p>
            <a:r>
              <a:rPr lang="en-US" altLang="en-US" dirty="0"/>
              <a:t>21</a:t>
            </a: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791302" y="3694237"/>
            <a:ext cx="3205273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b="1" dirty="0" err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 i="1" baseline="-25000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flow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1,1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flow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mr-IN" altLang="en-US" i="1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</a:rPr>
              <a:t>flow</a:t>
            </a:r>
            <a:r>
              <a:rPr lang="en-US" altLang="en-US" baseline="-25000" dirty="0" err="1">
                <a:latin typeface="Times New Roman" charset="0"/>
                <a:ea typeface="Times New Roman" charset="0"/>
                <a:cs typeface="Times New Roman" charset="0"/>
              </a:rPr>
              <a:t>N,N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 ,  </a:t>
            </a:r>
          </a:p>
          <a:p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         rate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1,1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rate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mr-IN" altLang="en-US" i="1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</a:rPr>
              <a:t>rate</a:t>
            </a:r>
            <a:r>
              <a:rPr lang="en-US" altLang="en-US" baseline="-25000" dirty="0" err="1">
                <a:latin typeface="Times New Roman" charset="0"/>
                <a:ea typeface="Times New Roman" charset="0"/>
                <a:cs typeface="Times New Roman" charset="0"/>
              </a:rPr>
              <a:t>N,N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endParaRPr lang="en-US" alt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885515" y="3689524"/>
            <a:ext cx="346588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b="1" dirty="0" err="1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altLang="en-US" i="1" baseline="-25000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 =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[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link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1,1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link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mr-IN" altLang="en-US" i="1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</a:rPr>
              <a:t>link</a:t>
            </a:r>
            <a:r>
              <a:rPr lang="en-US" altLang="en-US" baseline="-25000" dirty="0" err="1">
                <a:latin typeface="Times New Roman" charset="0"/>
                <a:ea typeface="Times New Roman" charset="0"/>
                <a:cs typeface="Times New Roman" charset="0"/>
              </a:rPr>
              <a:t>N,N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225007" y="2165860"/>
            <a:ext cx="2243001" cy="3391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E72842-757D-5944-9749-8ABD20A49796}"/>
              </a:ext>
            </a:extLst>
          </p:cNvPr>
          <p:cNvSpPr/>
          <p:nvPr/>
        </p:nvSpPr>
        <p:spPr>
          <a:xfrm>
            <a:off x="674482" y="1862551"/>
            <a:ext cx="3344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altLang="en-US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Hidden state of flows at time </a:t>
            </a:r>
            <a:r>
              <a:rPr lang="en-US" altLang="en-US" i="1" dirty="0">
                <a:solidFill>
                  <a:srgbClr val="FF2F9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t+1</a:t>
            </a:r>
            <a:endParaRPr lang="en-US" altLang="en-US" dirty="0">
              <a:solidFill>
                <a:srgbClr val="FF2F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0A713-0091-C641-BA0E-B71B6105DACC}"/>
              </a:ext>
            </a:extLst>
          </p:cNvPr>
          <p:cNvSpPr txBox="1"/>
          <p:nvPr/>
        </p:nvSpPr>
        <p:spPr>
          <a:xfrm>
            <a:off x="594180" y="3003051"/>
            <a:ext cx="287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0">
              <a:buNone/>
            </a:pPr>
            <a:r>
              <a:rPr lang="en-US" altLang="en-US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traffic and arrival rate on each flow up to time </a:t>
            </a:r>
            <a:r>
              <a:rPr lang="en-US" altLang="en-US" i="1" dirty="0">
                <a:solidFill>
                  <a:srgbClr val="FF2F9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FF2F92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2F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222EB-1CC5-E545-9776-21418E093259}"/>
              </a:ext>
            </a:extLst>
          </p:cNvPr>
          <p:cNvSpPr txBox="1"/>
          <p:nvPr/>
        </p:nvSpPr>
        <p:spPr>
          <a:xfrm>
            <a:off x="4843953" y="3003051"/>
            <a:ext cx="266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transmissions on each link up to time 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</a:t>
            </a:r>
            <a:endParaRPr lang="en-US" altLang="en-US" i="1" dirty="0">
              <a:solidFill>
                <a:srgbClr val="00B050"/>
              </a:solidFill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2169A1C-3AA5-ED44-AA12-9199427BEC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/>
          <a:stretch/>
        </p:blipFill>
        <p:spPr>
          <a:xfrm>
            <a:off x="5248464" y="2121230"/>
            <a:ext cx="2212521" cy="383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645FBA-9D0A-7D49-A91F-AC7D91FB750F}"/>
              </a:ext>
            </a:extLst>
          </p:cNvPr>
          <p:cNvSpPr txBox="1"/>
          <p:nvPr/>
        </p:nvSpPr>
        <p:spPr>
          <a:xfrm>
            <a:off x="4843953" y="1862128"/>
            <a:ext cx="3788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Noisy observations of flows at time 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</a:t>
            </a:r>
            <a:endParaRPr lang="en-US" altLang="en-US" i="1" dirty="0">
              <a:solidFill>
                <a:srgbClr val="00B050"/>
              </a:solidFill>
              <a:latin typeface="Calibri" panose="020F0502020204030204" pitchFamily="34" charset="0"/>
              <a:ea typeface="Times New Roman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3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3" name="Rectangle 3"/>
          <p:cNvSpPr>
            <a:spLocks noGrp="1" noChangeArrowheads="1"/>
          </p:cNvSpPr>
          <p:nvPr>
            <p:ph idx="1"/>
          </p:nvPr>
        </p:nvSpPr>
        <p:spPr>
          <a:xfrm>
            <a:off x="576943" y="995680"/>
            <a:ext cx="8428512" cy="5439152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Transition matrix, 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chemeClr val="tx1"/>
                </a:solidFill>
              </a:rPr>
              <a:t>, transforms </a:t>
            </a:r>
            <a:r>
              <a:rPr lang="en-US" altLang="en-US" sz="2000" dirty="0">
                <a:solidFill>
                  <a:srgbClr val="FF2F92"/>
                </a:solidFill>
              </a:rPr>
              <a:t>state at time</a:t>
            </a:r>
            <a:r>
              <a:rPr lang="en-US" altLang="en-US" sz="2000" dirty="0">
                <a:solidFill>
                  <a:srgbClr val="FF2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2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to </a:t>
            </a:r>
            <a:r>
              <a:rPr lang="en-US" altLang="en-US" sz="2000" dirty="0">
                <a:solidFill>
                  <a:srgbClr val="FF2F92"/>
                </a:solidFill>
              </a:rPr>
              <a:t>state at time </a:t>
            </a:r>
            <a:r>
              <a:rPr lang="en-US" altLang="en-US" sz="2000" i="1" dirty="0">
                <a:solidFill>
                  <a:srgbClr val="FF2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t+1</a:t>
            </a:r>
            <a:r>
              <a:rPr lang="en-US" altLang="en-US" sz="2000" dirty="0">
                <a:solidFill>
                  <a:srgbClr val="FF2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solidFill>
                <a:srgbClr val="00B05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1200" dirty="0">
              <a:solidFill>
                <a:srgbClr val="00B05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500" dirty="0">
              <a:solidFill>
                <a:srgbClr val="00B05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Observation matrix, 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chemeClr val="tx1"/>
                </a:solidFill>
              </a:rPr>
              <a:t>, transforms </a:t>
            </a:r>
            <a:r>
              <a:rPr lang="en-US" altLang="en-US" sz="2000" dirty="0">
                <a:solidFill>
                  <a:srgbClr val="00B050"/>
                </a:solidFill>
              </a:rPr>
              <a:t>state at time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to </a:t>
            </a:r>
            <a:r>
              <a:rPr lang="en-US" altLang="en-US" sz="2000" dirty="0">
                <a:solidFill>
                  <a:srgbClr val="00B050"/>
                </a:solidFill>
              </a:rPr>
              <a:t>observations at time </a:t>
            </a:r>
            <a:r>
              <a:rPr lang="en-US" alt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Modeling flow dynamics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1" y="1376706"/>
            <a:ext cx="2212521" cy="66912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41114" y="4421805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/>
          <a:p>
            <a:r>
              <a:rPr lang="en-US" altLang="en-US"/>
              <a:t>21</a:t>
            </a: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5775229" y="4507721"/>
            <a:ext cx="962184" cy="383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1841" y="5862320"/>
            <a:ext cx="7474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For each possible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sender,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gives next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receiver </a:t>
            </a:r>
            <a:r>
              <a:rPr lang="en-US" sz="16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as determined by routing and topology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30C2DAF-3CA1-CB4B-9738-4B1B625AE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/>
          <a:stretch/>
        </p:blipFill>
        <p:spPr>
          <a:xfrm>
            <a:off x="944743" y="3614139"/>
            <a:ext cx="2212521" cy="383803"/>
          </a:xfrm>
          <a:prstGeom prst="rect">
            <a:avLst/>
          </a:prstGeom>
        </p:spPr>
      </p:pic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6B1D2B51-1572-0646-8882-C5F1AEE9E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67" y="1677758"/>
            <a:ext cx="4752184" cy="1213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4028" y="1803108"/>
            <a:ext cx="2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Traffic never switches flows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1867" y="2141662"/>
            <a:ext cx="2802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Traffic arrivals on flows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F61012-CB77-9048-B7BB-13079416AF8E}"/>
              </a:ext>
            </a:extLst>
          </p:cNvPr>
          <p:cNvCxnSpPr>
            <a:cxnSpLocks/>
          </p:cNvCxnSpPr>
          <p:nvPr/>
        </p:nvCxnSpPr>
        <p:spPr>
          <a:xfrm>
            <a:off x="5109279" y="1952920"/>
            <a:ext cx="930634" cy="0"/>
          </a:xfrm>
          <a:prstGeom prst="straightConnector1">
            <a:avLst/>
          </a:prstGeom>
          <a:ln>
            <a:solidFill>
              <a:srgbClr val="FF2F9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63C19D-A49A-CF4B-BD59-270E665CB574}"/>
              </a:ext>
            </a:extLst>
          </p:cNvPr>
          <p:cNvCxnSpPr>
            <a:cxnSpLocks/>
          </p:cNvCxnSpPr>
          <p:nvPr/>
        </p:nvCxnSpPr>
        <p:spPr>
          <a:xfrm>
            <a:off x="5691867" y="2310939"/>
            <a:ext cx="348046" cy="0"/>
          </a:xfrm>
          <a:prstGeom prst="straightConnector1">
            <a:avLst/>
          </a:prstGeom>
          <a:ln>
            <a:solidFill>
              <a:srgbClr val="FF2F9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F4A1E2C1-998B-7D46-92D1-D1614505A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455" y="4375131"/>
            <a:ext cx="4881124" cy="108923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1826526-9896-A64C-9928-B826632DD699}"/>
              </a:ext>
            </a:extLst>
          </p:cNvPr>
          <p:cNvSpPr txBox="1"/>
          <p:nvPr/>
        </p:nvSpPr>
        <p:spPr>
          <a:xfrm>
            <a:off x="2580678" y="4037424"/>
            <a:ext cx="159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Sender is not destination of flow</a:t>
            </a:r>
            <a:endParaRPr lang="en-US" sz="1200" i="1" dirty="0">
              <a:solidFill>
                <a:srgbClr val="00B050"/>
              </a:solidFill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79BE29-CEBB-E44D-B011-54F5347B5F4E}"/>
              </a:ext>
            </a:extLst>
          </p:cNvPr>
          <p:cNvSpPr txBox="1"/>
          <p:nvPr/>
        </p:nvSpPr>
        <p:spPr>
          <a:xfrm>
            <a:off x="4083172" y="4037153"/>
            <a:ext cx="141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Receiver is neighbor of sender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A9E0B5-17F9-1A42-9DF3-3B6EC3E268F1}"/>
              </a:ext>
            </a:extLst>
          </p:cNvPr>
          <p:cNvSpPr txBox="1"/>
          <p:nvPr/>
        </p:nvSpPr>
        <p:spPr>
          <a:xfrm>
            <a:off x="3117719" y="5002699"/>
            <a:ext cx="238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Receiver is on route used by assumed routing strategy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C31D00-C7F5-BB4D-AFC5-9DBF4482646B}"/>
              </a:ext>
            </a:extLst>
          </p:cNvPr>
          <p:cNvCxnSpPr>
            <a:cxnSpLocks/>
          </p:cNvCxnSpPr>
          <p:nvPr/>
        </p:nvCxnSpPr>
        <p:spPr>
          <a:xfrm>
            <a:off x="2800779" y="4464404"/>
            <a:ext cx="1157694" cy="0"/>
          </a:xfrm>
          <a:prstGeom prst="straightConnector1">
            <a:avLst/>
          </a:prstGeom>
          <a:ln>
            <a:solidFill>
              <a:srgbClr val="00B05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7156FA-8E21-B14B-ABEC-646D408464D8}"/>
              </a:ext>
            </a:extLst>
          </p:cNvPr>
          <p:cNvCxnSpPr>
            <a:cxnSpLocks/>
          </p:cNvCxnSpPr>
          <p:nvPr/>
        </p:nvCxnSpPr>
        <p:spPr>
          <a:xfrm>
            <a:off x="4171820" y="4464404"/>
            <a:ext cx="1520047" cy="0"/>
          </a:xfrm>
          <a:prstGeom prst="straightConnector1">
            <a:avLst/>
          </a:prstGeom>
          <a:ln>
            <a:solidFill>
              <a:srgbClr val="00B05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2BD948-7D4E-624B-9DCD-6C1DF6C9246B}"/>
              </a:ext>
            </a:extLst>
          </p:cNvPr>
          <p:cNvCxnSpPr>
            <a:cxnSpLocks/>
          </p:cNvCxnSpPr>
          <p:nvPr/>
        </p:nvCxnSpPr>
        <p:spPr>
          <a:xfrm>
            <a:off x="3234362" y="5011940"/>
            <a:ext cx="1874917" cy="0"/>
          </a:xfrm>
          <a:prstGeom prst="straightConnector1">
            <a:avLst/>
          </a:prstGeom>
          <a:ln>
            <a:solidFill>
              <a:srgbClr val="00B05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82115E3-E542-184B-B57C-0D03E6F680C0}"/>
              </a:ext>
            </a:extLst>
          </p:cNvPr>
          <p:cNvSpPr txBox="1"/>
          <p:nvPr/>
        </p:nvSpPr>
        <p:spPr>
          <a:xfrm>
            <a:off x="631469" y="5152514"/>
            <a:ext cx="64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Link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i</a:t>
            </a:r>
            <a:endParaRPr lang="en-US" sz="1200" i="1" dirty="0">
              <a:solidFill>
                <a:srgbClr val="00B050"/>
              </a:solidFill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00F0CF-2A77-9F49-80F4-54CE4054F791}"/>
              </a:ext>
            </a:extLst>
          </p:cNvPr>
          <p:cNvSpPr txBox="1"/>
          <p:nvPr/>
        </p:nvSpPr>
        <p:spPr>
          <a:xfrm>
            <a:off x="1260006" y="5166378"/>
            <a:ext cx="81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Flow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j</a:t>
            </a:r>
            <a:endParaRPr lang="en-US" sz="1200" i="1" dirty="0">
              <a:solidFill>
                <a:srgbClr val="00B050"/>
              </a:solidFill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D27737-5CFA-1945-98F4-72205C6838B9}"/>
              </a:ext>
            </a:extLst>
          </p:cNvPr>
          <p:cNvCxnSpPr>
            <a:cxnSpLocks/>
          </p:cNvCxnSpPr>
          <p:nvPr/>
        </p:nvCxnSpPr>
        <p:spPr>
          <a:xfrm flipV="1">
            <a:off x="1092565" y="5025803"/>
            <a:ext cx="259544" cy="140575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139333-0396-F746-B563-F8CE9060EA60}"/>
              </a:ext>
            </a:extLst>
          </p:cNvPr>
          <p:cNvCxnSpPr>
            <a:cxnSpLocks/>
          </p:cNvCxnSpPr>
          <p:nvPr/>
        </p:nvCxnSpPr>
        <p:spPr>
          <a:xfrm flipH="1" flipV="1">
            <a:off x="1436914" y="5011940"/>
            <a:ext cx="211245" cy="189048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14E93A-46C6-8543-A909-D48D57FD1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Compute likelihood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Normalize to get flow distribution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0996" y="1430167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Compute   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teb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          given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46038"/>
            <a:ext cx="9055100" cy="682625"/>
          </a:xfrm>
        </p:spPr>
        <p:txBody>
          <a:bodyPr/>
          <a:lstStyle/>
          <a:p>
            <a:r>
              <a:rPr lang="en-US" dirty="0"/>
              <a:t>Computing the flow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/>
          <a:p>
            <a:fld id="{E1AFFDC0-FF86-6647-BBEF-34A3FBFF0EFC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29" y="1501661"/>
            <a:ext cx="1064978" cy="280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32" y="3556551"/>
            <a:ext cx="2443780" cy="7771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5" t="33100" r="9219" b="-3031"/>
          <a:stretch/>
        </p:blipFill>
        <p:spPr>
          <a:xfrm>
            <a:off x="4132427" y="1572426"/>
            <a:ext cx="427810" cy="197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63268" y="1885877"/>
            <a:ext cx="2184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Gaussian: let </a:t>
            </a:r>
            <a:r>
              <a:rPr lang="en-US" sz="1400" dirty="0">
                <a:solidFill>
                  <a:srgbClr val="0080FF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𝜇</a:t>
            </a:r>
            <a:r>
              <a:rPr lang="en-US" sz="1400" i="1" baseline="30000" dirty="0">
                <a:solidFill>
                  <a:srgbClr val="0080FF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F</a:t>
            </a:r>
            <a:r>
              <a:rPr lang="en-US" sz="14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mean</a:t>
            </a:r>
          </a:p>
        </p:txBody>
      </p:sp>
      <p:sp>
        <p:nvSpPr>
          <p:cNvPr id="19" name="Right Brace 18"/>
          <p:cNvSpPr/>
          <p:nvPr/>
        </p:nvSpPr>
        <p:spPr>
          <a:xfrm rot="5400000">
            <a:off x="2809669" y="1380728"/>
            <a:ext cx="185670" cy="942212"/>
          </a:xfrm>
          <a:prstGeom prst="rightBrace">
            <a:avLst/>
          </a:prstGeom>
          <a:ln w="15875">
            <a:solidFill>
              <a:srgbClr val="008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83732" y="4959117"/>
            <a:ext cx="3518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Renormalize again to focus on </a:t>
            </a:r>
            <a:r>
              <a:rPr lang="en-US" sz="2000" dirty="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rPr>
              <a:t>most probable states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10" y="2619437"/>
            <a:ext cx="2890819" cy="2064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52" y="4696802"/>
            <a:ext cx="2890820" cy="20648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7" y="488027"/>
            <a:ext cx="2894069" cy="20671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714311" y="258747"/>
            <a:ext cx="2004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charset="0"/>
                <a:ea typeface="Calibri" charset="0"/>
                <a:cs typeface="Calibri" charset="0"/>
              </a:rPr>
              <a:t>2 Flows, Lattice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14311" y="2731453"/>
            <a:ext cx="147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Inferred flow distribution, </a:t>
            </a:r>
            <a:r>
              <a:rPr lang="en-US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600" baseline="-25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87031" y="4819607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Renormalized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4311" y="585877"/>
            <a:ext cx="2004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True flow distribution, </a:t>
            </a:r>
            <a:r>
              <a:rPr lang="en-US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600" baseline="-25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656" y="2155108"/>
            <a:ext cx="4433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𝜇</a:t>
            </a:r>
            <a:r>
              <a:rPr lang="en-US" i="1" baseline="30000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dirty="0"/>
              <a:t> =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US" altLang="en-US" sz="2000" i="1" dirty="0">
                <a:latin typeface="Times New Roman" charset="0"/>
                <a:ea typeface="Times New Roman" charset="0"/>
                <a:cs typeface="Times New Roman" charset="0"/>
              </a:rPr>
              <a:t>flow</a:t>
            </a:r>
            <a:r>
              <a:rPr lang="en-US" alt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1,1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flow</a:t>
            </a:r>
            <a:r>
              <a:rPr lang="en-US" altLang="en-US" baseline="-25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mr-IN" altLang="en-US" i="1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i="1" dirty="0" err="1">
                <a:latin typeface="Times New Roman" charset="0"/>
                <a:ea typeface="Times New Roman" charset="0"/>
                <a:cs typeface="Times New Roman" charset="0"/>
              </a:rPr>
              <a:t>flow</a:t>
            </a:r>
            <a:r>
              <a:rPr lang="en-US" altLang="en-US" baseline="-25000" dirty="0" err="1">
                <a:latin typeface="Times New Roman" charset="0"/>
                <a:ea typeface="Times New Roman" charset="0"/>
                <a:cs typeface="Times New Roman" charset="0"/>
              </a:rPr>
              <a:t>N,N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E6E925-237D-3848-9904-3C8D2200177F}"/>
              </a:ext>
            </a:extLst>
          </p:cNvPr>
          <p:cNvCxnSpPr>
            <a:cxnSpLocks/>
          </p:cNvCxnSpPr>
          <p:nvPr/>
        </p:nvCxnSpPr>
        <p:spPr>
          <a:xfrm>
            <a:off x="3957479" y="3830002"/>
            <a:ext cx="1279539" cy="0"/>
          </a:xfrm>
          <a:prstGeom prst="straightConnector1">
            <a:avLst/>
          </a:prstGeom>
          <a:ln>
            <a:solidFill>
              <a:srgbClr val="008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C05EC2E-05CC-2F4E-BEE8-813CB0D3ED76}"/>
              </a:ext>
            </a:extLst>
          </p:cNvPr>
          <p:cNvCxnSpPr>
            <a:cxnSpLocks/>
          </p:cNvCxnSpPr>
          <p:nvPr/>
        </p:nvCxnSpPr>
        <p:spPr>
          <a:xfrm>
            <a:off x="3933323" y="5478693"/>
            <a:ext cx="1279539" cy="0"/>
          </a:xfrm>
          <a:prstGeom prst="straightConnector1">
            <a:avLst/>
          </a:prstGeom>
          <a:ln>
            <a:solidFill>
              <a:srgbClr val="008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990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unlinkability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55" y="2785199"/>
            <a:ext cx="2685185" cy="941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7809" r="7418" b="5494"/>
          <a:stretch/>
        </p:blipFill>
        <p:spPr>
          <a:xfrm>
            <a:off x="2433080" y="1303196"/>
            <a:ext cx="3465458" cy="939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4" y="4292773"/>
            <a:ext cx="3200672" cy="22861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1" y="4272273"/>
            <a:ext cx="3162873" cy="22591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517" y="447287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i="1" baseline="-25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54017" y="4537483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i="1" baseline="-25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42919" y="5364620"/>
            <a:ext cx="1645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i="1" dirty="0" err="1">
                <a:solidFill>
                  <a:srgbClr val="FF2F92"/>
                </a:solidFill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fi-FI" sz="2000" i="1" baseline="-25000" dirty="0" err="1">
                <a:solidFill>
                  <a:srgbClr val="FF2F92"/>
                </a:solidFill>
                <a:latin typeface="Times New Roman" charset="0"/>
                <a:ea typeface="Times New Roman" charset="0"/>
                <a:cs typeface="Times New Roman" charset="0"/>
              </a:rPr>
              <a:t>norm</a:t>
            </a:r>
            <a:r>
              <a:rPr lang="fi-FI" sz="2000" dirty="0">
                <a:solidFill>
                  <a:srgbClr val="FF2F92"/>
                </a:solidFill>
                <a:latin typeface="Times New Roman" charset="0"/>
                <a:ea typeface="Times New Roman" charset="0"/>
                <a:cs typeface="Times New Roman" charset="0"/>
              </a:rPr>
              <a:t> = 0.579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871855" y="5398157"/>
            <a:ext cx="222410" cy="632178"/>
          </a:xfrm>
          <a:prstGeom prst="rightArrow">
            <a:avLst/>
          </a:prstGeom>
          <a:gradFill>
            <a:gsLst>
              <a:gs pos="0">
                <a:srgbClr val="FF2F92"/>
              </a:gs>
              <a:gs pos="100000">
                <a:schemeClr val="bg1"/>
              </a:gs>
            </a:gsLst>
          </a:gradFill>
          <a:ln>
            <a:solidFill>
              <a:srgbClr val="FF2F9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6DE1C-A4AC-9C43-80C2-CB71226494B0}"/>
              </a:ext>
            </a:extLst>
          </p:cNvPr>
          <p:cNvSpPr txBox="1"/>
          <p:nvPr/>
        </p:nvSpPr>
        <p:spPr>
          <a:xfrm>
            <a:off x="800645" y="3997584"/>
            <a:ext cx="1632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Ex: 2 flows, line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9ACB599-2D15-724E-A97C-8844F0252C56}"/>
              </a:ext>
            </a:extLst>
          </p:cNvPr>
          <p:cNvSpPr txBox="1">
            <a:spLocks/>
          </p:cNvSpPr>
          <p:nvPr/>
        </p:nvSpPr>
        <p:spPr bwMode="auto">
          <a:xfrm>
            <a:off x="457199" y="915680"/>
            <a:ext cx="854825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sz="2200" dirty="0">
                <a:solidFill>
                  <a:schemeClr val="tx1"/>
                </a:solidFill>
              </a:rPr>
              <a:t>Compute</a:t>
            </a:r>
            <a:r>
              <a:rPr lang="en-US" sz="2200" dirty="0"/>
              <a:t> total variation distance</a:t>
            </a:r>
            <a:r>
              <a:rPr lang="en-US" sz="2200" dirty="0">
                <a:solidFill>
                  <a:schemeClr val="tx1"/>
                </a:solidFill>
              </a:rPr>
              <a:t> between </a:t>
            </a:r>
            <a:r>
              <a:rPr lang="en-US" sz="2200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200" i="1" baseline="-25000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200" i="1" baseline="-25000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Calibri" panose="020F0502020204030204" pitchFamily="34" charset="0"/>
              </a:rPr>
              <a:t>Renormalize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by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i="1" dirty="0" err="1"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en-US" sz="22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max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chemeClr val="tx1"/>
                </a:solidFill>
              </a:rPr>
              <a:t>unlinkability</a:t>
            </a:r>
            <a:r>
              <a:rPr lang="en-US" sz="2200" dirty="0">
                <a:solidFill>
                  <a:schemeClr val="tx1"/>
                </a:solidFill>
              </a:rPr>
              <a:t> when</a:t>
            </a:r>
            <a:r>
              <a:rPr lang="en-US" sz="2200" dirty="0"/>
              <a:t> </a:t>
            </a:r>
            <a:r>
              <a:rPr lang="en-US" sz="2200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200" i="1" baseline="-25000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200" dirty="0"/>
              <a:t> is uniform random distribution</a:t>
            </a: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458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12435"/>
            <a:ext cx="9144000" cy="17179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86120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"/>
          <a:stretch/>
        </p:blipFill>
        <p:spPr>
          <a:xfrm>
            <a:off x="2312362" y="1956467"/>
            <a:ext cx="4844393" cy="4200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46038"/>
            <a:ext cx="9055100" cy="682625"/>
          </a:xfrm>
        </p:spPr>
        <p:txBody>
          <a:bodyPr/>
          <a:lstStyle/>
          <a:p>
            <a:r>
              <a:rPr lang="en-US" dirty="0"/>
              <a:t>Consider a multi-hop wireless network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B78EA5-0E7C-1640-9438-6827CB5A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5681"/>
            <a:ext cx="8392161" cy="775017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Devices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/>
              <a:t>relay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traffic for each other rather than use </a:t>
            </a:r>
            <a:r>
              <a:rPr lang="en-US" sz="2200" dirty="0"/>
              <a:t>infrastructure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/>
          <a:p>
            <a:fld id="{E1AFFDC0-FF86-6647-BBEF-34A3FBFF0EFC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26" name="Picture 25" descr="mage result for alice in wonderland free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40" y="5114940"/>
            <a:ext cx="761712" cy="1067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74" y="2411659"/>
            <a:ext cx="709594" cy="84049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533" y="5210506"/>
            <a:ext cx="494100" cy="99758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03468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199" y="2945805"/>
            <a:ext cx="7891154" cy="32110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2F92"/>
                </a:solidFill>
              </a:rPr>
              <a:t>Traffic</a:t>
            </a:r>
          </a:p>
          <a:p>
            <a:pPr lvl="1"/>
            <a:r>
              <a:rPr lang="en-US" sz="1600" dirty="0"/>
              <a:t>randomly choose </a:t>
            </a:r>
            <a:r>
              <a:rPr lang="en-US" sz="1600" dirty="0">
                <a:solidFill>
                  <a:srgbClr val="FF2F92"/>
                </a:solidFill>
              </a:rPr>
              <a:t>F data flows </a:t>
            </a:r>
            <a:r>
              <a:rPr lang="en-US" sz="1600" dirty="0"/>
              <a:t>with replacement, </a:t>
            </a:r>
            <a:r>
              <a:rPr lang="en-US" sz="1600" dirty="0">
                <a:solidFill>
                  <a:srgbClr val="FF2F92"/>
                </a:solidFill>
              </a:rPr>
              <a:t>Poisson arrivals </a:t>
            </a:r>
            <a:r>
              <a:rPr lang="en-US" sz="1600" dirty="0"/>
              <a:t>with </a:t>
            </a:r>
            <a:r>
              <a:rPr lang="en-US" sz="1600" dirty="0" err="1"/>
              <a:t>λ</a:t>
            </a:r>
            <a:r>
              <a:rPr lang="en-US" sz="1600" dirty="0"/>
              <a:t> = 0.5</a:t>
            </a:r>
            <a:endParaRPr lang="en-US" sz="1600" dirty="0">
              <a:solidFill>
                <a:srgbClr val="FF2F92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Routing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probability 𝜑:</a:t>
            </a:r>
            <a:r>
              <a:rPr lang="en-US" sz="1600" dirty="0">
                <a:solidFill>
                  <a:srgbClr val="0080FF"/>
                </a:solidFill>
              </a:rPr>
              <a:t> </a:t>
            </a:r>
            <a:r>
              <a:rPr lang="en-US" sz="1600" dirty="0"/>
              <a:t> forward packet to shortest path next hop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probability 1-𝜑:  </a:t>
            </a:r>
            <a:r>
              <a:rPr lang="en-US" sz="1600" dirty="0"/>
              <a:t>forward packet to random next hop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2000" dirty="0">
                <a:solidFill>
                  <a:srgbClr val="9437FF"/>
                </a:solidFill>
              </a:rPr>
              <a:t>Link dynamics</a:t>
            </a:r>
          </a:p>
          <a:p>
            <a:pPr lvl="1"/>
            <a:endParaRPr lang="en-US" sz="1800" dirty="0">
              <a:solidFill>
                <a:srgbClr val="FF2F92"/>
              </a:solidFill>
            </a:endParaRP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84" y="555184"/>
            <a:ext cx="1458529" cy="1887507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86" y="439923"/>
            <a:ext cx="1626415" cy="2104771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71" y="431185"/>
            <a:ext cx="1620302" cy="2096859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25" y="481313"/>
            <a:ext cx="1543961" cy="1998066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946124" y="2273414"/>
            <a:ext cx="6243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Line                Lattice         Geometric Random        Complete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set-up</a:t>
            </a: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1866180" y="5690215"/>
            <a:ext cx="341313" cy="682625"/>
          </a:xfrm>
          <a:custGeom>
            <a:avLst/>
            <a:gdLst>
              <a:gd name="T0" fmla="*/ 2147483647 w 247"/>
              <a:gd name="T1" fmla="*/ 2147483647 h 549"/>
              <a:gd name="T2" fmla="*/ 2147483647 w 247"/>
              <a:gd name="T3" fmla="*/ 2147483647 h 549"/>
              <a:gd name="T4" fmla="*/ 2147483647 w 247"/>
              <a:gd name="T5" fmla="*/ 2147483647 h 549"/>
              <a:gd name="T6" fmla="*/ 2147483647 w 247"/>
              <a:gd name="T7" fmla="*/ 2147483647 h 549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549"/>
              <a:gd name="T14" fmla="*/ 247 w 247"/>
              <a:gd name="T15" fmla="*/ 549 h 5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549">
                <a:moveTo>
                  <a:pt x="230" y="373"/>
                </a:moveTo>
                <a:cubicBezTo>
                  <a:pt x="160" y="461"/>
                  <a:pt x="90" y="549"/>
                  <a:pt x="57" y="497"/>
                </a:cubicBezTo>
                <a:cubicBezTo>
                  <a:pt x="24" y="445"/>
                  <a:pt x="0" y="120"/>
                  <a:pt x="32" y="60"/>
                </a:cubicBezTo>
                <a:cubicBezTo>
                  <a:pt x="64" y="0"/>
                  <a:pt x="155" y="67"/>
                  <a:pt x="247" y="13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3529345" y="5550516"/>
            <a:ext cx="444603" cy="779461"/>
          </a:xfrm>
          <a:custGeom>
            <a:avLst/>
            <a:gdLst>
              <a:gd name="T0" fmla="*/ 0 w 259"/>
              <a:gd name="T1" fmla="*/ 2147483647 h 512"/>
              <a:gd name="T2" fmla="*/ 2147483647 w 259"/>
              <a:gd name="T3" fmla="*/ 2147483647 h 512"/>
              <a:gd name="T4" fmla="*/ 2147483647 w 259"/>
              <a:gd name="T5" fmla="*/ 2147483647 h 512"/>
              <a:gd name="T6" fmla="*/ 2147483647 w 259"/>
              <a:gd name="T7" fmla="*/ 2147483647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259"/>
              <a:gd name="T13" fmla="*/ 0 h 512"/>
              <a:gd name="T14" fmla="*/ 259 w 259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" h="512">
                <a:moveTo>
                  <a:pt x="0" y="143"/>
                </a:moveTo>
                <a:cubicBezTo>
                  <a:pt x="93" y="71"/>
                  <a:pt x="187" y="0"/>
                  <a:pt x="223" y="52"/>
                </a:cubicBezTo>
                <a:cubicBezTo>
                  <a:pt x="259" y="104"/>
                  <a:pt x="244" y="400"/>
                  <a:pt x="214" y="456"/>
                </a:cubicBezTo>
                <a:cubicBezTo>
                  <a:pt x="184" y="512"/>
                  <a:pt x="112" y="451"/>
                  <a:pt x="41" y="39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082080" y="5806103"/>
            <a:ext cx="582611" cy="381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Calibri" charset="0"/>
                <a:ea typeface="Calibri" charset="0"/>
                <a:cs typeface="Calibri" charset="0"/>
              </a:rPr>
              <a:t>Up</a:t>
            </a:r>
            <a:endParaRPr lang="en-US" altLang="en-US" sz="18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583606" y="5793403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0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endParaRPr lang="en-US" altLang="en-US" sz="1600" b="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626209" y="6324600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0" i="1" dirty="0">
                <a:latin typeface="Times New Roman" charset="0"/>
                <a:ea typeface="Times New Roman" charset="0"/>
                <a:cs typeface="Times New Roman" charset="0"/>
              </a:rPr>
              <a:t>1-q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922786" y="5683858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0" i="1">
                <a:latin typeface="Times New Roman" charset="0"/>
                <a:ea typeface="Times New Roman" charset="0"/>
                <a:cs typeface="Times New Roman" charset="0"/>
              </a:rPr>
              <a:t>q</a:t>
            </a:r>
          </a:p>
        </p:txBody>
      </p:sp>
      <p:cxnSp>
        <p:nvCxnSpPr>
          <p:cNvPr id="20" name="AutoShape 10"/>
          <p:cNvCxnSpPr>
            <a:cxnSpLocks noChangeShapeType="1"/>
          </p:cNvCxnSpPr>
          <p:nvPr/>
        </p:nvCxnSpPr>
        <p:spPr bwMode="auto">
          <a:xfrm rot="5400000" flipH="1" flipV="1">
            <a:off x="2869084" y="5265163"/>
            <a:ext cx="36512" cy="1045368"/>
          </a:xfrm>
          <a:prstGeom prst="curvedConnector3">
            <a:avLst>
              <a:gd name="adj1" fmla="val 726096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559918" y="5153641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0" i="1">
                <a:latin typeface="Times New Roman" charset="0"/>
                <a:ea typeface="Times New Roman" charset="0"/>
                <a:cs typeface="Times New Roman" charset="0"/>
              </a:rPr>
              <a:t>1-p</a:t>
            </a:r>
            <a:endParaRPr lang="en-US" altLang="en-US" sz="1800" b="0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2821854" y="5769591"/>
            <a:ext cx="1035051" cy="4175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Calibri" charset="0"/>
                <a:ea typeface="Calibri" charset="0"/>
                <a:cs typeface="Calibri" charset="0"/>
              </a:rPr>
              <a:t>Down</a:t>
            </a:r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2358306" y="6153766"/>
            <a:ext cx="942975" cy="219075"/>
          </a:xfrm>
          <a:custGeom>
            <a:avLst/>
            <a:gdLst>
              <a:gd name="T0" fmla="*/ 594 w 594"/>
              <a:gd name="T1" fmla="*/ 18 h 138"/>
              <a:gd name="T2" fmla="*/ 270 w 594"/>
              <a:gd name="T3" fmla="*/ 135 h 138"/>
              <a:gd name="T4" fmla="*/ 0 w 594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4" h="138">
                <a:moveTo>
                  <a:pt x="594" y="18"/>
                </a:moveTo>
                <a:cubicBezTo>
                  <a:pt x="481" y="78"/>
                  <a:pt x="369" y="138"/>
                  <a:pt x="270" y="135"/>
                </a:cubicBezTo>
                <a:cubicBezTo>
                  <a:pt x="171" y="132"/>
                  <a:pt x="85" y="66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67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2963CAF-757B-A241-9752-9B8140303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47" y="1142995"/>
            <a:ext cx="1757517" cy="175751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9D330DA-1570-B049-BDA6-8F1AAE18AD07}"/>
              </a:ext>
            </a:extLst>
          </p:cNvPr>
          <p:cNvSpPr txBox="1"/>
          <p:nvPr/>
        </p:nvSpPr>
        <p:spPr>
          <a:xfrm>
            <a:off x="98395" y="1212437"/>
            <a:ext cx="779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𝜌=1   </a:t>
            </a: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7A4861-C967-8742-85BC-4FF8F5F7D928}"/>
              </a:ext>
            </a:extLst>
          </p:cNvPr>
          <p:cNvSpPr txBox="1"/>
          <p:nvPr/>
        </p:nvSpPr>
        <p:spPr>
          <a:xfrm>
            <a:off x="19177" y="930028"/>
            <a:ext cx="96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 randomness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0" t="75087" r="17341" b="15754"/>
          <a:stretch/>
        </p:blipFill>
        <p:spPr>
          <a:xfrm>
            <a:off x="7452368" y="-33050"/>
            <a:ext cx="514166" cy="132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multi-hop routing on </a:t>
            </a:r>
            <a:r>
              <a:rPr lang="en-US" dirty="0" err="1"/>
              <a:t>unlinkability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DED9E8-4213-8A4F-99C1-EE14D58AA031}"/>
              </a:ext>
            </a:extLst>
          </p:cNvPr>
          <p:cNvSpPr/>
          <p:nvPr/>
        </p:nvSpPr>
        <p:spPr>
          <a:xfrm>
            <a:off x="7794301" y="1392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B8EC38-D07B-2249-A4E8-1A41CF4BAE6D}"/>
              </a:ext>
            </a:extLst>
          </p:cNvPr>
          <p:cNvSpPr txBox="1"/>
          <p:nvPr/>
        </p:nvSpPr>
        <p:spPr>
          <a:xfrm>
            <a:off x="234421" y="3103597"/>
            <a:ext cx="19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Line</a:t>
            </a:r>
            <a:r>
              <a:rPr lang="en-US" sz="16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600" b="1" dirty="0"/>
              <a:t>⇒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paths are up to N-1 hops long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26CE2B-9716-5743-92C9-BFE7457F4126}"/>
              </a:ext>
            </a:extLst>
          </p:cNvPr>
          <p:cNvSpPr txBox="1"/>
          <p:nvPr/>
        </p:nvSpPr>
        <p:spPr>
          <a:xfrm>
            <a:off x="2694951" y="3103597"/>
            <a:ext cx="19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Complete </a:t>
            </a:r>
            <a:r>
              <a:rPr lang="en-US" sz="1600" b="1" dirty="0"/>
              <a:t>⇒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paths are 1 hop long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88E74C-2321-1F41-8368-92F28AE9DB4C}"/>
              </a:ext>
            </a:extLst>
          </p:cNvPr>
          <p:cNvSpPr/>
          <p:nvPr/>
        </p:nvSpPr>
        <p:spPr>
          <a:xfrm>
            <a:off x="585528" y="4182223"/>
            <a:ext cx="6683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Algebraic connectivity, λ</a:t>
            </a:r>
            <a:r>
              <a:rPr lang="en-US" b="1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baseline="30000" dirty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smallest eigenvalue of normalized Laplacian matrix of graph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as λ</a:t>
            </a:r>
            <a:r>
              <a:rPr lang="en-US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increases so does connectivity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B813A-5C45-CD48-A207-D348E0E5CC76}"/>
              </a:ext>
            </a:extLst>
          </p:cNvPr>
          <p:cNvSpPr/>
          <p:nvPr/>
        </p:nvSpPr>
        <p:spPr>
          <a:xfrm>
            <a:off x="7794301" y="1392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B8F42CD-19E0-6C49-B19B-A9BFE0FA26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0" t="68036" r="16562" b="25212"/>
          <a:stretch/>
        </p:blipFill>
        <p:spPr>
          <a:xfrm>
            <a:off x="7633918" y="1190461"/>
            <a:ext cx="514166" cy="9189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049A255-0D81-AD4A-88B5-8AD9769B393E}"/>
              </a:ext>
            </a:extLst>
          </p:cNvPr>
          <p:cNvSpPr txBox="1"/>
          <p:nvPr/>
        </p:nvSpPr>
        <p:spPr>
          <a:xfrm>
            <a:off x="8164939" y="1091691"/>
            <a:ext cx="1024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p=1, q=0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E195D3-671D-4A42-B370-04FE6793EF0C}"/>
              </a:ext>
            </a:extLst>
          </p:cNvPr>
          <p:cNvSpPr/>
          <p:nvPr/>
        </p:nvSpPr>
        <p:spPr>
          <a:xfrm>
            <a:off x="7710068" y="1392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ADE1D9-CD6C-D74A-8EED-B8C2CF0417E6}"/>
              </a:ext>
            </a:extLst>
          </p:cNvPr>
          <p:cNvSpPr txBox="1"/>
          <p:nvPr/>
        </p:nvSpPr>
        <p:spPr>
          <a:xfrm>
            <a:off x="2947317" y="1718223"/>
            <a:ext cx="59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rPr>
              <a:t>Multi-hop routing increases </a:t>
            </a:r>
            <a:r>
              <a:rPr lang="en-US" sz="2400" dirty="0" err="1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rPr>
              <a:t>unlinkability</a:t>
            </a:r>
            <a:r>
              <a:rPr lang="en-US" sz="2400" dirty="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rPr>
              <a:t> as long as paths are more than 1 hop long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66535" y="36222"/>
            <a:ext cx="1177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</a:p>
          <a:p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Lattice</a:t>
            </a:r>
          </a:p>
          <a:p>
            <a:r>
              <a:rPr lang="en-US" sz="1400" dirty="0">
                <a:solidFill>
                  <a:srgbClr val="943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0.60</a:t>
            </a:r>
          </a:p>
          <a:p>
            <a:r>
              <a:rPr lang="en-US" sz="1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0.85</a:t>
            </a:r>
          </a:p>
          <a:p>
            <a:r>
              <a:rPr lang="en-US" sz="14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C037304-C215-DE42-86A1-16739F081A78}"/>
              </a:ext>
            </a:extLst>
          </p:cNvPr>
          <p:cNvCxnSpPr>
            <a:cxnSpLocks/>
          </p:cNvCxnSpPr>
          <p:nvPr/>
        </p:nvCxnSpPr>
        <p:spPr>
          <a:xfrm flipH="1" flipV="1">
            <a:off x="2614613" y="2476053"/>
            <a:ext cx="559634" cy="658906"/>
          </a:xfrm>
          <a:prstGeom prst="straightConnector1">
            <a:avLst/>
          </a:prstGeom>
          <a:ln>
            <a:solidFill>
              <a:srgbClr val="FF2F9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86FB059-C79D-0C43-A352-99AFFF78A9B2}"/>
              </a:ext>
            </a:extLst>
          </p:cNvPr>
          <p:cNvCxnSpPr>
            <a:cxnSpLocks/>
          </p:cNvCxnSpPr>
          <p:nvPr/>
        </p:nvCxnSpPr>
        <p:spPr>
          <a:xfrm flipV="1">
            <a:off x="783771" y="1928636"/>
            <a:ext cx="581841" cy="1130252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42CE1CC-2358-DC41-9882-DE00438A2918}"/>
              </a:ext>
            </a:extLst>
          </p:cNvPr>
          <p:cNvSpPr txBox="1"/>
          <p:nvPr/>
        </p:nvSpPr>
        <p:spPr>
          <a:xfrm>
            <a:off x="2293636" y="633455"/>
            <a:ext cx="154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Unicast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EA8D8-9CA5-2D46-AD06-17294B260F74}"/>
              </a:ext>
            </a:extLst>
          </p:cNvPr>
          <p:cNvSpPr txBox="1"/>
          <p:nvPr/>
        </p:nvSpPr>
        <p:spPr>
          <a:xfrm>
            <a:off x="1587798" y="908548"/>
            <a:ext cx="254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F=1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393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4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A0990408-62D6-3A4D-AB90-34F581594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84" y="1176309"/>
            <a:ext cx="1747303" cy="174730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7A398B-A710-D147-983B-9F51BABFA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47" y="1142995"/>
            <a:ext cx="1757517" cy="1757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link type on </a:t>
            </a:r>
            <a:r>
              <a:rPr lang="en-US" dirty="0" err="1"/>
              <a:t>unlinkability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1846A0-560D-5042-BEEC-6AF7A29E8700}"/>
              </a:ext>
            </a:extLst>
          </p:cNvPr>
          <p:cNvSpPr txBox="1"/>
          <p:nvPr/>
        </p:nvSpPr>
        <p:spPr>
          <a:xfrm>
            <a:off x="1587798" y="908548"/>
            <a:ext cx="254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F=1                     F=20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F39E4D-7775-D54A-ADB6-9A2520A1A644}"/>
              </a:ext>
            </a:extLst>
          </p:cNvPr>
          <p:cNvSpPr txBox="1"/>
          <p:nvPr/>
        </p:nvSpPr>
        <p:spPr>
          <a:xfrm>
            <a:off x="2293636" y="633455"/>
            <a:ext cx="154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Unicast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26EB1D0-9EA5-E949-B5B5-C16701C3FE18}"/>
              </a:ext>
            </a:extLst>
          </p:cNvPr>
          <p:cNvSpPr txBox="1"/>
          <p:nvPr/>
        </p:nvSpPr>
        <p:spPr>
          <a:xfrm>
            <a:off x="1486786" y="3472079"/>
            <a:ext cx="59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rPr>
              <a:t>Unicast scenarios generally have lower </a:t>
            </a:r>
            <a:r>
              <a:rPr lang="en-US" sz="2400" dirty="0" err="1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rPr>
              <a:t>unlinkability</a:t>
            </a:r>
            <a:r>
              <a:rPr lang="en-US" sz="2400" dirty="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rPr>
              <a:t> than broadcast scenarios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0FB6637-0AA1-ED4E-BF34-802C90202075}"/>
              </a:ext>
            </a:extLst>
          </p:cNvPr>
          <p:cNvSpPr txBox="1"/>
          <p:nvPr/>
        </p:nvSpPr>
        <p:spPr>
          <a:xfrm>
            <a:off x="5197707" y="943557"/>
            <a:ext cx="254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F=1                    F=20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A9A43AD-CDB8-704B-ABA1-5FD7F88CB0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0" t="75087" r="17341" b="15754"/>
          <a:stretch/>
        </p:blipFill>
        <p:spPr>
          <a:xfrm>
            <a:off x="7452368" y="-33050"/>
            <a:ext cx="514166" cy="1323439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3AE3D58-A664-4449-B72A-A106236736E0}"/>
              </a:ext>
            </a:extLst>
          </p:cNvPr>
          <p:cNvSpPr/>
          <p:nvPr/>
        </p:nvSpPr>
        <p:spPr>
          <a:xfrm>
            <a:off x="7794301" y="1297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70D9A72-E24B-3D4B-AAED-581579FBD6DB}"/>
              </a:ext>
            </a:extLst>
          </p:cNvPr>
          <p:cNvSpPr/>
          <p:nvPr/>
        </p:nvSpPr>
        <p:spPr>
          <a:xfrm>
            <a:off x="7794301" y="1297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01239A7-5445-9044-984E-4404446D801E}"/>
              </a:ext>
            </a:extLst>
          </p:cNvPr>
          <p:cNvSpPr/>
          <p:nvPr/>
        </p:nvSpPr>
        <p:spPr>
          <a:xfrm>
            <a:off x="7710068" y="1297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0D43994E-30A5-D941-A739-C59158E94C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0" t="68036" r="16562" b="25212"/>
          <a:stretch/>
        </p:blipFill>
        <p:spPr>
          <a:xfrm>
            <a:off x="7538916" y="1190461"/>
            <a:ext cx="514166" cy="918992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6738BE9C-324B-8141-955A-DE4CADA3D9D5}"/>
              </a:ext>
            </a:extLst>
          </p:cNvPr>
          <p:cNvSpPr txBox="1"/>
          <p:nvPr/>
        </p:nvSpPr>
        <p:spPr>
          <a:xfrm>
            <a:off x="8164939" y="1091691"/>
            <a:ext cx="1024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p=1, q=0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9536487-2378-AF4E-ADF1-4F063A2E0048}"/>
              </a:ext>
            </a:extLst>
          </p:cNvPr>
          <p:cNvSpPr/>
          <p:nvPr/>
        </p:nvSpPr>
        <p:spPr>
          <a:xfrm>
            <a:off x="7734926" y="1392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B595B25-9C5A-5D46-82E6-17E4AB32F52B}"/>
              </a:ext>
            </a:extLst>
          </p:cNvPr>
          <p:cNvSpPr txBox="1"/>
          <p:nvPr/>
        </p:nvSpPr>
        <p:spPr>
          <a:xfrm>
            <a:off x="7966535" y="36222"/>
            <a:ext cx="1177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</a:p>
          <a:p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Lattice</a:t>
            </a:r>
          </a:p>
          <a:p>
            <a:r>
              <a:rPr lang="en-US" sz="1400" dirty="0">
                <a:solidFill>
                  <a:srgbClr val="943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0.60</a:t>
            </a:r>
          </a:p>
          <a:p>
            <a:r>
              <a:rPr lang="en-US" sz="1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0.85</a:t>
            </a:r>
          </a:p>
          <a:p>
            <a:r>
              <a:rPr lang="en-US" sz="14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5DB6483-DC36-6942-877A-80E03F893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910" y="1219635"/>
            <a:ext cx="1741734" cy="174173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4C654A5-2550-504A-B8EF-B0F52CB73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621" y="1219147"/>
            <a:ext cx="1732533" cy="173253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C7835A9C-6713-2B44-AFF9-372449DFEA59}"/>
              </a:ext>
            </a:extLst>
          </p:cNvPr>
          <p:cNvSpPr txBox="1"/>
          <p:nvPr/>
        </p:nvSpPr>
        <p:spPr>
          <a:xfrm>
            <a:off x="5433387" y="633455"/>
            <a:ext cx="154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Broadcast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B264DB-48B7-0E43-BFF5-1B3F6B768912}"/>
              </a:ext>
            </a:extLst>
          </p:cNvPr>
          <p:cNvSpPr txBox="1"/>
          <p:nvPr/>
        </p:nvSpPr>
        <p:spPr>
          <a:xfrm>
            <a:off x="98395" y="1212437"/>
            <a:ext cx="779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𝜌=1   </a:t>
            </a: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AC390F9-A444-4547-87CD-55D008D1822E}"/>
              </a:ext>
            </a:extLst>
          </p:cNvPr>
          <p:cNvSpPr txBox="1"/>
          <p:nvPr/>
        </p:nvSpPr>
        <p:spPr>
          <a:xfrm>
            <a:off x="19177" y="930028"/>
            <a:ext cx="96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 randomness</a:t>
            </a:r>
          </a:p>
        </p:txBody>
      </p:sp>
    </p:spTree>
    <p:extLst>
      <p:ext uri="{BB962C8B-B14F-4D97-AF65-F5344CB8AC3E}">
        <p14:creationId xmlns:p14="http://schemas.microsoft.com/office/powerpoint/2010/main" val="245779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0" t="75087" r="17341" b="15754"/>
          <a:stretch/>
        </p:blipFill>
        <p:spPr>
          <a:xfrm>
            <a:off x="7452368" y="-33050"/>
            <a:ext cx="514166" cy="13234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0990408-62D6-3A4D-AB90-34F581594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384" y="1176309"/>
            <a:ext cx="1747303" cy="17473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EE95A51-DA65-6240-8171-205791061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910" y="2836297"/>
            <a:ext cx="1794457" cy="179445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473D6D6-54AF-084D-A61F-B405EBC4A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4039" y="4578447"/>
            <a:ext cx="1865321" cy="18653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7A398B-A710-D147-983B-9F51BABFA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947" y="1142995"/>
            <a:ext cx="1757517" cy="175751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F38D865-E6B3-6B48-A6C8-2791F40DF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122" y="2835247"/>
            <a:ext cx="1832058" cy="18320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5F32B4F-AAE6-4A4D-85D4-F3C1E275C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901" y="4625264"/>
            <a:ext cx="1865321" cy="1865321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5400000">
            <a:off x="-20731" y="5414265"/>
            <a:ext cx="960840" cy="1037493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Impact of routing randomness on </a:t>
            </a:r>
            <a:r>
              <a:rPr lang="en-US" sz="3100" dirty="0" err="1"/>
              <a:t>unlinkability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4696" y="1697735"/>
            <a:ext cx="653533" cy="4255624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8395" y="1212437"/>
            <a:ext cx="7795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𝜌=1   </a:t>
            </a: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                   𝜌=0.5                       </a:t>
            </a: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𝜌=0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1846A0-560D-5042-BEEC-6AF7A29E8700}"/>
              </a:ext>
            </a:extLst>
          </p:cNvPr>
          <p:cNvSpPr txBox="1"/>
          <p:nvPr/>
        </p:nvSpPr>
        <p:spPr>
          <a:xfrm>
            <a:off x="1587798" y="908548"/>
            <a:ext cx="254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F=1                     F=20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DED9E8-4213-8A4F-99C1-EE14D58AA031}"/>
              </a:ext>
            </a:extLst>
          </p:cNvPr>
          <p:cNvSpPr/>
          <p:nvPr/>
        </p:nvSpPr>
        <p:spPr>
          <a:xfrm>
            <a:off x="7794301" y="1297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E23534-0C54-FA40-A478-C3766D396542}"/>
              </a:ext>
            </a:extLst>
          </p:cNvPr>
          <p:cNvSpPr txBox="1"/>
          <p:nvPr/>
        </p:nvSpPr>
        <p:spPr>
          <a:xfrm>
            <a:off x="5197707" y="943557"/>
            <a:ext cx="254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F=1                    F=20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332B7-B879-2A40-AB09-5DE7689060B8}"/>
              </a:ext>
            </a:extLst>
          </p:cNvPr>
          <p:cNvSpPr txBox="1"/>
          <p:nvPr/>
        </p:nvSpPr>
        <p:spPr>
          <a:xfrm>
            <a:off x="4689" y="5707755"/>
            <a:ext cx="96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More randomness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740AB0-F3F8-8D46-A3E8-E8216B193CD7}"/>
              </a:ext>
            </a:extLst>
          </p:cNvPr>
          <p:cNvSpPr txBox="1"/>
          <p:nvPr/>
        </p:nvSpPr>
        <p:spPr>
          <a:xfrm>
            <a:off x="19177" y="930028"/>
            <a:ext cx="96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 randomness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BD5D3A-99EE-3840-8D3F-470CE9E9CFF7}"/>
              </a:ext>
            </a:extLst>
          </p:cNvPr>
          <p:cNvSpPr/>
          <p:nvPr/>
        </p:nvSpPr>
        <p:spPr>
          <a:xfrm>
            <a:off x="7794301" y="1297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DDE0F1-077B-8E4B-8122-F202BA7542B0}"/>
              </a:ext>
            </a:extLst>
          </p:cNvPr>
          <p:cNvSpPr/>
          <p:nvPr/>
        </p:nvSpPr>
        <p:spPr>
          <a:xfrm>
            <a:off x="7710068" y="1297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EDAB430-2FA3-7644-BB31-36BE4A39A9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551" y="2893068"/>
            <a:ext cx="1785233" cy="17852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A7248AF-F952-FE4E-90AA-B8F8D661B6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2791" y="2877417"/>
            <a:ext cx="1828035" cy="182803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0208C9E-0582-054F-9716-B85780D69CF7}"/>
              </a:ext>
            </a:extLst>
          </p:cNvPr>
          <p:cNvSpPr txBox="1"/>
          <p:nvPr/>
        </p:nvSpPr>
        <p:spPr>
          <a:xfrm>
            <a:off x="1823245" y="6381246"/>
            <a:ext cx="590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rPr>
              <a:t>Routing randomness increases </a:t>
            </a:r>
            <a:r>
              <a:rPr lang="en-US" sz="2400" dirty="0" err="1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rPr>
              <a:t>unlinkability</a:t>
            </a:r>
            <a:endParaRPr lang="en-US" sz="2400" dirty="0">
              <a:solidFill>
                <a:srgbClr val="008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EF56792-2453-0B48-9C9E-1945FCB135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6678" y="4657506"/>
            <a:ext cx="1862634" cy="186263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FFA4780-8F8C-D04C-8715-28228F9111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6672" y="4619894"/>
            <a:ext cx="1865321" cy="18653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D3EB524-B5EC-0F42-AE30-1AB5375AA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0" t="68036" r="16562" b="25212"/>
          <a:stretch/>
        </p:blipFill>
        <p:spPr>
          <a:xfrm>
            <a:off x="7538916" y="1190461"/>
            <a:ext cx="514166" cy="91899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F787E16-3DD3-E449-9E83-4CC2B8DD2E3D}"/>
              </a:ext>
            </a:extLst>
          </p:cNvPr>
          <p:cNvSpPr txBox="1"/>
          <p:nvPr/>
        </p:nvSpPr>
        <p:spPr>
          <a:xfrm>
            <a:off x="8164939" y="1091691"/>
            <a:ext cx="1024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p=1, q=0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E585D5-999D-DE4D-A948-83B7704B0010}"/>
              </a:ext>
            </a:extLst>
          </p:cNvPr>
          <p:cNvSpPr/>
          <p:nvPr/>
        </p:nvSpPr>
        <p:spPr>
          <a:xfrm>
            <a:off x="7734926" y="1392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B9F976-6185-6840-811A-4D70EA609B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0910" y="1219635"/>
            <a:ext cx="1741734" cy="17417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3A8D446-AC9D-9444-A1AD-F35DBA9EFD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7621" y="1219147"/>
            <a:ext cx="1732533" cy="173253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EBB21E4-FC48-A140-8AD9-7D6C0485DC08}"/>
              </a:ext>
            </a:extLst>
          </p:cNvPr>
          <p:cNvSpPr txBox="1"/>
          <p:nvPr/>
        </p:nvSpPr>
        <p:spPr>
          <a:xfrm>
            <a:off x="7966535" y="36222"/>
            <a:ext cx="1177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</a:p>
          <a:p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Lattice</a:t>
            </a:r>
          </a:p>
          <a:p>
            <a:r>
              <a:rPr lang="en-US" sz="1400" dirty="0">
                <a:solidFill>
                  <a:srgbClr val="943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0.60</a:t>
            </a:r>
          </a:p>
          <a:p>
            <a:r>
              <a:rPr lang="en-US" sz="1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0.85</a:t>
            </a:r>
          </a:p>
          <a:p>
            <a:r>
              <a:rPr lang="en-US" sz="14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8FE93F-2285-6743-BCEE-4E1A1BE81936}"/>
              </a:ext>
            </a:extLst>
          </p:cNvPr>
          <p:cNvSpPr txBox="1"/>
          <p:nvPr/>
        </p:nvSpPr>
        <p:spPr>
          <a:xfrm>
            <a:off x="2293636" y="633455"/>
            <a:ext cx="154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Unicast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42AC9EC-0703-994D-A0E5-D529BF56742C}"/>
              </a:ext>
            </a:extLst>
          </p:cNvPr>
          <p:cNvSpPr txBox="1"/>
          <p:nvPr/>
        </p:nvSpPr>
        <p:spPr>
          <a:xfrm>
            <a:off x="5433387" y="633455"/>
            <a:ext cx="154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Broadcast</a:t>
            </a:r>
          </a:p>
        </p:txBody>
      </p:sp>
    </p:spTree>
    <p:extLst>
      <p:ext uri="{BB962C8B-B14F-4D97-AF65-F5344CB8AC3E}">
        <p14:creationId xmlns:p14="http://schemas.microsoft.com/office/powerpoint/2010/main" val="3453660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0" t="75087" r="17341" b="15754"/>
          <a:stretch/>
        </p:blipFill>
        <p:spPr>
          <a:xfrm>
            <a:off x="7452368" y="-33050"/>
            <a:ext cx="514166" cy="13234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0990408-62D6-3A4D-AB90-34F581594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384" y="1176309"/>
            <a:ext cx="1747303" cy="17473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EE95A51-DA65-6240-8171-205791061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910" y="2836297"/>
            <a:ext cx="1794457" cy="179445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7A398B-A710-D147-983B-9F51BABFA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47" y="1142995"/>
            <a:ext cx="1757517" cy="175751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F38D865-E6B3-6B48-A6C8-2791F40DF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122" y="2835247"/>
            <a:ext cx="1832058" cy="1832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network topology on </a:t>
            </a:r>
            <a:r>
              <a:rPr lang="en-US" dirty="0" err="1"/>
              <a:t>unlinkability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8395" y="1212437"/>
            <a:ext cx="7795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𝜌=1   </a:t>
            </a: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                   𝜌=0.5                       </a:t>
            </a: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1846A0-560D-5042-BEEC-6AF7A29E8700}"/>
              </a:ext>
            </a:extLst>
          </p:cNvPr>
          <p:cNvSpPr txBox="1"/>
          <p:nvPr/>
        </p:nvSpPr>
        <p:spPr>
          <a:xfrm>
            <a:off x="1587798" y="908548"/>
            <a:ext cx="254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F=1                     F=20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DED9E8-4213-8A4F-99C1-EE14D58AA031}"/>
              </a:ext>
            </a:extLst>
          </p:cNvPr>
          <p:cNvSpPr/>
          <p:nvPr/>
        </p:nvSpPr>
        <p:spPr>
          <a:xfrm>
            <a:off x="7794301" y="1297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E23534-0C54-FA40-A478-C3766D396542}"/>
              </a:ext>
            </a:extLst>
          </p:cNvPr>
          <p:cNvSpPr txBox="1"/>
          <p:nvPr/>
        </p:nvSpPr>
        <p:spPr>
          <a:xfrm>
            <a:off x="5197707" y="943557"/>
            <a:ext cx="254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F=1                    F=20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740AB0-F3F8-8D46-A3E8-E8216B193CD7}"/>
              </a:ext>
            </a:extLst>
          </p:cNvPr>
          <p:cNvSpPr txBox="1"/>
          <p:nvPr/>
        </p:nvSpPr>
        <p:spPr>
          <a:xfrm>
            <a:off x="19177" y="930028"/>
            <a:ext cx="96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 randomness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BD5D3A-99EE-3840-8D3F-470CE9E9CFF7}"/>
              </a:ext>
            </a:extLst>
          </p:cNvPr>
          <p:cNvSpPr/>
          <p:nvPr/>
        </p:nvSpPr>
        <p:spPr>
          <a:xfrm>
            <a:off x="7794301" y="1297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DDE0F1-077B-8E4B-8122-F202BA7542B0}"/>
              </a:ext>
            </a:extLst>
          </p:cNvPr>
          <p:cNvSpPr/>
          <p:nvPr/>
        </p:nvSpPr>
        <p:spPr>
          <a:xfrm>
            <a:off x="7710068" y="1297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EDAB430-2FA3-7644-BB31-36BE4A39A9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551" y="2893068"/>
            <a:ext cx="1785233" cy="17852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A7248AF-F952-FE4E-90AA-B8F8D661B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2791" y="2877417"/>
            <a:ext cx="1828035" cy="18280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D3EB524-B5EC-0F42-AE30-1AB5375AA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0" t="68036" r="16562" b="25212"/>
          <a:stretch/>
        </p:blipFill>
        <p:spPr>
          <a:xfrm>
            <a:off x="7538916" y="1190461"/>
            <a:ext cx="514166" cy="91899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F787E16-3DD3-E449-9E83-4CC2B8DD2E3D}"/>
              </a:ext>
            </a:extLst>
          </p:cNvPr>
          <p:cNvSpPr txBox="1"/>
          <p:nvPr/>
        </p:nvSpPr>
        <p:spPr>
          <a:xfrm>
            <a:off x="8164939" y="1091691"/>
            <a:ext cx="1024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p=1, q=0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E585D5-999D-DE4D-A948-83B7704B0010}"/>
              </a:ext>
            </a:extLst>
          </p:cNvPr>
          <p:cNvSpPr/>
          <p:nvPr/>
        </p:nvSpPr>
        <p:spPr>
          <a:xfrm>
            <a:off x="7734926" y="1392370"/>
            <a:ext cx="1239131" cy="82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B9F976-6185-6840-811A-4D70EA609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0910" y="1219635"/>
            <a:ext cx="1741734" cy="17417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3A8D446-AC9D-9444-A1AD-F35DBA9EFD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7621" y="1219147"/>
            <a:ext cx="1732533" cy="173253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EBB21E4-FC48-A140-8AD9-7D6C0485DC08}"/>
              </a:ext>
            </a:extLst>
          </p:cNvPr>
          <p:cNvSpPr txBox="1"/>
          <p:nvPr/>
        </p:nvSpPr>
        <p:spPr>
          <a:xfrm>
            <a:off x="7966535" y="36222"/>
            <a:ext cx="1177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</a:p>
          <a:p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Lattice</a:t>
            </a:r>
          </a:p>
          <a:p>
            <a:r>
              <a:rPr lang="en-US" sz="1400" dirty="0">
                <a:solidFill>
                  <a:srgbClr val="943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0.60</a:t>
            </a:r>
          </a:p>
          <a:p>
            <a:r>
              <a:rPr lang="en-US" sz="1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0.85</a:t>
            </a:r>
          </a:p>
          <a:p>
            <a:r>
              <a:rPr lang="en-US" sz="14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8FE93F-2285-6743-BCEE-4E1A1BE81936}"/>
              </a:ext>
            </a:extLst>
          </p:cNvPr>
          <p:cNvSpPr txBox="1"/>
          <p:nvPr/>
        </p:nvSpPr>
        <p:spPr>
          <a:xfrm>
            <a:off x="2293636" y="633455"/>
            <a:ext cx="154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Unicast</a:t>
            </a: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0F641DC9-C02E-F444-AB68-9C730A32A653}"/>
              </a:ext>
            </a:extLst>
          </p:cNvPr>
          <p:cNvSpPr/>
          <p:nvPr/>
        </p:nvSpPr>
        <p:spPr>
          <a:xfrm>
            <a:off x="1845481" y="4808752"/>
            <a:ext cx="896964" cy="73337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C72A663-EC0E-6541-9457-9472F3F965F5}"/>
              </a:ext>
            </a:extLst>
          </p:cNvPr>
          <p:cNvSpPr/>
          <p:nvPr/>
        </p:nvSpPr>
        <p:spPr>
          <a:xfrm rot="16200000">
            <a:off x="1688387" y="4747413"/>
            <a:ext cx="485394" cy="896964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867A0A-3E9D-6245-85EE-D2C832071252}"/>
              </a:ext>
            </a:extLst>
          </p:cNvPr>
          <p:cNvSpPr txBox="1"/>
          <p:nvPr/>
        </p:nvSpPr>
        <p:spPr>
          <a:xfrm>
            <a:off x="1241460" y="4939578"/>
            <a:ext cx="137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Increasing connectivity</a:t>
            </a: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5DCC943E-4B12-7E40-9556-851326F62DC7}"/>
              </a:ext>
            </a:extLst>
          </p:cNvPr>
          <p:cNvSpPr/>
          <p:nvPr/>
        </p:nvSpPr>
        <p:spPr>
          <a:xfrm>
            <a:off x="3461673" y="4786052"/>
            <a:ext cx="896964" cy="73337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0DC31D-4D4B-5444-86D2-858A868A7B3E}"/>
              </a:ext>
            </a:extLst>
          </p:cNvPr>
          <p:cNvSpPr/>
          <p:nvPr/>
        </p:nvSpPr>
        <p:spPr>
          <a:xfrm rot="16200000">
            <a:off x="3304579" y="4724713"/>
            <a:ext cx="485394" cy="896964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063D50B4-9937-D64D-8EC4-5CEE927C75EE}"/>
              </a:ext>
            </a:extLst>
          </p:cNvPr>
          <p:cNvSpPr/>
          <p:nvPr/>
        </p:nvSpPr>
        <p:spPr>
          <a:xfrm>
            <a:off x="5507645" y="4700911"/>
            <a:ext cx="896964" cy="73337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7B2E2B-79EE-BA44-B767-A7111F61A54A}"/>
              </a:ext>
            </a:extLst>
          </p:cNvPr>
          <p:cNvSpPr/>
          <p:nvPr/>
        </p:nvSpPr>
        <p:spPr>
          <a:xfrm rot="16200000">
            <a:off x="5350551" y="4639572"/>
            <a:ext cx="485394" cy="896964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CA242CA9-B1DB-024C-8562-70BECFDC1F9D}"/>
              </a:ext>
            </a:extLst>
          </p:cNvPr>
          <p:cNvSpPr/>
          <p:nvPr/>
        </p:nvSpPr>
        <p:spPr>
          <a:xfrm>
            <a:off x="7030729" y="4690096"/>
            <a:ext cx="896964" cy="73337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00195CD-CF39-F540-A17E-436B114126CE}"/>
              </a:ext>
            </a:extLst>
          </p:cNvPr>
          <p:cNvSpPr/>
          <p:nvPr/>
        </p:nvSpPr>
        <p:spPr>
          <a:xfrm rot="16200000">
            <a:off x="6873635" y="4628757"/>
            <a:ext cx="485394" cy="896964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1D7435-B3CF-7F4B-B398-6369498659E4}"/>
              </a:ext>
            </a:extLst>
          </p:cNvPr>
          <p:cNvSpPr txBox="1"/>
          <p:nvPr/>
        </p:nvSpPr>
        <p:spPr>
          <a:xfrm>
            <a:off x="5065013" y="4859246"/>
            <a:ext cx="137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Increasing connectivity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9A2E79-2C2F-E947-B42F-6846F41E7989}"/>
              </a:ext>
            </a:extLst>
          </p:cNvPr>
          <p:cNvSpPr txBox="1"/>
          <p:nvPr/>
        </p:nvSpPr>
        <p:spPr>
          <a:xfrm>
            <a:off x="1302804" y="5672952"/>
            <a:ext cx="275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unlinkability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unicast links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F9E3E9-73F3-154A-A20A-BD7F3645F7E8}"/>
              </a:ext>
            </a:extLst>
          </p:cNvPr>
          <p:cNvSpPr txBox="1"/>
          <p:nvPr/>
        </p:nvSpPr>
        <p:spPr>
          <a:xfrm>
            <a:off x="5027460" y="5611674"/>
            <a:ext cx="275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unlinkability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broadcast links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B1C52E9-C23D-0541-BB88-6CA45B374131}"/>
              </a:ext>
            </a:extLst>
          </p:cNvPr>
          <p:cNvSpPr txBox="1"/>
          <p:nvPr/>
        </p:nvSpPr>
        <p:spPr>
          <a:xfrm>
            <a:off x="5433387" y="633455"/>
            <a:ext cx="154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Broadcast</a:t>
            </a:r>
          </a:p>
        </p:txBody>
      </p:sp>
    </p:spTree>
    <p:extLst>
      <p:ext uri="{BB962C8B-B14F-4D97-AF65-F5344CB8AC3E}">
        <p14:creationId xmlns:p14="http://schemas.microsoft.com/office/powerpoint/2010/main" val="514003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0" t="75087" r="17341" b="15754"/>
          <a:stretch/>
        </p:blipFill>
        <p:spPr>
          <a:xfrm>
            <a:off x="7452368" y="-33050"/>
            <a:ext cx="514166" cy="13234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0" t="68036" r="16562" b="25212"/>
          <a:stretch/>
        </p:blipFill>
        <p:spPr>
          <a:xfrm>
            <a:off x="7633918" y="1190461"/>
            <a:ext cx="514166" cy="91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link dynamics on </a:t>
            </a:r>
            <a:r>
              <a:rPr lang="en-US" dirty="0" err="1"/>
              <a:t>unlinkability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8FF9D4-1F05-4E4E-9074-AEB4713B214C}"/>
              </a:ext>
            </a:extLst>
          </p:cNvPr>
          <p:cNvSpPr txBox="1"/>
          <p:nvPr/>
        </p:nvSpPr>
        <p:spPr>
          <a:xfrm>
            <a:off x="8164939" y="1091691"/>
            <a:ext cx="102444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p=1, q=0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p=.75, q=.5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p=.50, q=.5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p=.25, q=.5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F55AE-9987-E941-9DE6-6CF4112EDC46}"/>
              </a:ext>
            </a:extLst>
          </p:cNvPr>
          <p:cNvSpPr txBox="1"/>
          <p:nvPr/>
        </p:nvSpPr>
        <p:spPr>
          <a:xfrm>
            <a:off x="1174007" y="4968619"/>
            <a:ext cx="315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connectivity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unicast link dynamics 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US" sz="1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unlinkability</a:t>
            </a:r>
            <a:endParaRPr lang="en-US" sz="1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23D82-07B1-2647-85E6-5BB1FC2EE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492" y="2948274"/>
            <a:ext cx="1755507" cy="175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616B75-AD0F-FE4E-8C72-944BD57DC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324" y="1264842"/>
            <a:ext cx="1683432" cy="1683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9C6983-A3DF-F34B-98C1-87723F7E4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666" y="1239431"/>
            <a:ext cx="1759435" cy="17594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330240-3A8D-E74B-B4AF-35CD05F3D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516" y="2957494"/>
            <a:ext cx="1768135" cy="17681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DF1938-2F39-5840-8BE9-FE9C768F1D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088" y="1290062"/>
            <a:ext cx="1809151" cy="18091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05C783-771E-C14B-B87B-939F922763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415" y="1347413"/>
            <a:ext cx="1701141" cy="17011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2EC07BD-0891-A140-9F69-46728BF5AD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5695" y="3048681"/>
            <a:ext cx="1753253" cy="17532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EC7698-0BB0-DE44-9DA6-BB77861B78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952" y="2993316"/>
            <a:ext cx="1809151" cy="1809151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7421220-CF62-E042-8BF5-101AA7F56A69}"/>
              </a:ext>
            </a:extLst>
          </p:cNvPr>
          <p:cNvSpPr/>
          <p:nvPr/>
        </p:nvSpPr>
        <p:spPr>
          <a:xfrm>
            <a:off x="4954699" y="1384303"/>
            <a:ext cx="231258" cy="445766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7AF0D1-3ABF-8043-8195-12D60DF7D7C1}"/>
              </a:ext>
            </a:extLst>
          </p:cNvPr>
          <p:cNvSpPr txBox="1"/>
          <p:nvPr/>
        </p:nvSpPr>
        <p:spPr>
          <a:xfrm>
            <a:off x="7966535" y="36222"/>
            <a:ext cx="1177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</a:p>
          <a:p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Lattice</a:t>
            </a:r>
          </a:p>
          <a:p>
            <a:r>
              <a:rPr lang="en-US" sz="1400" dirty="0">
                <a:solidFill>
                  <a:srgbClr val="943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0.60</a:t>
            </a:r>
          </a:p>
          <a:p>
            <a:r>
              <a:rPr lang="en-US" sz="1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0.85</a:t>
            </a:r>
          </a:p>
          <a:p>
            <a:r>
              <a:rPr lang="en-US" sz="14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E46BDE7-6A19-0945-AD84-22C96B81A472}"/>
              </a:ext>
            </a:extLst>
          </p:cNvPr>
          <p:cNvSpPr/>
          <p:nvPr/>
        </p:nvSpPr>
        <p:spPr>
          <a:xfrm>
            <a:off x="4926291" y="3048554"/>
            <a:ext cx="231258" cy="445766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1C0DE3E-1E86-AB44-9798-24E810754867}"/>
              </a:ext>
            </a:extLst>
          </p:cNvPr>
          <p:cNvSpPr/>
          <p:nvPr/>
        </p:nvSpPr>
        <p:spPr>
          <a:xfrm>
            <a:off x="6446813" y="1255622"/>
            <a:ext cx="231258" cy="445766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E60D4D1-5678-864D-808A-B59E20AFAE48}"/>
              </a:ext>
            </a:extLst>
          </p:cNvPr>
          <p:cNvSpPr/>
          <p:nvPr/>
        </p:nvSpPr>
        <p:spPr>
          <a:xfrm>
            <a:off x="6443316" y="2891601"/>
            <a:ext cx="231258" cy="445766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1371FD3-D4D8-594D-B0D7-D1F6C06B04D0}"/>
              </a:ext>
            </a:extLst>
          </p:cNvPr>
          <p:cNvSpPr/>
          <p:nvPr/>
        </p:nvSpPr>
        <p:spPr>
          <a:xfrm>
            <a:off x="1482788" y="1643737"/>
            <a:ext cx="231258" cy="445766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B2CE923-51DC-0A4B-BEBC-EF2A61146119}"/>
              </a:ext>
            </a:extLst>
          </p:cNvPr>
          <p:cNvSpPr/>
          <p:nvPr/>
        </p:nvSpPr>
        <p:spPr>
          <a:xfrm>
            <a:off x="1495648" y="3244910"/>
            <a:ext cx="231258" cy="445766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DC79585-C636-2A44-9053-C4E5919496BB}"/>
              </a:ext>
            </a:extLst>
          </p:cNvPr>
          <p:cNvSpPr/>
          <p:nvPr/>
        </p:nvSpPr>
        <p:spPr>
          <a:xfrm>
            <a:off x="2991488" y="1461879"/>
            <a:ext cx="231258" cy="445766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429FDCD-E120-D348-AD85-2A1CE9AF7243}"/>
              </a:ext>
            </a:extLst>
          </p:cNvPr>
          <p:cNvSpPr/>
          <p:nvPr/>
        </p:nvSpPr>
        <p:spPr>
          <a:xfrm>
            <a:off x="3086753" y="3114484"/>
            <a:ext cx="231258" cy="445766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70F6158-01B9-0040-A545-794280B3EF09}"/>
              </a:ext>
            </a:extLst>
          </p:cNvPr>
          <p:cNvCxnSpPr>
            <a:cxnSpLocks/>
          </p:cNvCxnSpPr>
          <p:nvPr/>
        </p:nvCxnSpPr>
        <p:spPr>
          <a:xfrm flipV="1">
            <a:off x="4826895" y="1447861"/>
            <a:ext cx="0" cy="382208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32A332F-1D3F-2C47-8A1E-8C28FD8AF890}"/>
              </a:ext>
            </a:extLst>
          </p:cNvPr>
          <p:cNvCxnSpPr>
            <a:cxnSpLocks/>
          </p:cNvCxnSpPr>
          <p:nvPr/>
        </p:nvCxnSpPr>
        <p:spPr>
          <a:xfrm flipV="1">
            <a:off x="1371099" y="3215249"/>
            <a:ext cx="0" cy="382208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A54E972-34C9-894A-B15B-97CF3DE50D92}"/>
              </a:ext>
            </a:extLst>
          </p:cNvPr>
          <p:cNvCxnSpPr>
            <a:cxnSpLocks/>
          </p:cNvCxnSpPr>
          <p:nvPr/>
        </p:nvCxnSpPr>
        <p:spPr>
          <a:xfrm flipV="1">
            <a:off x="1332492" y="1617404"/>
            <a:ext cx="0" cy="382208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09F88BF-7A55-7646-BF0D-C12BB02498FC}"/>
              </a:ext>
            </a:extLst>
          </p:cNvPr>
          <p:cNvCxnSpPr>
            <a:cxnSpLocks/>
          </p:cNvCxnSpPr>
          <p:nvPr/>
        </p:nvCxnSpPr>
        <p:spPr>
          <a:xfrm flipV="1">
            <a:off x="4769710" y="3114484"/>
            <a:ext cx="0" cy="382208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BBBE39-3CB3-D04A-8F5B-8B546DE8B8AB}"/>
              </a:ext>
            </a:extLst>
          </p:cNvPr>
          <p:cNvCxnSpPr>
            <a:cxnSpLocks/>
          </p:cNvCxnSpPr>
          <p:nvPr/>
        </p:nvCxnSpPr>
        <p:spPr>
          <a:xfrm>
            <a:off x="7618604" y="1498943"/>
            <a:ext cx="0" cy="607615"/>
          </a:xfrm>
          <a:prstGeom prst="straightConnector1">
            <a:avLst/>
          </a:prstGeom>
          <a:ln>
            <a:solidFill>
              <a:srgbClr val="FF2F9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8F22CA-2977-B14D-A8D0-9E7517396FD5}"/>
              </a:ext>
            </a:extLst>
          </p:cNvPr>
          <p:cNvCxnSpPr>
            <a:cxnSpLocks/>
          </p:cNvCxnSpPr>
          <p:nvPr/>
        </p:nvCxnSpPr>
        <p:spPr>
          <a:xfrm>
            <a:off x="7653169" y="3099213"/>
            <a:ext cx="0" cy="607615"/>
          </a:xfrm>
          <a:prstGeom prst="straightConnector1">
            <a:avLst/>
          </a:prstGeom>
          <a:ln>
            <a:solidFill>
              <a:srgbClr val="FF2F9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9BDDA75-203D-BD47-ABEE-90D04C15CF0F}"/>
              </a:ext>
            </a:extLst>
          </p:cNvPr>
          <p:cNvSpPr txBox="1"/>
          <p:nvPr/>
        </p:nvSpPr>
        <p:spPr>
          <a:xfrm>
            <a:off x="4264584" y="4924785"/>
            <a:ext cx="406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connectivity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broadcast link dynamics 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US" sz="1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unlinkability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14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high connectivity,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broadcast link dynamics </a:t>
            </a:r>
            <a:r>
              <a:rPr lang="en-US" sz="14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</a:t>
            </a:r>
            <a:r>
              <a:rPr lang="en-US" sz="1400" dirty="0" err="1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unlinkability</a:t>
            </a:r>
            <a:endParaRPr lang="en-US" sz="1400" dirty="0">
              <a:solidFill>
                <a:srgbClr val="FF2F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525C8D-D625-184C-92B4-EAB4426DF3BB}"/>
              </a:ext>
            </a:extLst>
          </p:cNvPr>
          <p:cNvSpPr txBox="1"/>
          <p:nvPr/>
        </p:nvSpPr>
        <p:spPr>
          <a:xfrm>
            <a:off x="1611277" y="6031451"/>
            <a:ext cx="620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 lattice topology consistently supports high </a:t>
            </a:r>
            <a:r>
              <a:rPr lang="en-US" dirty="0" err="1">
                <a:solidFill>
                  <a:srgbClr val="00B0F0"/>
                </a:solidFill>
              </a:rPr>
              <a:t>unlinkability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00FBB5E-F862-2944-A9E2-C2A6B01174C6}"/>
              </a:ext>
            </a:extLst>
          </p:cNvPr>
          <p:cNvSpPr txBox="1"/>
          <p:nvPr/>
        </p:nvSpPr>
        <p:spPr>
          <a:xfrm>
            <a:off x="19177" y="930028"/>
            <a:ext cx="96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 randomness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5CA26A6-DAD9-0A4E-B984-27F31C74AC64}"/>
              </a:ext>
            </a:extLst>
          </p:cNvPr>
          <p:cNvSpPr txBox="1"/>
          <p:nvPr/>
        </p:nvSpPr>
        <p:spPr>
          <a:xfrm>
            <a:off x="5433387" y="633455"/>
            <a:ext cx="154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Broadcast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901FC20-DF2E-8243-95D7-31928CC0D7A1}"/>
              </a:ext>
            </a:extLst>
          </p:cNvPr>
          <p:cNvSpPr txBox="1"/>
          <p:nvPr/>
        </p:nvSpPr>
        <p:spPr>
          <a:xfrm>
            <a:off x="2293636" y="633455"/>
            <a:ext cx="154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Unicast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0931472-296C-F549-A3DA-A3C957BED2B3}"/>
              </a:ext>
            </a:extLst>
          </p:cNvPr>
          <p:cNvSpPr txBox="1"/>
          <p:nvPr/>
        </p:nvSpPr>
        <p:spPr>
          <a:xfrm>
            <a:off x="1587798" y="908548"/>
            <a:ext cx="254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F=1                     F=20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A2606BF-6779-E44B-9B22-F628B2F0576F}"/>
              </a:ext>
            </a:extLst>
          </p:cNvPr>
          <p:cNvSpPr txBox="1"/>
          <p:nvPr/>
        </p:nvSpPr>
        <p:spPr>
          <a:xfrm>
            <a:off x="5197707" y="943557"/>
            <a:ext cx="254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F=1                    F=20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98B39C8-62F8-2A4C-B25D-49A0B7902D86}"/>
              </a:ext>
            </a:extLst>
          </p:cNvPr>
          <p:cNvSpPr txBox="1"/>
          <p:nvPr/>
        </p:nvSpPr>
        <p:spPr>
          <a:xfrm>
            <a:off x="98395" y="1212437"/>
            <a:ext cx="7795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𝜌=1   </a:t>
            </a: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                   𝜌=0.5                       </a:t>
            </a: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FD9036C-66B5-DE4E-B7BB-1EF309CBF3F3}"/>
              </a:ext>
            </a:extLst>
          </p:cNvPr>
          <p:cNvCxnSpPr>
            <a:cxnSpLocks/>
          </p:cNvCxnSpPr>
          <p:nvPr/>
        </p:nvCxnSpPr>
        <p:spPr>
          <a:xfrm>
            <a:off x="6145006" y="1359288"/>
            <a:ext cx="0" cy="607615"/>
          </a:xfrm>
          <a:prstGeom prst="straightConnector1">
            <a:avLst/>
          </a:prstGeom>
          <a:ln>
            <a:solidFill>
              <a:srgbClr val="FF2F9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EC4042A-6918-454E-B424-F87379FDEE02}"/>
              </a:ext>
            </a:extLst>
          </p:cNvPr>
          <p:cNvCxnSpPr>
            <a:cxnSpLocks/>
          </p:cNvCxnSpPr>
          <p:nvPr/>
        </p:nvCxnSpPr>
        <p:spPr>
          <a:xfrm>
            <a:off x="6117776" y="3083061"/>
            <a:ext cx="0" cy="607615"/>
          </a:xfrm>
          <a:prstGeom prst="straightConnector1">
            <a:avLst/>
          </a:prstGeom>
          <a:ln>
            <a:solidFill>
              <a:srgbClr val="FF2F9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98147"/>
            <a:ext cx="9144000" cy="17179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Summary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695955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01" y="1010683"/>
            <a:ext cx="8572500" cy="52123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Quantify how different network characteristics impact </a:t>
            </a:r>
            <a:r>
              <a:rPr lang="en-US" dirty="0" err="1"/>
              <a:t>unlinkable</a:t>
            </a:r>
            <a:r>
              <a:rPr lang="en-US" dirty="0"/>
              <a:t> communications in multi-hop networks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626" y="2156358"/>
            <a:ext cx="96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Focus: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7701" y="2163413"/>
            <a:ext cx="6508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Traffic mixing due to </a:t>
            </a:r>
            <a:r>
              <a:rPr lang="en-US" sz="2400" dirty="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rPr>
              <a:t>multi-hop routing, broadcast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and </a:t>
            </a:r>
            <a:r>
              <a:rPr lang="en-US" sz="2400" dirty="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rPr>
              <a:t>link dynamics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rather than at devices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7701" y="3292488"/>
            <a:ext cx="6109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Scaling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to larger networks</a:t>
            </a:r>
          </a:p>
          <a:p>
            <a:pPr marL="457200" indent="-457200">
              <a:buFont typeface="Arial" charset="0"/>
              <a:buChar char="•"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Impact of </a:t>
            </a:r>
            <a:r>
              <a:rPr lang="en-US" sz="24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mobility, link layer</a:t>
            </a:r>
          </a:p>
          <a:p>
            <a:pPr marL="457200" indent="-457200">
              <a:buFont typeface="Arial" charset="0"/>
              <a:buChar char="•"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altLang="en-US" sz="24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Active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adversary</a:t>
            </a:r>
          </a:p>
          <a:p>
            <a:pPr marL="457200" indent="-457200">
              <a:buFont typeface="Arial" charset="0"/>
              <a:buChar char="•"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rgbClr val="FF2F92"/>
                </a:solidFill>
                <a:latin typeface="Calibri" charset="0"/>
                <a:ea typeface="Calibri" charset="0"/>
                <a:cs typeface="Calibri" charset="0"/>
              </a:rPr>
              <a:t>Protocols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 anonymous communication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914" y="3272595"/>
            <a:ext cx="1769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Calibri" charset="0"/>
                <a:ea typeface="Calibri" charset="0"/>
                <a:cs typeface="Calibri" charset="0"/>
              </a:rPr>
              <a:t>Future work:</a:t>
            </a:r>
            <a:endParaRPr lang="en-US" sz="24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2115E7-5235-2F40-A9D3-B868AD19707B}"/>
              </a:ext>
            </a:extLst>
          </p:cNvPr>
          <p:cNvSpPr/>
          <p:nvPr/>
        </p:nvSpPr>
        <p:spPr>
          <a:xfrm>
            <a:off x="0" y="5869992"/>
            <a:ext cx="9144000" cy="9722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                       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vumanfredi@wesleyan.edu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1" algn="ctr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                          https://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victoriamanfredi.com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9993" y="6116579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?? || /**/</a:t>
            </a:r>
          </a:p>
        </p:txBody>
      </p:sp>
    </p:spTree>
    <p:extLst>
      <p:ext uri="{BB962C8B-B14F-4D97-AF65-F5344CB8AC3E}">
        <p14:creationId xmlns:p14="http://schemas.microsoft.com/office/powerpoint/2010/main" val="1503943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11"/>
            <a:ext cx="9144000" cy="6808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83821A-3AC9-7647-9662-4B4EBBA578FB}"/>
              </a:ext>
            </a:extLst>
          </p:cNvPr>
          <p:cNvSpPr txBox="1"/>
          <p:nvPr/>
        </p:nvSpPr>
        <p:spPr>
          <a:xfrm>
            <a:off x="0" y="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Unicast</a:t>
            </a:r>
          </a:p>
        </p:txBody>
      </p:sp>
    </p:spTree>
    <p:extLst>
      <p:ext uri="{BB962C8B-B14F-4D97-AF65-F5344CB8AC3E}">
        <p14:creationId xmlns:p14="http://schemas.microsoft.com/office/powerpoint/2010/main" val="1874709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" y="89582"/>
            <a:ext cx="903886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BE833-AE3F-BE47-9FD4-26E359353A50}"/>
              </a:ext>
            </a:extLst>
          </p:cNvPr>
          <p:cNvSpPr txBox="1"/>
          <p:nvPr/>
        </p:nvSpPr>
        <p:spPr>
          <a:xfrm>
            <a:off x="-6741" y="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Broadcast</a:t>
            </a:r>
          </a:p>
        </p:txBody>
      </p:sp>
    </p:spTree>
    <p:extLst>
      <p:ext uri="{BB962C8B-B14F-4D97-AF65-F5344CB8AC3E}">
        <p14:creationId xmlns:p14="http://schemas.microsoft.com/office/powerpoint/2010/main" val="54885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"/>
          <a:stretch/>
        </p:blipFill>
        <p:spPr>
          <a:xfrm>
            <a:off x="2312362" y="1956467"/>
            <a:ext cx="4844393" cy="4200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46038"/>
            <a:ext cx="9055100" cy="682625"/>
          </a:xfrm>
        </p:spPr>
        <p:txBody>
          <a:bodyPr/>
          <a:lstStyle/>
          <a:p>
            <a:r>
              <a:rPr lang="en-US" dirty="0"/>
              <a:t>Lack of infrastructure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B78EA5-0E7C-1640-9438-6827CB5A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5681"/>
            <a:ext cx="8392161" cy="775017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Makes multi-hop networks not just easier to deploy but also increases </a:t>
            </a:r>
            <a:r>
              <a:rPr lang="en-US" sz="2200" dirty="0"/>
              <a:t>privacy</a:t>
            </a:r>
            <a:r>
              <a:rPr lang="en-US" sz="2200" dirty="0">
                <a:solidFill>
                  <a:schemeClr val="tx1"/>
                </a:solidFill>
              </a:rPr>
              <a:t>: devices avoid infrastructure that may be monitored, users better control distribution of their data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/>
          <a:p>
            <a:fld id="{E1AFFDC0-FF86-6647-BBEF-34A3FBFF0EFC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6" name="Picture 25" descr="mage result for alice in wonderland free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40" y="5114940"/>
            <a:ext cx="761712" cy="1067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74" y="2411659"/>
            <a:ext cx="709594" cy="84049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533" y="5210506"/>
            <a:ext cx="494100" cy="99758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230685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46038"/>
            <a:ext cx="9055100" cy="682625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unlinkability</a:t>
            </a:r>
            <a:r>
              <a:rPr lang="en-US" dirty="0"/>
              <a:t> gain per transmission?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680"/>
            <a:ext cx="8229600" cy="5014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 transmissions may increase </a:t>
            </a:r>
            <a:r>
              <a:rPr lang="en-US" dirty="0" err="1"/>
              <a:t>unlinkability</a:t>
            </a:r>
            <a:endParaRPr lang="en-US" dirty="0"/>
          </a:p>
          <a:p>
            <a:pPr lvl="1"/>
            <a:r>
              <a:rPr lang="en-US" dirty="0"/>
              <a:t>but </a:t>
            </a:r>
            <a:r>
              <a:rPr lang="en-US" dirty="0" err="1"/>
              <a:t>unlinkability</a:t>
            </a:r>
            <a:r>
              <a:rPr lang="en-US" dirty="0"/>
              <a:t> gain per transmission made may be small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Anonymization efficiency, E</a:t>
            </a:r>
          </a:p>
          <a:p>
            <a:pPr lvl="1"/>
            <a:r>
              <a:rPr lang="en-US" dirty="0"/>
              <a:t>estimates </a:t>
            </a:r>
            <a:r>
              <a:rPr lang="en-US" dirty="0" err="1"/>
              <a:t>unlinkability</a:t>
            </a:r>
            <a:r>
              <a:rPr lang="en-US" dirty="0"/>
              <a:t> gain per transmission per packet delivered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/>
          <a:p>
            <a:fld id="{E1AFFDC0-FF86-6647-BBEF-34A3FBFF0EFC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2" y="3222532"/>
            <a:ext cx="2655206" cy="1200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0624" y="4260634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F92"/>
                </a:solidFill>
              </a:rPr>
              <a:t># of data packets transmitted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3710" y="4249748"/>
            <a:ext cx="211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# of data packets delivered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7747" y="3775189"/>
            <a:ext cx="6014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2400" i="1" baseline="-25000" dirty="0" err="1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dv</a:t>
            </a:r>
            <a:endParaRPr lang="en-US" sz="2400" i="1" baseline="-250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5809" y="3775187"/>
            <a:ext cx="55656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2F92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2400" i="1" baseline="-25000" dirty="0" err="1">
                <a:solidFill>
                  <a:srgbClr val="FF2F92"/>
                </a:solidFill>
                <a:latin typeface="Times New Roman" charset="0"/>
                <a:ea typeface="Times New Roman" charset="0"/>
                <a:cs typeface="Times New Roman" charset="0"/>
              </a:rPr>
              <a:t>tx</a:t>
            </a:r>
            <a:endParaRPr lang="en-US" sz="2400" i="1" baseline="-25000" dirty="0">
              <a:solidFill>
                <a:srgbClr val="FF2F9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94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network and adversary assumptions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50" y="2125203"/>
            <a:ext cx="3607410" cy="2997201"/>
          </a:xfrm>
          <a:prstGeom prst="rect">
            <a:avLst/>
          </a:prstGeom>
        </p:spPr>
      </p:pic>
      <p:pic>
        <p:nvPicPr>
          <p:cNvPr id="17" name="Picture 16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33" y="2391277"/>
            <a:ext cx="588145" cy="5881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30" y="3464099"/>
            <a:ext cx="588145" cy="5881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95" y="3562623"/>
            <a:ext cx="588145" cy="5881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06" y="4326656"/>
            <a:ext cx="588145" cy="5881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681"/>
            <a:ext cx="7873999" cy="12382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Multi-hop wireless network	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devices are also </a:t>
            </a:r>
            <a:r>
              <a:rPr lang="en-US" dirty="0">
                <a:solidFill>
                  <a:srgbClr val="0080FF"/>
                </a:solidFill>
              </a:rPr>
              <a:t>anonymizing routers </a:t>
            </a:r>
            <a:r>
              <a:rPr lang="en-US" b="1" u="sng" dirty="0"/>
              <a:t>but</a:t>
            </a:r>
            <a:r>
              <a:rPr lang="en-US" dirty="0"/>
              <a:t> </a:t>
            </a:r>
            <a:r>
              <a:rPr lang="en-US" dirty="0">
                <a:solidFill>
                  <a:srgbClr val="0080FF"/>
                </a:solidFill>
              </a:rPr>
              <a:t>do not </a:t>
            </a:r>
            <a:r>
              <a:rPr lang="en-US" dirty="0"/>
              <a:t>mix traffic</a:t>
            </a:r>
          </a:p>
          <a:p>
            <a:pPr lvl="1"/>
            <a:r>
              <a:rPr lang="en-US" dirty="0"/>
              <a:t>i.e., what </a:t>
            </a:r>
            <a:r>
              <a:rPr lang="en-US" dirty="0" err="1"/>
              <a:t>unlinkability</a:t>
            </a:r>
            <a:r>
              <a:rPr lang="en-US" dirty="0"/>
              <a:t> do we get for “free”?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F13DE2-5774-2C48-B9BF-DB6084B50DE7}"/>
              </a:ext>
            </a:extLst>
          </p:cNvPr>
          <p:cNvSpPr txBox="1">
            <a:spLocks/>
          </p:cNvSpPr>
          <p:nvPr/>
        </p:nvSpPr>
        <p:spPr bwMode="auto">
          <a:xfrm>
            <a:off x="457200" y="2535886"/>
            <a:ext cx="4270308" cy="2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Adversary is passive global eavesdropper</a:t>
            </a:r>
          </a:p>
          <a:p>
            <a:pPr lvl="1"/>
            <a:r>
              <a:rPr lang="en-US" dirty="0"/>
              <a:t>observes packet transmissions </a:t>
            </a:r>
          </a:p>
          <a:p>
            <a:pPr lvl="1"/>
            <a:r>
              <a:rPr lang="en-US" dirty="0"/>
              <a:t>cannot parse packets</a:t>
            </a:r>
          </a:p>
          <a:p>
            <a:pPr lvl="1"/>
            <a:r>
              <a:rPr lang="en-US" dirty="0"/>
              <a:t>cannot jam or inject packets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4988690"/>
            <a:ext cx="7873998" cy="12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Compute (un)</a:t>
            </a:r>
            <a:r>
              <a:rPr lang="en-US" dirty="0" err="1"/>
              <a:t>linkability</a:t>
            </a:r>
            <a:endParaRPr lang="en-US" dirty="0"/>
          </a:p>
          <a:p>
            <a:pPr lvl="1"/>
            <a:r>
              <a:rPr lang="en-US" dirty="0"/>
              <a:t>use packet transmissions on links to infer probability distribution over possible flows (i.e., source-destination pairs)</a:t>
            </a:r>
          </a:p>
        </p:txBody>
      </p:sp>
    </p:spTree>
    <p:extLst>
      <p:ext uri="{BB962C8B-B14F-4D97-AF65-F5344CB8AC3E}">
        <p14:creationId xmlns:p14="http://schemas.microsoft.com/office/powerpoint/2010/main" val="1597254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8F85-F868-DC40-AA6A-3BCF03A3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unlinkability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DF9B7-2684-284C-B048-B8472FCC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680"/>
            <a:ext cx="7831777" cy="50149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Use </a:t>
            </a:r>
            <a:r>
              <a:rPr lang="en-US" sz="2200" dirty="0"/>
              <a:t>Kalman filter </a:t>
            </a:r>
            <a:r>
              <a:rPr lang="en-US" sz="2200" dirty="0">
                <a:solidFill>
                  <a:schemeClr val="tx1"/>
                </a:solidFill>
              </a:rPr>
              <a:t>to infer </a:t>
            </a:r>
            <a:r>
              <a:rPr lang="en-US" sz="2200" dirty="0"/>
              <a:t>probability distribution over flows,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/>
              <a:t>,</a:t>
            </a:r>
            <a:r>
              <a:rPr lang="en-US" sz="2200" dirty="0">
                <a:solidFill>
                  <a:schemeClr val="tx1"/>
                </a:solidFill>
              </a:rPr>
              <a:t> given observed link transmissions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Renormalize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/>
              <a:t>  </a:t>
            </a:r>
            <a:r>
              <a:rPr lang="en-US" sz="2200" dirty="0">
                <a:solidFill>
                  <a:schemeClr val="tx1"/>
                </a:solidFill>
              </a:rPr>
              <a:t>to focus on most probable states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Compute</a:t>
            </a:r>
            <a:r>
              <a:rPr lang="en-US" sz="2200" dirty="0"/>
              <a:t> total variation distance </a:t>
            </a:r>
            <a:r>
              <a:rPr lang="en-US" sz="2200" dirty="0">
                <a:solidFill>
                  <a:schemeClr val="tx1"/>
                </a:solidFill>
              </a:rPr>
              <a:t>between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schemeClr val="tx1"/>
                </a:solidFill>
              </a:rPr>
              <a:t> and true flow distribution, 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solidFill>
                  <a:schemeClr val="tx1"/>
                </a:solidFill>
              </a:rPr>
              <a:t>, to obtain measure of </a:t>
            </a:r>
            <a:r>
              <a:rPr lang="en-US" sz="2200" dirty="0" err="1">
                <a:solidFill>
                  <a:schemeClr val="tx1"/>
                </a:solidFill>
              </a:rPr>
              <a:t>unlinkability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D80B2-FE15-374B-BBB8-14561933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47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46038"/>
            <a:ext cx="9055100" cy="682625"/>
          </a:xfrm>
        </p:spPr>
        <p:txBody>
          <a:bodyPr/>
          <a:lstStyle/>
          <a:p>
            <a:r>
              <a:rPr lang="en-US" dirty="0"/>
              <a:t>But what about external attacks?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B78EA5-0E7C-1640-9438-6827CB5A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5681"/>
            <a:ext cx="8392161" cy="775017"/>
          </a:xfrm>
        </p:spPr>
        <p:txBody>
          <a:bodyPr/>
          <a:lstStyle/>
          <a:p>
            <a:pPr marL="57150" indent="0">
              <a:buNone/>
            </a:pPr>
            <a:r>
              <a:rPr lang="en-US" sz="2200" dirty="0"/>
              <a:t>Wireless traffic patterns </a:t>
            </a:r>
            <a:r>
              <a:rPr lang="en-US" sz="2200" dirty="0">
                <a:solidFill>
                  <a:schemeClr val="tx1"/>
                </a:solidFill>
              </a:rPr>
              <a:t>may indicate which devices are critical to network functionality, even if link transmissions are re-encrypted. E.g., commanders, sources, sinks.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/>
          <a:p>
            <a:fld id="{E1AFFDC0-FF86-6647-BBEF-34A3FBFF0EFC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4F32B6-96B9-A54E-A8E2-3D5EA7A4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05" y="2436940"/>
            <a:ext cx="3202942" cy="2661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FB3BF2-020C-534D-930A-BF4E76CE2FBD}"/>
              </a:ext>
            </a:extLst>
          </p:cNvPr>
          <p:cNvSpPr txBox="1"/>
          <p:nvPr/>
        </p:nvSpPr>
        <p:spPr>
          <a:xfrm>
            <a:off x="1557025" y="5290514"/>
            <a:ext cx="234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network state</a:t>
            </a:r>
          </a:p>
        </p:txBody>
      </p:sp>
      <p:pic>
        <p:nvPicPr>
          <p:cNvPr id="12" name="Picture 11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  <a:extLst>
              <a:ext uri="{FF2B5EF4-FFF2-40B4-BE49-F238E27FC236}">
                <a16:creationId xmlns:a16="http://schemas.microsoft.com/office/drawing/2014/main" id="{FEB44DA8-DC0F-D34F-A66E-7E035411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78" y="2629355"/>
            <a:ext cx="594702" cy="5947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D2E798-51F5-BA49-ABB9-BF52F1E980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"/>
          <a:stretch/>
        </p:blipFill>
        <p:spPr>
          <a:xfrm>
            <a:off x="1127575" y="2356423"/>
            <a:ext cx="3056210" cy="2649800"/>
          </a:xfrm>
          <a:prstGeom prst="rect">
            <a:avLst/>
          </a:prstGeom>
        </p:spPr>
      </p:pic>
      <p:pic>
        <p:nvPicPr>
          <p:cNvPr id="14" name="Picture 13" descr="mage result for alice in wonderland free clipart">
            <a:extLst>
              <a:ext uri="{FF2B5EF4-FFF2-40B4-BE49-F238E27FC236}">
                <a16:creationId xmlns:a16="http://schemas.microsoft.com/office/drawing/2014/main" id="{8451D7F1-C843-924F-8F51-9B3DE071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92" y="4223080"/>
            <a:ext cx="761712" cy="1067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7A4C2C-B241-A849-9325-03C433962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58" y="2391873"/>
            <a:ext cx="709594" cy="84049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F04BA2-7A04-A34E-B061-0ECA8AAFF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925" y="3912730"/>
            <a:ext cx="494100" cy="99758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Picture 16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  <a:extLst>
              <a:ext uri="{FF2B5EF4-FFF2-40B4-BE49-F238E27FC236}">
                <a16:creationId xmlns:a16="http://schemas.microsoft.com/office/drawing/2014/main" id="{4293D001-B8C0-3D44-9FB2-26CBCA35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58" y="3941435"/>
            <a:ext cx="594702" cy="5947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  <a:extLst>
              <a:ext uri="{FF2B5EF4-FFF2-40B4-BE49-F238E27FC236}">
                <a16:creationId xmlns:a16="http://schemas.microsoft.com/office/drawing/2014/main" id="{FD1D0EA1-935C-434A-94EF-62C0DE35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39" y="3537101"/>
            <a:ext cx="594702" cy="5947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  <a:extLst>
              <a:ext uri="{FF2B5EF4-FFF2-40B4-BE49-F238E27FC236}">
                <a16:creationId xmlns:a16="http://schemas.microsoft.com/office/drawing/2014/main" id="{B8ACBC15-872B-7D4B-8224-87E3C55E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28" y="4520312"/>
            <a:ext cx="594702" cy="5947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BDDB83-2D7D-644F-A4FE-F28D4DBDCB2A}"/>
              </a:ext>
            </a:extLst>
          </p:cNvPr>
          <p:cNvSpPr txBox="1"/>
          <p:nvPr/>
        </p:nvSpPr>
        <p:spPr>
          <a:xfrm>
            <a:off x="4373664" y="5290514"/>
            <a:ext cx="463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adversary observes</a:t>
            </a:r>
          </a:p>
        </p:txBody>
      </p:sp>
    </p:spTree>
    <p:extLst>
      <p:ext uri="{BB962C8B-B14F-4D97-AF65-F5344CB8AC3E}">
        <p14:creationId xmlns:p14="http://schemas.microsoft.com/office/powerpoint/2010/main" val="122174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46038"/>
            <a:ext cx="9055100" cy="682625"/>
          </a:xfrm>
        </p:spPr>
        <p:txBody>
          <a:bodyPr/>
          <a:lstStyle/>
          <a:p>
            <a:r>
              <a:rPr lang="en-US" dirty="0"/>
              <a:t>Our focus is on </a:t>
            </a:r>
            <a:r>
              <a:rPr lang="en-US" dirty="0" err="1"/>
              <a:t>unlinkability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B78EA5-0E7C-1640-9438-6827CB5A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5681"/>
            <a:ext cx="8430769" cy="775017"/>
          </a:xfrm>
        </p:spPr>
        <p:txBody>
          <a:bodyPr/>
          <a:lstStyle/>
          <a:p>
            <a:pPr marL="5715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... aka </a:t>
            </a:r>
            <a:r>
              <a:rPr lang="en-US" sz="2200" dirty="0"/>
              <a:t>source-destination anonymity </a:t>
            </a:r>
            <a:r>
              <a:rPr lang="en-US" sz="2200" dirty="0">
                <a:solidFill>
                  <a:schemeClr val="tx1"/>
                </a:solidFill>
              </a:rPr>
              <a:t>or </a:t>
            </a:r>
            <a:r>
              <a:rPr lang="en-US" sz="2200" dirty="0"/>
              <a:t>relationship anonymity</a:t>
            </a:r>
            <a:r>
              <a:rPr lang="en-US" sz="2200" dirty="0">
                <a:solidFill>
                  <a:schemeClr val="tx1"/>
                </a:solidFill>
              </a:rPr>
              <a:t>:  how well can we identify source-destination pairs from only </a:t>
            </a:r>
            <a:r>
              <a:rPr lang="en-US" sz="2200" dirty="0"/>
              <a:t>anonymized </a:t>
            </a:r>
            <a:r>
              <a:rPr lang="en-US" sz="2200" dirty="0">
                <a:solidFill>
                  <a:schemeClr val="tx1"/>
                </a:solidFill>
              </a:rPr>
              <a:t>link transmissions?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1855" y="6356350"/>
            <a:ext cx="2133600" cy="365125"/>
          </a:xfrm>
        </p:spPr>
        <p:txBody>
          <a:bodyPr/>
          <a:lstStyle/>
          <a:p>
            <a:fld id="{E1AFFDC0-FF86-6647-BBEF-34A3FBFF0EFC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4F32B6-96B9-A54E-A8E2-3D5EA7A4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05" y="2436940"/>
            <a:ext cx="3202942" cy="2661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FB3BF2-020C-534D-930A-BF4E76CE2FBD}"/>
              </a:ext>
            </a:extLst>
          </p:cNvPr>
          <p:cNvSpPr txBox="1"/>
          <p:nvPr/>
        </p:nvSpPr>
        <p:spPr>
          <a:xfrm>
            <a:off x="1557025" y="5290514"/>
            <a:ext cx="2346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network state</a:t>
            </a:r>
          </a:p>
        </p:txBody>
      </p:sp>
      <p:pic>
        <p:nvPicPr>
          <p:cNvPr id="12" name="Picture 11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  <a:extLst>
              <a:ext uri="{FF2B5EF4-FFF2-40B4-BE49-F238E27FC236}">
                <a16:creationId xmlns:a16="http://schemas.microsoft.com/office/drawing/2014/main" id="{FEB44DA8-DC0F-D34F-A66E-7E035411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78" y="2629355"/>
            <a:ext cx="594702" cy="5947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D2E798-51F5-BA49-ABB9-BF52F1E980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"/>
          <a:stretch/>
        </p:blipFill>
        <p:spPr>
          <a:xfrm>
            <a:off x="1127575" y="2356423"/>
            <a:ext cx="3056210" cy="2649800"/>
          </a:xfrm>
          <a:prstGeom prst="rect">
            <a:avLst/>
          </a:prstGeom>
        </p:spPr>
      </p:pic>
      <p:pic>
        <p:nvPicPr>
          <p:cNvPr id="14" name="Picture 13" descr="mage result for alice in wonderland free clipart">
            <a:extLst>
              <a:ext uri="{FF2B5EF4-FFF2-40B4-BE49-F238E27FC236}">
                <a16:creationId xmlns:a16="http://schemas.microsoft.com/office/drawing/2014/main" id="{8451D7F1-C843-924F-8F51-9B3DE071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92" y="4223080"/>
            <a:ext cx="761712" cy="1067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7A4C2C-B241-A849-9325-03C433962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58" y="2391873"/>
            <a:ext cx="709594" cy="84049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F04BA2-7A04-A34E-B061-0ECA8AAFF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925" y="3912730"/>
            <a:ext cx="494100" cy="99758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Picture 16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  <a:extLst>
              <a:ext uri="{FF2B5EF4-FFF2-40B4-BE49-F238E27FC236}">
                <a16:creationId xmlns:a16="http://schemas.microsoft.com/office/drawing/2014/main" id="{4293D001-B8C0-3D44-9FB2-26CBCA35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58" y="3941435"/>
            <a:ext cx="594702" cy="5947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  <a:extLst>
              <a:ext uri="{FF2B5EF4-FFF2-40B4-BE49-F238E27FC236}">
                <a16:creationId xmlns:a16="http://schemas.microsoft.com/office/drawing/2014/main" id="{FD1D0EA1-935C-434A-94EF-62C0DE35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39" y="3537101"/>
            <a:ext cx="594702" cy="5947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mage result for clipart spy">
            <a:hlinkClick r:id="rId4" invalidUrl="https://www.google.com/imgres?imgurl=https://us.123rf.com/450wm/thodoristibilis/thodoristibilis1510/thodoristibilis151000006/47212188-stock-vector-cartoon-spy-inspector-with-red-burberry-looking-with-a-big-eye-through-huge-magnifying-glass-smiling.jpg?ver=6&amp;imgrefurl=https://www.123rf.com/clipart-vector/investigate.html&amp;docid=EYQLmp2NU9vVSM&amp;tbnid=oqJv_l3bX_HOdM:&amp;vet=12ahUKEwi-3fG9gpLaAhULrVkKHWW8Dhk4yAEQMyhRMFF6BAgAEFM..i&amp;w=450&amp;h=450&amp;client=firefox-b-1-ab&amp;bih=697&amp;biw=953&amp;q=clipart spy&amp;ved=2ahUKEwi-3fG9gpLaAhULrVkKHWW8Dhk4yAEQMyhRMFF6BAgAEFM&amp;iact=mrc&amp;uact=8"/>
            <a:extLst>
              <a:ext uri="{FF2B5EF4-FFF2-40B4-BE49-F238E27FC236}">
                <a16:creationId xmlns:a16="http://schemas.microsoft.com/office/drawing/2014/main" id="{B8ACBC15-872B-7D4B-8224-87E3C55E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28" y="4520312"/>
            <a:ext cx="594702" cy="5947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BDDB83-2D7D-644F-A4FE-F28D4DBDCB2A}"/>
              </a:ext>
            </a:extLst>
          </p:cNvPr>
          <p:cNvSpPr txBox="1"/>
          <p:nvPr/>
        </p:nvSpPr>
        <p:spPr>
          <a:xfrm>
            <a:off x="4373664" y="5290514"/>
            <a:ext cx="463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adversary observes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1EACFA98-1B05-E94E-B9FA-8BDDAFCA2CC6}"/>
              </a:ext>
            </a:extLst>
          </p:cNvPr>
          <p:cNvSpPr/>
          <p:nvPr/>
        </p:nvSpPr>
        <p:spPr>
          <a:xfrm>
            <a:off x="5689600" y="3393440"/>
            <a:ext cx="1009017" cy="792480"/>
          </a:xfrm>
          <a:custGeom>
            <a:avLst/>
            <a:gdLst>
              <a:gd name="connsiteX0" fmla="*/ 0 w 1009017"/>
              <a:gd name="connsiteY0" fmla="*/ 792480 h 792480"/>
              <a:gd name="connsiteX1" fmla="*/ 853440 w 1009017"/>
              <a:gd name="connsiteY1" fmla="*/ 345440 h 792480"/>
              <a:gd name="connsiteX2" fmla="*/ 1005840 w 1009017"/>
              <a:gd name="connsiteY2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017" h="792480">
                <a:moveTo>
                  <a:pt x="0" y="792480"/>
                </a:moveTo>
                <a:cubicBezTo>
                  <a:pt x="342900" y="635000"/>
                  <a:pt x="685800" y="477520"/>
                  <a:pt x="853440" y="345440"/>
                </a:cubicBezTo>
                <a:cubicBezTo>
                  <a:pt x="1021080" y="213360"/>
                  <a:pt x="1013460" y="106680"/>
                  <a:pt x="1005840" y="0"/>
                </a:cubicBezTo>
              </a:path>
            </a:pathLst>
          </a:custGeom>
          <a:noFill/>
          <a:ln w="57150">
            <a:solidFill>
              <a:srgbClr val="FF2F9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820AA34-430D-C74D-A23B-5C10CAA08134}"/>
              </a:ext>
            </a:extLst>
          </p:cNvPr>
          <p:cNvSpPr/>
          <p:nvPr/>
        </p:nvSpPr>
        <p:spPr>
          <a:xfrm>
            <a:off x="7057600" y="3434694"/>
            <a:ext cx="437331" cy="59116"/>
          </a:xfrm>
          <a:custGeom>
            <a:avLst/>
            <a:gdLst>
              <a:gd name="connsiteX0" fmla="*/ 0 w 1009017"/>
              <a:gd name="connsiteY0" fmla="*/ 792480 h 792480"/>
              <a:gd name="connsiteX1" fmla="*/ 853440 w 1009017"/>
              <a:gd name="connsiteY1" fmla="*/ 345440 h 792480"/>
              <a:gd name="connsiteX2" fmla="*/ 1005840 w 1009017"/>
              <a:gd name="connsiteY2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017" h="792480">
                <a:moveTo>
                  <a:pt x="0" y="792480"/>
                </a:moveTo>
                <a:cubicBezTo>
                  <a:pt x="342900" y="635000"/>
                  <a:pt x="685800" y="477520"/>
                  <a:pt x="853440" y="345440"/>
                </a:cubicBezTo>
                <a:cubicBezTo>
                  <a:pt x="1021080" y="213360"/>
                  <a:pt x="1013460" y="106680"/>
                  <a:pt x="1005840" y="0"/>
                </a:cubicBezTo>
              </a:path>
            </a:pathLst>
          </a:custGeom>
          <a:noFill/>
          <a:ln w="57150">
            <a:solidFill>
              <a:srgbClr val="FF2F92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C084ED-2A45-2643-964D-20E991CCB6AA}"/>
              </a:ext>
            </a:extLst>
          </p:cNvPr>
          <p:cNvSpPr txBox="1"/>
          <p:nvPr/>
        </p:nvSpPr>
        <p:spPr>
          <a:xfrm>
            <a:off x="6965425" y="35843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2F92"/>
                </a:solidFill>
              </a:rPr>
              <a:t>?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70E49B3-C00D-C947-9523-AD695F81EC9E}"/>
              </a:ext>
            </a:extLst>
          </p:cNvPr>
          <p:cNvSpPr txBox="1">
            <a:spLocks/>
          </p:cNvSpPr>
          <p:nvPr/>
        </p:nvSpPr>
        <p:spPr bwMode="auto">
          <a:xfrm>
            <a:off x="5088305" y="2014535"/>
            <a:ext cx="3111190" cy="46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>
                <a:solidFill>
                  <a:srgbClr val="FF2F92"/>
                </a:solidFill>
              </a:rPr>
              <a:t>Passive global eavesdropper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8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12435"/>
            <a:ext cx="9144000" cy="17179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increases </a:t>
            </a:r>
            <a:r>
              <a:rPr lang="en-US" sz="3200" dirty="0" err="1"/>
              <a:t>unlinkability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582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increases </a:t>
            </a:r>
            <a:r>
              <a:rPr lang="en-US" dirty="0" err="1"/>
              <a:t>unlinkability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5681"/>
            <a:ext cx="8351521" cy="97408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Anything that </a:t>
            </a:r>
            <a:r>
              <a:rPr lang="en-US" sz="2200" dirty="0"/>
              <a:t>reorders packets </a:t>
            </a:r>
            <a:r>
              <a:rPr lang="en-US" sz="2200" dirty="0">
                <a:solidFill>
                  <a:schemeClr val="tx1"/>
                </a:solidFill>
              </a:rPr>
              <a:t>or </a:t>
            </a:r>
            <a:r>
              <a:rPr lang="en-US" sz="2200" dirty="0"/>
              <a:t>obscures sources </a:t>
            </a:r>
            <a:r>
              <a:rPr lang="en-US" sz="2200" dirty="0">
                <a:solidFill>
                  <a:schemeClr val="tx1"/>
                </a:solidFill>
              </a:rPr>
              <a:t>and</a:t>
            </a:r>
            <a:r>
              <a:rPr lang="en-US" sz="2200" dirty="0"/>
              <a:t> destinations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997AD57-2210-E84C-8E00-3C03F938D5E8}"/>
              </a:ext>
            </a:extLst>
          </p:cNvPr>
          <p:cNvSpPr txBox="1">
            <a:spLocks/>
          </p:cNvSpPr>
          <p:nvPr/>
        </p:nvSpPr>
        <p:spPr bwMode="auto">
          <a:xfrm>
            <a:off x="485525" y="1526559"/>
            <a:ext cx="3660111" cy="49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FF2F92"/>
                </a:solidFill>
              </a:rPr>
              <a:t>Multi-hop routing</a:t>
            </a:r>
          </a:p>
          <a:p>
            <a:pPr marL="685800" lvl="1"/>
            <a:r>
              <a:rPr lang="en-US" altLang="en-US" sz="1800" dirty="0"/>
              <a:t>more flows enables interleaving more packets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B5243C-4016-3046-97A1-F51B18B7F5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3327" r="6749"/>
          <a:stretch/>
        </p:blipFill>
        <p:spPr>
          <a:xfrm>
            <a:off x="4145636" y="1904974"/>
            <a:ext cx="4457494" cy="3918923"/>
          </a:xfrm>
          <a:prstGeom prst="rect">
            <a:avLst/>
          </a:prstGeom>
        </p:spPr>
      </p:pic>
      <p:pic>
        <p:nvPicPr>
          <p:cNvPr id="11" name="Picture 10" descr="mage result for alice in wonderland free clipart">
            <a:extLst>
              <a:ext uri="{FF2B5EF4-FFF2-40B4-BE49-F238E27FC236}">
                <a16:creationId xmlns:a16="http://schemas.microsoft.com/office/drawing/2014/main" id="{F171B017-D335-EA4D-985D-DFCD2EAD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38" y="2991113"/>
            <a:ext cx="844080" cy="11828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28875D-E204-A24A-A42F-CA1B6F8EE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09" y="2525425"/>
            <a:ext cx="786326" cy="93137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B5647-8AB0-5645-8059-2FD71AAB7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365" y="4471306"/>
            <a:ext cx="547529" cy="110545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D84C5E-49C9-F046-A866-3B35B472D7AA}"/>
              </a:ext>
            </a:extLst>
          </p:cNvPr>
          <p:cNvSpPr txBox="1">
            <a:spLocks/>
          </p:cNvSpPr>
          <p:nvPr/>
        </p:nvSpPr>
        <p:spPr bwMode="auto">
          <a:xfrm>
            <a:off x="4053371" y="5713732"/>
            <a:ext cx="4706060" cy="69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1800" b="1" i="1" u="sng" dirty="0">
                <a:solidFill>
                  <a:schemeClr val="tx1"/>
                </a:solidFill>
              </a:rPr>
              <a:t>Network connectivity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b="1" i="1" u="sng" dirty="0">
                <a:solidFill>
                  <a:schemeClr val="tx1"/>
                </a:solidFill>
              </a:rPr>
              <a:t>routing strategy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b="1" i="1" u="sng" dirty="0">
                <a:solidFill>
                  <a:schemeClr val="tx1"/>
                </a:solidFill>
              </a:rPr>
              <a:t>flows present</a:t>
            </a:r>
            <a:r>
              <a:rPr lang="en-US" sz="1800" i="1" dirty="0">
                <a:solidFill>
                  <a:schemeClr val="tx1"/>
                </a:solidFill>
              </a:rPr>
              <a:t> impact traffic mismatch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A4DED-2177-5946-9219-9FFC557AA733}"/>
              </a:ext>
            </a:extLst>
          </p:cNvPr>
          <p:cNvSpPr txBox="1">
            <a:spLocks/>
          </p:cNvSpPr>
          <p:nvPr/>
        </p:nvSpPr>
        <p:spPr bwMode="auto">
          <a:xfrm>
            <a:off x="3989335" y="1485441"/>
            <a:ext cx="3873118" cy="112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1800" i="1" dirty="0">
                <a:solidFill>
                  <a:schemeClr val="tx1"/>
                </a:solidFill>
              </a:rPr>
              <a:t>Incoming traffic </a:t>
            </a:r>
            <a:r>
              <a:rPr lang="en-US" sz="1800" b="1" i="1" u="sng" dirty="0">
                <a:solidFill>
                  <a:schemeClr val="tx1"/>
                </a:solidFill>
              </a:rPr>
              <a:t>need not match</a:t>
            </a:r>
            <a:r>
              <a:rPr lang="en-US" sz="1800" i="1" dirty="0">
                <a:solidFill>
                  <a:schemeClr val="tx1"/>
                </a:solidFill>
              </a:rPr>
              <a:t> outgoing traffic at devices</a:t>
            </a:r>
          </a:p>
        </p:txBody>
      </p:sp>
    </p:spTree>
    <p:extLst>
      <p:ext uri="{BB962C8B-B14F-4D97-AF65-F5344CB8AC3E}">
        <p14:creationId xmlns:p14="http://schemas.microsoft.com/office/powerpoint/2010/main" val="14161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increases </a:t>
            </a:r>
            <a:r>
              <a:rPr lang="en-US" dirty="0" err="1"/>
              <a:t>unlinkability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997AD57-2210-E84C-8E00-3C03F938D5E8}"/>
              </a:ext>
            </a:extLst>
          </p:cNvPr>
          <p:cNvSpPr txBox="1">
            <a:spLocks/>
          </p:cNvSpPr>
          <p:nvPr/>
        </p:nvSpPr>
        <p:spPr bwMode="auto">
          <a:xfrm>
            <a:off x="485526" y="1526559"/>
            <a:ext cx="3703144" cy="49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Multi-hop routing</a:t>
            </a:r>
          </a:p>
          <a:p>
            <a:pPr marL="685800" lvl="1"/>
            <a:r>
              <a:rPr lang="en-US" altLang="en-US" sz="1800" dirty="0"/>
              <a:t>more flows enables interleaving more packets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FF2F92"/>
                </a:solidFill>
              </a:rPr>
              <a:t>Wireless links</a:t>
            </a:r>
            <a:endParaRPr lang="en-US" altLang="en-US" sz="1600" dirty="0">
              <a:solidFill>
                <a:srgbClr val="FF2F9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1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1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Broadcast links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Multiple packet copies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21B0DA-AB35-9B45-BA69-F5C1C2AEE026}"/>
              </a:ext>
            </a:extLst>
          </p:cNvPr>
          <p:cNvSpPr/>
          <p:nvPr/>
        </p:nvSpPr>
        <p:spPr>
          <a:xfrm>
            <a:off x="242673" y="3588880"/>
            <a:ext cx="3389562" cy="3051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B6E8A-C8FC-4044-A07D-9F6EF47A4AA9}"/>
              </a:ext>
            </a:extLst>
          </p:cNvPr>
          <p:cNvSpPr txBox="1"/>
          <p:nvPr/>
        </p:nvSpPr>
        <p:spPr>
          <a:xfrm>
            <a:off x="4207918" y="4123835"/>
            <a:ext cx="4406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latin typeface="Calibri" charset="0"/>
                <a:ea typeface="Calibri" charset="0"/>
                <a:cs typeface="Calibri" charset="0"/>
              </a:rPr>
              <a:t>Wireless MAC must handle collisions: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 random retransmissions interleaved with transmissions from other devices</a:t>
            </a:r>
            <a:endParaRPr lang="en-US" dirty="0"/>
          </a:p>
        </p:txBody>
      </p:sp>
      <p:pic>
        <p:nvPicPr>
          <p:cNvPr id="16" name="Picture 4" descr="iFi icon vector image">
            <a:extLst>
              <a:ext uri="{FF2B5EF4-FFF2-40B4-BE49-F238E27FC236}">
                <a16:creationId xmlns:a16="http://schemas.microsoft.com/office/drawing/2014/main" id="{F7F2DCB6-8D8E-214D-BC8A-12687A2B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22" y="2087513"/>
            <a:ext cx="357375" cy="4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ptop clipart transparent clipartxtras">
            <a:extLst>
              <a:ext uri="{FF2B5EF4-FFF2-40B4-BE49-F238E27FC236}">
                <a16:creationId xmlns:a16="http://schemas.microsoft.com/office/drawing/2014/main" id="{A6CD53A4-8363-3B4E-8BAF-BAC187B2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6039" y="2279194"/>
            <a:ext cx="720486" cy="7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0BDD5-DC2D-4443-A9BB-4BD5D1590B14}"/>
              </a:ext>
            </a:extLst>
          </p:cNvPr>
          <p:cNvSpPr txBox="1"/>
          <p:nvPr/>
        </p:nvSpPr>
        <p:spPr>
          <a:xfrm>
            <a:off x="4840062" y="1570034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                    B                   C</a:t>
            </a:r>
          </a:p>
        </p:txBody>
      </p:sp>
      <p:pic>
        <p:nvPicPr>
          <p:cNvPr id="19" name="Picture 4" descr="aptop clipart transparent clipartxtras">
            <a:extLst>
              <a:ext uri="{FF2B5EF4-FFF2-40B4-BE49-F238E27FC236}">
                <a16:creationId xmlns:a16="http://schemas.microsoft.com/office/drawing/2014/main" id="{7052608E-9B2A-3F40-99C2-66F057B6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443" y="2294850"/>
            <a:ext cx="720486" cy="7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Fi icon vector image">
            <a:extLst>
              <a:ext uri="{FF2B5EF4-FFF2-40B4-BE49-F238E27FC236}">
                <a16:creationId xmlns:a16="http://schemas.microsoft.com/office/drawing/2014/main" id="{7C99339D-B6B6-D843-89F2-EDA4B2AE0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30" y="2061476"/>
            <a:ext cx="357375" cy="50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ptop clipart transparent clipartxtras">
            <a:extLst>
              <a:ext uri="{FF2B5EF4-FFF2-40B4-BE49-F238E27FC236}">
                <a16:creationId xmlns:a16="http://schemas.microsoft.com/office/drawing/2014/main" id="{45B10C57-B52D-7148-8E40-13E225DF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747" y="2274863"/>
            <a:ext cx="720486" cy="71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Fi icon vector image">
            <a:extLst>
              <a:ext uri="{FF2B5EF4-FFF2-40B4-BE49-F238E27FC236}">
                <a16:creationId xmlns:a16="http://schemas.microsoft.com/office/drawing/2014/main" id="{F03B971F-8E50-874A-8C30-5BC695735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9" b="37020"/>
          <a:stretch/>
        </p:blipFill>
        <p:spPr bwMode="auto">
          <a:xfrm>
            <a:off x="5611467" y="1939674"/>
            <a:ext cx="600554" cy="13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Fi icon vector image">
            <a:extLst>
              <a:ext uri="{FF2B5EF4-FFF2-40B4-BE49-F238E27FC236}">
                <a16:creationId xmlns:a16="http://schemas.microsoft.com/office/drawing/2014/main" id="{8D17D876-3433-AC40-86B9-64CE68F45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9" b="37020"/>
          <a:stretch/>
        </p:blipFill>
        <p:spPr bwMode="auto">
          <a:xfrm>
            <a:off x="5458076" y="2240519"/>
            <a:ext cx="332284" cy="7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Fi icon vector image">
            <a:extLst>
              <a:ext uri="{FF2B5EF4-FFF2-40B4-BE49-F238E27FC236}">
                <a16:creationId xmlns:a16="http://schemas.microsoft.com/office/drawing/2014/main" id="{2E0CEAD5-B80B-0144-B628-D1C600ECA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9" b="37020"/>
          <a:stretch/>
        </p:blipFill>
        <p:spPr bwMode="auto">
          <a:xfrm rot="10800000">
            <a:off x="6956852" y="1977291"/>
            <a:ext cx="600554" cy="13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Fi icon vector image">
            <a:extLst>
              <a:ext uri="{FF2B5EF4-FFF2-40B4-BE49-F238E27FC236}">
                <a16:creationId xmlns:a16="http://schemas.microsoft.com/office/drawing/2014/main" id="{E4580642-4E13-4549-8C8C-B5795508E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9" b="37020"/>
          <a:stretch/>
        </p:blipFill>
        <p:spPr bwMode="auto">
          <a:xfrm rot="10800000">
            <a:off x="7366610" y="2281191"/>
            <a:ext cx="332284" cy="7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E4BD4E-12C5-9241-9093-E5753B2866D6}"/>
              </a:ext>
            </a:extLst>
          </p:cNvPr>
          <p:cNvSpPr txBox="1"/>
          <p:nvPr/>
        </p:nvSpPr>
        <p:spPr>
          <a:xfrm>
            <a:off x="4142305" y="3389075"/>
            <a:ext cx="4593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 and C are unaware of each other and so do not realize they are causing interference at B</a:t>
            </a:r>
          </a:p>
          <a:p>
            <a:pPr algn="ctr"/>
            <a:endParaRPr lang="en-US" sz="14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BA0CCB9-79B5-504A-B505-7AFE26284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5681"/>
            <a:ext cx="8351521" cy="97408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Anything that </a:t>
            </a:r>
            <a:r>
              <a:rPr lang="en-US" sz="2200" dirty="0"/>
              <a:t>reorders packets </a:t>
            </a:r>
            <a:r>
              <a:rPr lang="en-US" sz="2200" dirty="0">
                <a:solidFill>
                  <a:schemeClr val="tx1"/>
                </a:solidFill>
              </a:rPr>
              <a:t>or </a:t>
            </a:r>
            <a:r>
              <a:rPr lang="en-US" sz="2200" dirty="0"/>
              <a:t>obscures sources </a:t>
            </a:r>
            <a:r>
              <a:rPr lang="en-US" sz="2200" dirty="0">
                <a:solidFill>
                  <a:schemeClr val="tx1"/>
                </a:solidFill>
              </a:rPr>
              <a:t>and</a:t>
            </a:r>
            <a:r>
              <a:rPr lang="en-US" sz="2200" dirty="0"/>
              <a:t> destinations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502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increases </a:t>
            </a:r>
            <a:r>
              <a:rPr lang="en-US" dirty="0" err="1"/>
              <a:t>unlinkability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DC0-FF86-6647-BBEF-34A3FBFF0EFC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997AD57-2210-E84C-8E00-3C03F938D5E8}"/>
              </a:ext>
            </a:extLst>
          </p:cNvPr>
          <p:cNvSpPr txBox="1">
            <a:spLocks/>
          </p:cNvSpPr>
          <p:nvPr/>
        </p:nvSpPr>
        <p:spPr bwMode="auto">
          <a:xfrm>
            <a:off x="485526" y="1526559"/>
            <a:ext cx="3642400" cy="49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Multi-hop routing</a:t>
            </a:r>
          </a:p>
          <a:p>
            <a:pPr marL="685800" lvl="1"/>
            <a:r>
              <a:rPr lang="en-US" altLang="en-US" sz="1800" dirty="0"/>
              <a:t>more flows enables interleaving more packets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Wireless links</a:t>
            </a:r>
            <a:endParaRPr lang="en-US" altLang="en-US" sz="1600" dirty="0"/>
          </a:p>
          <a:p>
            <a:pPr marL="457200" indent="-457200">
              <a:buFont typeface="+mj-lt"/>
              <a:buAutoNum type="arabicPeriod"/>
            </a:pPr>
            <a:endParaRPr lang="en-US" altLang="en-US" sz="1800" dirty="0">
              <a:solidFill>
                <a:srgbClr val="FF2F9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solidFill>
                  <a:srgbClr val="FF2F92"/>
                </a:solidFill>
              </a:rPr>
              <a:t>Broadcast transmissions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E7BBF1B-27FB-D742-975A-13F16A2FA983}"/>
              </a:ext>
            </a:extLst>
          </p:cNvPr>
          <p:cNvSpPr txBox="1">
            <a:spLocks/>
          </p:cNvSpPr>
          <p:nvPr/>
        </p:nvSpPr>
        <p:spPr bwMode="auto">
          <a:xfrm>
            <a:off x="3484880" y="5133911"/>
            <a:ext cx="5238243" cy="130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kern="1200">
                <a:solidFill>
                  <a:srgbClr val="0080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indent="0" algn="ctr">
              <a:buNone/>
            </a:pPr>
            <a:r>
              <a:rPr lang="en-US" sz="1800" i="1" dirty="0">
                <a:solidFill>
                  <a:schemeClr val="tx1"/>
                </a:solidFill>
              </a:rPr>
              <a:t>All </a:t>
            </a:r>
            <a:r>
              <a:rPr lang="en-US" sz="1800" i="1" dirty="0"/>
              <a:t>devices within range of the sender must be considered as potentially the </a:t>
            </a:r>
            <a:r>
              <a:rPr lang="en-US" sz="1800" b="1" i="1" u="sng" dirty="0"/>
              <a:t>intended recipient</a:t>
            </a:r>
          </a:p>
          <a:p>
            <a:pPr marL="57150" indent="0" algn="ctr">
              <a:buNone/>
            </a:pPr>
            <a:endParaRPr lang="en-US" sz="1050" i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EBC62E7-178A-6E42-9AB6-BFF3C393E4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5693" r="11892" b="6133"/>
          <a:stretch/>
        </p:blipFill>
        <p:spPr>
          <a:xfrm>
            <a:off x="4127925" y="1455915"/>
            <a:ext cx="3634316" cy="361321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BED1ED-06F7-6C45-850F-1FB481D2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5681"/>
            <a:ext cx="8351521" cy="97408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Anything that </a:t>
            </a:r>
            <a:r>
              <a:rPr lang="en-US" sz="2200" dirty="0"/>
              <a:t>reorders packets </a:t>
            </a:r>
            <a:r>
              <a:rPr lang="en-US" sz="2200" dirty="0">
                <a:solidFill>
                  <a:schemeClr val="tx1"/>
                </a:solidFill>
              </a:rPr>
              <a:t>or </a:t>
            </a:r>
            <a:r>
              <a:rPr lang="en-US" sz="2200" dirty="0"/>
              <a:t>obscures sources </a:t>
            </a:r>
            <a:r>
              <a:rPr lang="en-US" sz="2200" dirty="0">
                <a:solidFill>
                  <a:schemeClr val="tx1"/>
                </a:solidFill>
              </a:rPr>
              <a:t>and</a:t>
            </a:r>
            <a:r>
              <a:rPr lang="en-US" sz="2200" dirty="0"/>
              <a:t> destinations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7195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289186</TotalTime>
  <Words>3475</Words>
  <Application>Microsoft Macintosh PowerPoint</Application>
  <PresentationFormat>On-screen Show (4:3)</PresentationFormat>
  <Paragraphs>543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PowerPoint Presentation</vt:lpstr>
      <vt:lpstr>Consider a multi-hop wireless network</vt:lpstr>
      <vt:lpstr>Lack of infrastructure</vt:lpstr>
      <vt:lpstr>But what about external attacks?</vt:lpstr>
      <vt:lpstr>Our focus is on unlinkability</vt:lpstr>
      <vt:lpstr>PowerPoint Presentation</vt:lpstr>
      <vt:lpstr>What increases unlinkability?</vt:lpstr>
      <vt:lpstr>What increases unlinkability?</vt:lpstr>
      <vt:lpstr>What increases unlinkability?</vt:lpstr>
      <vt:lpstr>What increases unlinkability?</vt:lpstr>
      <vt:lpstr>What increases unlinkability?</vt:lpstr>
      <vt:lpstr>What increases unlinkability?</vt:lpstr>
      <vt:lpstr>Quantifying unlinkability</vt:lpstr>
      <vt:lpstr>PowerPoint Presentation</vt:lpstr>
      <vt:lpstr>Kalman filter to infer distribution of flows</vt:lpstr>
      <vt:lpstr>Modeling flow dynamics</vt:lpstr>
      <vt:lpstr>Computing the flow distribution</vt:lpstr>
      <vt:lpstr>Computing unlinkability</vt:lpstr>
      <vt:lpstr>PowerPoint Presentation</vt:lpstr>
      <vt:lpstr>Simulation set-up</vt:lpstr>
      <vt:lpstr>Impact of multi-hop routing on unlinkability</vt:lpstr>
      <vt:lpstr>Impact of link type on unlinkability</vt:lpstr>
      <vt:lpstr>Impact of routing randomness on unlinkability</vt:lpstr>
      <vt:lpstr>Impact of network topology on unlinkability</vt:lpstr>
      <vt:lpstr>Impact of link dynamics on unlinkability</vt:lpstr>
      <vt:lpstr>PowerPoint Presentation</vt:lpstr>
      <vt:lpstr>Summary and future work</vt:lpstr>
      <vt:lpstr>PowerPoint Presentation</vt:lpstr>
      <vt:lpstr>PowerPoint Presentation</vt:lpstr>
      <vt:lpstr>What is unlinkability gain per transmission?</vt:lpstr>
      <vt:lpstr>Our network and adversary assumptions</vt:lpstr>
      <vt:lpstr>Computing unlinkability overview</vt:lpstr>
    </vt:vector>
  </TitlesOfParts>
  <Company>BBN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Joanne Achin</dc:creator>
  <cp:lastModifiedBy>Victoria Manfredi</cp:lastModifiedBy>
  <cp:revision>4197</cp:revision>
  <cp:lastPrinted>2020-11-14T13:49:50Z</cp:lastPrinted>
  <dcterms:created xsi:type="dcterms:W3CDTF">2010-02-25T15:15:41Z</dcterms:created>
  <dcterms:modified xsi:type="dcterms:W3CDTF">2020-11-17T15:19:47Z</dcterms:modified>
</cp:coreProperties>
</file>