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489" r:id="rId2"/>
    <p:sldId id="1096" r:id="rId3"/>
    <p:sldId id="1229" r:id="rId4"/>
    <p:sldId id="1230" r:id="rId5"/>
    <p:sldId id="1231" r:id="rId6"/>
    <p:sldId id="1334" r:id="rId7"/>
    <p:sldId id="1340" r:id="rId8"/>
    <p:sldId id="1343" r:id="rId9"/>
    <p:sldId id="1352" r:id="rId10"/>
    <p:sldId id="1353" r:id="rId11"/>
    <p:sldId id="1342" r:id="rId12"/>
    <p:sldId id="1355" r:id="rId13"/>
    <p:sldId id="1356" r:id="rId14"/>
    <p:sldId id="1354" r:id="rId15"/>
    <p:sldId id="1357" r:id="rId16"/>
    <p:sldId id="1345" r:id="rId17"/>
    <p:sldId id="1346" r:id="rId18"/>
    <p:sldId id="1348" r:id="rId19"/>
    <p:sldId id="1280" r:id="rId20"/>
    <p:sldId id="1249" r:id="rId21"/>
    <p:sldId id="1266" r:id="rId22"/>
    <p:sldId id="1265" r:id="rId23"/>
    <p:sldId id="1267" r:id="rId24"/>
    <p:sldId id="1268" r:id="rId25"/>
    <p:sldId id="1283" r:id="rId26"/>
    <p:sldId id="1332" r:id="rId27"/>
    <p:sldId id="1317" r:id="rId28"/>
    <p:sldId id="1318" r:id="rId29"/>
    <p:sldId id="1350" r:id="rId30"/>
    <p:sldId id="1322" r:id="rId31"/>
    <p:sldId id="1333" r:id="rId32"/>
    <p:sldId id="1320" r:id="rId33"/>
    <p:sldId id="1321" r:id="rId34"/>
    <p:sldId id="1325" r:id="rId35"/>
    <p:sldId id="1351" r:id="rId36"/>
    <p:sldId id="1326" r:id="rId37"/>
    <p:sldId id="1281" r:id="rId38"/>
    <p:sldId id="1331" r:id="rId39"/>
    <p:sldId id="1323" r:id="rId4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2F92"/>
    <a:srgbClr val="D70000"/>
    <a:srgbClr val="008F00"/>
    <a:srgbClr val="0080FF"/>
    <a:srgbClr val="009051"/>
    <a:srgbClr val="9437FF"/>
    <a:srgbClr val="A30040"/>
    <a:srgbClr val="009193"/>
    <a:srgbClr val="01189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14"/>
    <p:restoredTop sz="75036"/>
  </p:normalViewPr>
  <p:slideViewPr>
    <p:cSldViewPr snapToGrid="0" snapToObjects="1">
      <p:cViewPr>
        <p:scale>
          <a:sx n="86" d="100"/>
          <a:sy n="86" d="100"/>
        </p:scale>
        <p:origin x="288" y="264"/>
      </p:cViewPr>
      <p:guideLst>
        <p:guide orient="horz" pos="2160"/>
        <p:guide pos="2880"/>
      </p:guideLst>
    </p:cSldViewPr>
  </p:slid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133" d="100"/>
        <a:sy n="133" d="100"/>
      </p:scale>
      <p:origin x="0" y="179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5B05A6-50A7-F540-922F-51F4443C7A50}" type="datetime1">
              <a:rPr lang="en-US" altLang="en-US"/>
              <a:pPr/>
              <a:t>8/13/18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0D47CF-96E9-6641-AB86-A7B330697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870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2968E9-1DD1-8B41-90B2-D40DA696D18F}" type="datetime1">
              <a:rPr lang="en-US" altLang="en-US"/>
              <a:pPr/>
              <a:t>8/13/18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2488EA-BDE0-034E-BEE8-F422305AC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0604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047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11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208272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12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750094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13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399737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14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439464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16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513456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17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854118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18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725087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It is difficult/impractical for the decoy router to successfully masquerade as the decoy </a:t>
            </a:r>
          </a:p>
          <a:p>
            <a:r>
              <a:rPr lang="en-US" dirty="0" smtClean="0"/>
              <a:t>many ways to beat protocols that involve having the DR forge packets from the decoy </a:t>
            </a:r>
          </a:p>
          <a:p>
            <a:r>
              <a:rPr lang="en-US" dirty="0" smtClean="0"/>
              <a:t>Decoy network stack fingerprinting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– TLS/TCP implementations have characteristic fingerprints </a:t>
            </a:r>
          </a:p>
          <a:p>
            <a:r>
              <a:rPr lang="en-US" dirty="0" smtClean="0"/>
              <a:t>•  Decoy connection behaviors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Response latency changes are easy to observe </a:t>
            </a:r>
          </a:p>
          <a:p>
            <a:r>
              <a:rPr lang="en-US" dirty="0" smtClean="0"/>
              <a:t>•  Decoy connection state probes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– Check whether the connection state at decoy matches </a:t>
            </a:r>
          </a:p>
          <a:p>
            <a:r>
              <a:rPr lang="en-US" dirty="0" smtClean="0"/>
              <a:t>observed connection state at the client </a:t>
            </a:r>
          </a:p>
          <a:p>
            <a:endParaRPr lang="en-US" dirty="0" smtClean="0"/>
          </a:p>
          <a:p>
            <a:r>
              <a:rPr lang="en-US" dirty="0" smtClean="0"/>
              <a:t>•  Route changes </a:t>
            </a:r>
          </a:p>
          <a:p>
            <a:r>
              <a:rPr lang="en-US" dirty="0" smtClean="0"/>
              <a:t>– Spoofed packets may arrive via unexpected routes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20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3197220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Adversary </a:t>
            </a:r>
            <a:r>
              <a:rPr lang="en-US" b="1" u="sng" dirty="0" smtClean="0"/>
              <a:t>cannot</a:t>
            </a:r>
            <a:r>
              <a:rPr lang="en-US" dirty="0" smtClean="0"/>
              <a:t> see all packets sent to/from DR, BH, DH</a:t>
            </a:r>
          </a:p>
          <a:p>
            <a:pPr algn="l"/>
            <a:r>
              <a:rPr lang="en-US" dirty="0" smtClean="0"/>
              <a:t>BH and DH are oblivious to DR</a:t>
            </a:r>
            <a:endParaRPr lang="en-US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21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1099334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lvl="0"/>
            <a:r>
              <a:rPr lang="en-US" altLang="en-US" sz="1800" dirty="0" smtClean="0">
                <a:solidFill>
                  <a:srgbClr val="B70064"/>
                </a:solidFill>
              </a:rPr>
              <a:t>n</a:t>
            </a:r>
            <a:r>
              <a:rPr lang="en-US" altLang="en-US" sz="1800" dirty="0" smtClean="0">
                <a:solidFill>
                  <a:srgbClr val="B70064"/>
                </a:solidFill>
                <a:ea typeface="ＭＳ Ｐゴシック" charset="-128"/>
              </a:rPr>
              <a:t>etwork stack fingerprinting</a:t>
            </a:r>
          </a:p>
          <a:p>
            <a:pPr lvl="1"/>
            <a:r>
              <a:rPr lang="en-US" altLang="en-US" sz="1800" dirty="0" smtClean="0"/>
              <a:t>e</a:t>
            </a:r>
            <a:r>
              <a:rPr lang="en-US" altLang="en-US" sz="1800" dirty="0" smtClean="0">
                <a:ea typeface="ＭＳ Ｐゴシック" charset="-128"/>
              </a:rPr>
              <a:t>xtremely hard for Decoy Router to exactly match TCP options, clock rates, window sizes, etc. of Decoy Host traffic</a:t>
            </a:r>
          </a:p>
          <a:p>
            <a:pPr lvl="0"/>
            <a:r>
              <a:rPr lang="en-US" altLang="en-US" sz="1800" dirty="0" smtClean="0">
                <a:solidFill>
                  <a:srgbClr val="B70064"/>
                </a:solidFill>
              </a:rPr>
              <a:t>TCP connection state probing</a:t>
            </a:r>
          </a:p>
          <a:p>
            <a:pPr lvl="1"/>
            <a:r>
              <a:rPr lang="en-US" altLang="en-US" sz="1800" dirty="0" smtClean="0"/>
              <a:t>adversary can compare Client state with that of Decoy Host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22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384347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57150" indent="0">
              <a:buNone/>
            </a:pPr>
            <a:r>
              <a:rPr lang="en-US" dirty="0" smtClean="0"/>
              <a:t>Adversary controls User network</a:t>
            </a:r>
          </a:p>
          <a:p>
            <a:pPr lvl="1"/>
            <a:r>
              <a:rPr lang="en-US" dirty="0" smtClean="0"/>
              <a:t>can see (and possibly modify) all packets sent to and from User</a:t>
            </a:r>
          </a:p>
          <a:p>
            <a:pPr lvl="1"/>
            <a:r>
              <a:rPr lang="en-US" dirty="0" smtClean="0"/>
              <a:t>cannot see all packets sent to or from Decoy Router, Hidden, Decoy</a:t>
            </a:r>
          </a:p>
          <a:p>
            <a:pPr lvl="1"/>
            <a:r>
              <a:rPr lang="en-US" dirty="0" smtClean="0"/>
              <a:t>can probe and create its own connections</a:t>
            </a:r>
          </a:p>
          <a:p>
            <a:endParaRPr lang="en-US" altLang="en-US" dirty="0" smtClean="0">
              <a:ea typeface="ＭＳ Ｐゴシック" charset="-128"/>
            </a:endParaRPr>
          </a:p>
          <a:p>
            <a:r>
              <a:rPr lang="en-US" altLang="en-US" dirty="0" smtClean="0">
                <a:ea typeface="ＭＳ Ｐゴシック" charset="-128"/>
              </a:rPr>
              <a:t>Look at destination address of every packet leaving network. If address belongs to a disallowed host, drop it, redirect it </a:t>
            </a:r>
            <a:r>
              <a:rPr lang="mr-IN" altLang="en-US" dirty="0" smtClean="0">
                <a:ea typeface="ＭＳ Ｐゴシック" charset="-128"/>
              </a:rPr>
              <a:t>…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endParaRPr lang="en-US" altLang="en-US" dirty="0" smtClean="0"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 smtClean="0"/>
              <a:t>User completely prevented from accessing certain websites</a:t>
            </a:r>
          </a:p>
          <a:p>
            <a:pPr lvl="1"/>
            <a:r>
              <a:rPr lang="en-US" dirty="0" smtClean="0">
                <a:solidFill>
                  <a:srgbClr val="FF2F92"/>
                </a:solidFill>
              </a:rPr>
              <a:t>drop packets </a:t>
            </a:r>
            <a:r>
              <a:rPr lang="en-US" dirty="0" smtClean="0"/>
              <a:t>with certain destination IP addresses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User redirected unwittingly to alternate version of website</a:t>
            </a:r>
          </a:p>
          <a:p>
            <a:pPr lvl="1"/>
            <a:r>
              <a:rPr lang="en-US" dirty="0" smtClean="0"/>
              <a:t>give </a:t>
            </a:r>
            <a:r>
              <a:rPr lang="en-US" dirty="0" smtClean="0">
                <a:solidFill>
                  <a:srgbClr val="FF2F92"/>
                </a:solidFill>
              </a:rPr>
              <a:t>incorrect IP address </a:t>
            </a:r>
            <a:r>
              <a:rPr lang="en-US" dirty="0" smtClean="0"/>
              <a:t>when host looks up domain name</a:t>
            </a:r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mr-IN" dirty="0" smtClean="0">
                <a:solidFill>
                  <a:schemeClr val="tx1"/>
                </a:solidFill>
              </a:rPr>
              <a:t>…</a:t>
            </a:r>
            <a:r>
              <a:rPr lang="en-US" dirty="0" smtClean="0">
                <a:solidFill>
                  <a:schemeClr val="tx1"/>
                </a:solidFill>
              </a:rPr>
              <a:t> plus much more</a:t>
            </a:r>
          </a:p>
          <a:p>
            <a:endParaRPr lang="en-US" altLang="en-US" dirty="0">
              <a:ea typeface="ＭＳ Ｐゴシック" charset="-128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399996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Adversary </a:t>
            </a:r>
            <a:r>
              <a:rPr lang="en-US" b="1" u="sng" dirty="0" smtClean="0"/>
              <a:t>cannot</a:t>
            </a:r>
            <a:r>
              <a:rPr lang="en-US" dirty="0" smtClean="0"/>
              <a:t> see all packets sent to/from DR, BH, DH</a:t>
            </a:r>
          </a:p>
          <a:p>
            <a:pPr algn="l"/>
            <a:r>
              <a:rPr lang="en-US" dirty="0" smtClean="0"/>
              <a:t>BH and DH are oblivious to DR</a:t>
            </a:r>
            <a:endParaRPr lang="en-US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23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5742503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28 drafts later</a:t>
            </a:r>
            <a:endParaRPr lang="en-US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24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5148788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755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64398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Thwarts replay attack with passive tap and asymmetric routes </a:t>
            </a:r>
            <a:endParaRPr lang="en-US" sz="12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166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Thwarts replay attack with passive tap and asymmetric routes </a:t>
            </a:r>
            <a:endParaRPr lang="en-US" sz="12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030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075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0626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7810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969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3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3990201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7902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First, TLS 1.3 incorporates forward secrecy via a </a:t>
            </a:r>
            <a:r>
              <a:rPr lang="en-US" dirty="0" err="1" smtClean="0"/>
              <a:t>Diffie</a:t>
            </a:r>
            <a:r>
              <a:rPr lang="en-US" dirty="0" smtClean="0"/>
              <a:t>-Hellman key </a:t>
            </a:r>
            <a:r>
              <a:rPr lang="en-US" baseline="0" dirty="0" smtClean="0"/>
              <a:t> </a:t>
            </a:r>
            <a:r>
              <a:rPr lang="en-US" dirty="0" smtClean="0"/>
              <a:t>exchange in which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  <a:r>
              <a:rPr lang="en-US" dirty="0" err="1" smtClean="0"/>
              <a:t>SeverHello</a:t>
            </a:r>
            <a:r>
              <a:rPr lang="en-US" dirty="0" smtClean="0"/>
              <a:t> use the </a:t>
            </a:r>
          </a:p>
          <a:p>
            <a:r>
              <a:rPr lang="en-US" i="1" dirty="0" smtClean="0"/>
              <a:t>key share </a:t>
            </a:r>
            <a:r>
              <a:rPr lang="en-US" dirty="0" smtClean="0"/>
              <a:t>field to derive a shared secret that is used as the Handshake Secret. Second, all handshake traffic after the </a:t>
            </a:r>
            <a:r>
              <a:rPr lang="en-US" dirty="0" err="1" smtClean="0"/>
              <a:t>ClientHello</a:t>
            </a:r>
            <a:r>
              <a:rPr lang="en-US" dirty="0" smtClean="0"/>
              <a:t> and </a:t>
            </a:r>
          </a:p>
          <a:p>
            <a:r>
              <a:rPr lang="en-US" dirty="0" err="1" smtClean="0"/>
              <a:t>ServerHello</a:t>
            </a:r>
            <a:r>
              <a:rPr lang="en-US" dirty="0" smtClean="0"/>
              <a:t> is encrypted using hand- shake traffic keys. Third, rather than </a:t>
            </a:r>
          </a:p>
          <a:p>
            <a:r>
              <a:rPr lang="en-US" dirty="0" smtClean="0"/>
              <a:t>using primarily the </a:t>
            </a:r>
            <a:r>
              <a:rPr lang="en-US" dirty="0" err="1" smtClean="0"/>
              <a:t>ClientRandom</a:t>
            </a:r>
            <a:r>
              <a:rPr lang="en-US" dirty="0" smtClean="0"/>
              <a:t>, </a:t>
            </a:r>
            <a:r>
              <a:rPr lang="en-US" dirty="0" err="1" smtClean="0"/>
              <a:t>ServerRandom</a:t>
            </a:r>
            <a:r>
              <a:rPr lang="en-US" dirty="0" smtClean="0"/>
              <a:t>, and Premaster Secret </a:t>
            </a:r>
          </a:p>
          <a:p>
            <a:r>
              <a:rPr lang="en-US" dirty="0" smtClean="0"/>
              <a:t>to derive keys, as in TLS 1.1 and 1.2, in TLS 1.3, hashes of all messages </a:t>
            </a:r>
          </a:p>
          <a:p>
            <a:r>
              <a:rPr lang="en-US" dirty="0" smtClean="0"/>
              <a:t>exchanged are incorporated.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5575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2500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488EA-BDE0-034E-BEE8-F422305ACBF0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52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4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90392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5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256518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7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139362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generated from secret key </a:t>
            </a:r>
          </a:p>
          <a:p>
            <a:pPr eaLnBrk="1" hangingPunct="1"/>
            <a:endParaRPr lang="en-US" altLang="en-US" sz="1200" b="0" dirty="0" smtClean="0"/>
          </a:p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8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2030700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generated from secret key </a:t>
            </a:r>
          </a:p>
          <a:p>
            <a:pPr eaLnBrk="1" hangingPunct="1"/>
            <a:endParaRPr lang="en-US" altLang="en-US" sz="1200" b="0" dirty="0" smtClean="0"/>
          </a:p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9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1201699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generated from secret key </a:t>
            </a:r>
          </a:p>
          <a:p>
            <a:pPr eaLnBrk="1" hangingPunct="1"/>
            <a:endParaRPr lang="en-US" altLang="en-US" sz="1200" b="0" dirty="0" smtClean="0"/>
          </a:p>
          <a:p>
            <a:pPr eaLnBrk="1" hangingPunct="1"/>
            <a:r>
              <a:rPr lang="en-US" altLang="en-US" sz="1200" b="0" dirty="0" smtClean="0"/>
              <a:t>How? Connect first to unblocked site that accesses blocked site on your behalf. So your packets never have blocked destination IP address on them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0080FF"/>
                </a:solidFill>
              </a:rPr>
              <a:t>… </a:t>
            </a:r>
            <a:r>
              <a:rPr lang="en-US" altLang="en-US" sz="1200" b="0" dirty="0" smtClean="0"/>
              <a:t>I may not know packet’s true destination, but by wanting to hide destination, I deem you suspicious</a:t>
            </a:r>
            <a:endParaRPr lang="en-US" altLang="en-US" sz="1200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89013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9890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F5A15B4-937F-A549-96C1-A169FC481A45}" type="slidenum">
              <a:rPr lang="en-US" altLang="en-US" sz="1300" b="0"/>
              <a:pPr eaLnBrk="1" hangingPunct="1"/>
              <a:t>10</a:t>
            </a:fld>
            <a:endParaRPr lang="en-US" altLang="en-US" sz="1300" b="0"/>
          </a:p>
        </p:txBody>
      </p:sp>
    </p:spTree>
    <p:extLst>
      <p:ext uri="{BB962C8B-B14F-4D97-AF65-F5344CB8AC3E}">
        <p14:creationId xmlns:p14="http://schemas.microsoft.com/office/powerpoint/2010/main" val="96754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DB773C-4AAF-3949-A2E3-184CD0032BE1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78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F5BAAC-7227-5C49-AF2C-157F3878EE51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EC44D-CB27-CF47-8904-040BC0FBF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92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29326-1032-1E47-92F3-A0645E68EFF4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B12E-E8C5-AC4A-B6FC-F04C19DCB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485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"/>
          <p:cNvSpPr txBox="1">
            <a:spLocks noChangeArrowheads="1"/>
          </p:cNvSpPr>
          <p:nvPr userDrawn="1"/>
        </p:nvSpPr>
        <p:spPr bwMode="auto">
          <a:xfrm>
            <a:off x="685800" y="212725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86300"/>
            <a:ext cx="6400800" cy="12255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3E61E8-8F36-2743-9512-E51DCFB00C1B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53225" y="64230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3A489C5-9CE3-2F4E-9BA5-0F47101E8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21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" y="46038"/>
            <a:ext cx="9055100" cy="682625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680"/>
            <a:ext cx="8229600" cy="5014913"/>
          </a:xfrm>
        </p:spPr>
        <p:txBody>
          <a:bodyPr/>
          <a:lstStyle>
            <a:lvl1pPr>
              <a:defRPr>
                <a:solidFill>
                  <a:srgbClr val="0080FF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A23226-2F21-6440-8F5C-7AD619C5CE9C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23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4000" b="1">
                <a:solidFill>
                  <a:srgbClr val="0080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012EB9-4D63-C142-9A95-52C0C647880C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86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C1F639-36C9-7648-AD45-7C89AE40DB0B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464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E4D12C-0131-3549-AD76-06873F84E442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377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62DB6-3346-AF42-9F4F-71A7903EAF5C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185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1AFFDC0-FF86-6647-BBEF-34A3FBFF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286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94E4C8-B0F2-CF41-A403-1D4B82B55F55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C00FE-40E0-924F-8E39-5B436A4E2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61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48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48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36800"/>
            <a:ext cx="3008313" cy="3789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2F590-026F-EE43-BF8A-957AE94D19F5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F66E2-871C-2749-8E06-AF60777E2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47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40DCB0-F7AA-C248-BE19-AA1682710E35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49248-F1F3-634B-8FF4-151929880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85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41300" y="135156"/>
            <a:ext cx="82296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76394"/>
            <a:ext cx="8229600" cy="514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fld id="{18FBC935-63D0-0348-B21D-1C701B42B8C6}" type="datetime1">
              <a:rPr lang="en-US" altLang="en-US" smtClean="0"/>
              <a:t>8/13/18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vumanfredi@wesleyan.edu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fld id="{4CFDB8C2-05D0-474E-9209-B768578529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charset="2"/>
        <a:buChar char="§"/>
        <a:defRPr sz="2400" kern="1200">
          <a:solidFill>
            <a:srgbClr val="0080FF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NULL" TargetMode="External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4775" y="2765376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Victoria </a:t>
            </a:r>
            <a:r>
              <a:rPr lang="en-US" altLang="ja-JP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Manfredi</a:t>
            </a:r>
            <a:r>
              <a:rPr lang="en-US" altLang="ja-JP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and Pi </a:t>
            </a:r>
            <a:r>
              <a:rPr lang="en-US" altLang="ja-JP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Songkuntham</a:t>
            </a:r>
            <a:endParaRPr lang="en-US" altLang="ja-JP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endParaRPr lang="en-US" altLang="ja-JP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endParaRPr lang="en-US" altLang="ja-JP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endParaRPr lang="en-US" altLang="ja-JP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endParaRPr lang="en-US" altLang="ja-JP" dirty="0" smtClean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FOCI</a:t>
            </a:r>
            <a:endParaRPr lang="en-US" altLang="ja-JP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90000"/>
              </a:lnSpc>
              <a:buClr>
                <a:srgbClr val="008080"/>
              </a:buClr>
              <a:buSzPct val="85000"/>
              <a:defRPr/>
            </a:pP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August 14, 2018</a:t>
            </a:r>
          </a:p>
          <a:p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742956"/>
            <a:ext cx="9144000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>
              <a:defRPr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 (Headings)"/>
              </a:rPr>
              <a:t>MultiFlow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 (Headings)"/>
              </a:rPr>
              <a:t>: Cross-Connection Decoy Routing            using TLS 1.3 Session Resumption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069" y="3402952"/>
            <a:ext cx="2505277" cy="111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3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7" y="2582654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229600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Handshake: </a:t>
            </a:r>
            <a:r>
              <a:rPr lang="en-US" altLang="en-US" dirty="0" smtClean="0">
                <a:solidFill>
                  <a:schemeClr val="tx1"/>
                </a:solidFill>
              </a:rPr>
              <a:t>Client hides </a:t>
            </a:r>
            <a:r>
              <a:rPr lang="en-US" altLang="en-US" dirty="0">
                <a:solidFill>
                  <a:schemeClr val="tx1"/>
                </a:solidFill>
              </a:rPr>
              <a:t>cryptographic signal </a:t>
            </a:r>
            <a:r>
              <a:rPr lang="en-US" altLang="en-US" dirty="0" smtClean="0">
                <a:solidFill>
                  <a:schemeClr val="tx1"/>
                </a:solidFill>
              </a:rPr>
              <a:t>in </a:t>
            </a:r>
            <a:r>
              <a:rPr lang="en-US" altLang="en-US" dirty="0">
                <a:solidFill>
                  <a:schemeClr val="tx1"/>
                </a:solidFill>
              </a:rPr>
              <a:t>traffic sent to </a:t>
            </a:r>
            <a:r>
              <a:rPr lang="en-US" altLang="en-US" dirty="0" smtClean="0">
                <a:solidFill>
                  <a:schemeClr val="tx1"/>
                </a:solidFill>
              </a:rPr>
              <a:t>allowed host,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 smtClean="0">
                <a:solidFill>
                  <a:srgbClr val="0070C0"/>
                </a:solidFill>
              </a:rPr>
              <a:t>DR</a:t>
            </a:r>
            <a:r>
              <a:rPr lang="en-US" altLang="en-US" dirty="0" smtClean="0">
                <a:solidFill>
                  <a:schemeClr val="tx1"/>
                </a:solidFill>
              </a:rPr>
              <a:t> detects and responds </a:t>
            </a:r>
            <a:r>
              <a:rPr lang="en-US" altLang="en-US" dirty="0">
                <a:solidFill>
                  <a:schemeClr val="tx1"/>
                </a:solidFill>
              </a:rPr>
              <a:t>to Client with its own </a:t>
            </a:r>
            <a:r>
              <a:rPr lang="en-US" altLang="en-US" dirty="0" smtClean="0">
                <a:solidFill>
                  <a:schemeClr val="tx1"/>
                </a:solidFill>
              </a:rPr>
              <a:t>cryptographic signal </a:t>
            </a:r>
            <a:r>
              <a:rPr lang="en-US" altLang="en-US" dirty="0">
                <a:solidFill>
                  <a:schemeClr val="tx1"/>
                </a:solidFill>
              </a:rPr>
              <a:t>hidden in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29" name="Right Arrow 128"/>
          <p:cNvSpPr/>
          <p:nvPr/>
        </p:nvSpPr>
        <p:spPr>
          <a:xfrm>
            <a:off x="1864645" y="4186408"/>
            <a:ext cx="4141835" cy="467627"/>
          </a:xfrm>
          <a:prstGeom prst="rightArrow">
            <a:avLst>
              <a:gd name="adj1" fmla="val 43079"/>
              <a:gd name="adj2" fmla="val 50000"/>
            </a:avLst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Freeform 89"/>
          <p:cNvSpPr/>
          <p:nvPr/>
        </p:nvSpPr>
        <p:spPr>
          <a:xfrm>
            <a:off x="1156758" y="4566348"/>
            <a:ext cx="6081553" cy="371633"/>
          </a:xfrm>
          <a:custGeom>
            <a:avLst/>
            <a:gdLst>
              <a:gd name="connsiteX0" fmla="*/ 0 w 4866968"/>
              <a:gd name="connsiteY0" fmla="*/ 0 h 324464"/>
              <a:gd name="connsiteX1" fmla="*/ 2315497 w 4866968"/>
              <a:gd name="connsiteY1" fmla="*/ 324464 h 324464"/>
              <a:gd name="connsiteX2" fmla="*/ 2315497 w 4866968"/>
              <a:gd name="connsiteY2" fmla="*/ 324464 h 324464"/>
              <a:gd name="connsiteX3" fmla="*/ 4866968 w 4866968"/>
              <a:gd name="connsiteY3" fmla="*/ 117987 h 324464"/>
              <a:gd name="connsiteX4" fmla="*/ 4866968 w 4866968"/>
              <a:gd name="connsiteY4" fmla="*/ 117987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968" h="324464">
                <a:moveTo>
                  <a:pt x="0" y="0"/>
                </a:moveTo>
                <a:lnTo>
                  <a:pt x="2315497" y="324464"/>
                </a:lnTo>
                <a:lnTo>
                  <a:pt x="2315497" y="324464"/>
                </a:lnTo>
                <a:lnTo>
                  <a:pt x="4866968" y="117987"/>
                </a:lnTo>
                <a:lnTo>
                  <a:pt x="4866968" y="117987"/>
                </a:lnTo>
              </a:path>
            </a:pathLst>
          </a:custGeom>
          <a:noFill/>
          <a:ln w="2857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897822" y="4245392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035bc5c2149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5" name="Right Arrow 94"/>
          <p:cNvSpPr/>
          <p:nvPr/>
        </p:nvSpPr>
        <p:spPr>
          <a:xfrm flipH="1">
            <a:off x="2643188" y="4984411"/>
            <a:ext cx="3363292" cy="44898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xtBox 125"/>
          <p:cNvSpPr txBox="1"/>
          <p:nvPr/>
        </p:nvSpPr>
        <p:spPr>
          <a:xfrm>
            <a:off x="4181365" y="5034760"/>
            <a:ext cx="1713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dc783a5aa212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131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2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415338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Tunnel: 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Client can now securely connect </a:t>
            </a:r>
            <a:r>
              <a:rPr lang="en-US" altLang="en-US" dirty="0" smtClean="0">
                <a:solidFill>
                  <a:schemeClr val="tx1"/>
                </a:solidFill>
              </a:rPr>
              <a:t>via </a:t>
            </a:r>
            <a:r>
              <a:rPr lang="en-US" altLang="en-US" dirty="0">
                <a:solidFill>
                  <a:srgbClr val="0070C0"/>
                </a:solidFill>
              </a:rPr>
              <a:t>DR</a:t>
            </a:r>
            <a:r>
              <a:rPr lang="en-US" altLang="en-US" dirty="0">
                <a:solidFill>
                  <a:schemeClr val="tx1"/>
                </a:solidFill>
              </a:rPr>
              <a:t> to any IP address. 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chemeClr val="tx1"/>
                </a:solidFill>
              </a:rPr>
              <a:t> hide their communication within </a:t>
            </a: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B050"/>
                </a:solidFill>
              </a:rPr>
              <a:t>DH</a:t>
            </a:r>
            <a:r>
              <a:rPr lang="en-US" dirty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34" name="Straight Arrow Connector 133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95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6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3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415338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Tunnel: 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Client can now securely connect </a:t>
            </a:r>
            <a:r>
              <a:rPr lang="en-US" altLang="en-US" dirty="0" smtClean="0">
                <a:solidFill>
                  <a:schemeClr val="tx1"/>
                </a:solidFill>
              </a:rPr>
              <a:t>via </a:t>
            </a:r>
            <a:r>
              <a:rPr lang="en-US" altLang="en-US" dirty="0">
                <a:solidFill>
                  <a:srgbClr val="0070C0"/>
                </a:solidFill>
              </a:rPr>
              <a:t>DR</a:t>
            </a:r>
            <a:r>
              <a:rPr lang="en-US" altLang="en-US" dirty="0">
                <a:solidFill>
                  <a:schemeClr val="tx1"/>
                </a:solidFill>
              </a:rPr>
              <a:t> to any IP address. 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chemeClr val="tx1"/>
                </a:solidFill>
              </a:rPr>
              <a:t> hide their communication within </a:t>
            </a: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B050"/>
                </a:solidFill>
              </a:rPr>
              <a:t>DH</a:t>
            </a:r>
            <a:r>
              <a:rPr lang="en-US" dirty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29" name="Right Arrow 128"/>
          <p:cNvSpPr/>
          <p:nvPr/>
        </p:nvSpPr>
        <p:spPr>
          <a:xfrm>
            <a:off x="1864645" y="4186408"/>
            <a:ext cx="4141835" cy="467627"/>
          </a:xfrm>
          <a:prstGeom prst="rightArrow">
            <a:avLst>
              <a:gd name="adj1" fmla="val 43079"/>
              <a:gd name="adj2" fmla="val 50000"/>
            </a:avLst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1844687" y="4227416"/>
            <a:ext cx="325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34" name="Straight Arrow Connector 133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95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6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1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415338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Tunnel: 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Client can now securely connect </a:t>
            </a:r>
            <a:r>
              <a:rPr lang="en-US" altLang="en-US" dirty="0" smtClean="0">
                <a:solidFill>
                  <a:schemeClr val="tx1"/>
                </a:solidFill>
              </a:rPr>
              <a:t>via </a:t>
            </a:r>
            <a:r>
              <a:rPr lang="en-US" altLang="en-US" dirty="0">
                <a:solidFill>
                  <a:srgbClr val="0070C0"/>
                </a:solidFill>
              </a:rPr>
              <a:t>DR</a:t>
            </a:r>
            <a:r>
              <a:rPr lang="en-US" altLang="en-US" dirty="0">
                <a:solidFill>
                  <a:schemeClr val="tx1"/>
                </a:solidFill>
              </a:rPr>
              <a:t> to any IP address. 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chemeClr val="tx1"/>
                </a:solidFill>
              </a:rPr>
              <a:t> hide their communication within </a:t>
            </a: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B050"/>
                </a:solidFill>
              </a:rPr>
              <a:t>DH</a:t>
            </a:r>
            <a:r>
              <a:rPr lang="en-US" dirty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29" name="Right Arrow 128"/>
          <p:cNvSpPr/>
          <p:nvPr/>
        </p:nvSpPr>
        <p:spPr>
          <a:xfrm>
            <a:off x="1864645" y="4186408"/>
            <a:ext cx="4141835" cy="467627"/>
          </a:xfrm>
          <a:prstGeom prst="rightArrow">
            <a:avLst>
              <a:gd name="adj1" fmla="val 43079"/>
              <a:gd name="adj2" fmla="val 50000"/>
            </a:avLst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1844687" y="4227416"/>
            <a:ext cx="325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Right Arrow 130"/>
          <p:cNvSpPr/>
          <p:nvPr/>
        </p:nvSpPr>
        <p:spPr>
          <a:xfrm rot="9175661">
            <a:off x="5999120" y="3450019"/>
            <a:ext cx="1449826" cy="438186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 rot="19974955">
            <a:off x="5894858" y="3147385"/>
            <a:ext cx="1170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 rot="19978043">
            <a:off x="6072615" y="3474491"/>
            <a:ext cx="1292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CovResponse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Right Arrow 134"/>
          <p:cNvSpPr/>
          <p:nvPr/>
        </p:nvSpPr>
        <p:spPr>
          <a:xfrm rot="19998847">
            <a:off x="5855045" y="3053207"/>
            <a:ext cx="1449826" cy="438186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95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6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6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415338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Tunnel: 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Client can now securely connect </a:t>
            </a:r>
            <a:r>
              <a:rPr lang="en-US" altLang="en-US" dirty="0" smtClean="0">
                <a:solidFill>
                  <a:schemeClr val="tx1"/>
                </a:solidFill>
              </a:rPr>
              <a:t>via </a:t>
            </a:r>
            <a:r>
              <a:rPr lang="en-US" altLang="en-US" dirty="0">
                <a:solidFill>
                  <a:srgbClr val="0070C0"/>
                </a:solidFill>
              </a:rPr>
              <a:t>DR</a:t>
            </a:r>
            <a:r>
              <a:rPr lang="en-US" altLang="en-US" dirty="0">
                <a:solidFill>
                  <a:schemeClr val="tx1"/>
                </a:solidFill>
              </a:rPr>
              <a:t> to any IP address. 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chemeClr val="tx1"/>
                </a:solidFill>
              </a:rPr>
              <a:t> hide their communication within </a:t>
            </a:r>
            <a:r>
              <a:rPr lang="en-US" dirty="0" smtClean="0">
                <a:solidFill>
                  <a:schemeClr val="tx1"/>
                </a:solidFill>
              </a:rPr>
              <a:t>Client </a:t>
            </a:r>
            <a:r>
              <a:rPr lang="en-US" dirty="0">
                <a:solidFill>
                  <a:schemeClr val="tx1"/>
                </a:solidFill>
              </a:rPr>
              <a:t>⇔ </a:t>
            </a:r>
            <a:r>
              <a:rPr lang="en-US" dirty="0">
                <a:solidFill>
                  <a:srgbClr val="00B050"/>
                </a:solidFill>
              </a:rPr>
              <a:t>DH</a:t>
            </a:r>
            <a:r>
              <a:rPr lang="en-US" dirty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1156758" y="4566348"/>
            <a:ext cx="6081553" cy="371633"/>
          </a:xfrm>
          <a:custGeom>
            <a:avLst/>
            <a:gdLst>
              <a:gd name="connsiteX0" fmla="*/ 0 w 4866968"/>
              <a:gd name="connsiteY0" fmla="*/ 0 h 324464"/>
              <a:gd name="connsiteX1" fmla="*/ 2315497 w 4866968"/>
              <a:gd name="connsiteY1" fmla="*/ 324464 h 324464"/>
              <a:gd name="connsiteX2" fmla="*/ 2315497 w 4866968"/>
              <a:gd name="connsiteY2" fmla="*/ 324464 h 324464"/>
              <a:gd name="connsiteX3" fmla="*/ 4866968 w 4866968"/>
              <a:gd name="connsiteY3" fmla="*/ 117987 h 324464"/>
              <a:gd name="connsiteX4" fmla="*/ 4866968 w 4866968"/>
              <a:gd name="connsiteY4" fmla="*/ 117987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968" h="324464">
                <a:moveTo>
                  <a:pt x="0" y="0"/>
                </a:moveTo>
                <a:lnTo>
                  <a:pt x="2315497" y="324464"/>
                </a:lnTo>
                <a:lnTo>
                  <a:pt x="2315497" y="324464"/>
                </a:lnTo>
                <a:lnTo>
                  <a:pt x="4866968" y="117987"/>
                </a:lnTo>
                <a:lnTo>
                  <a:pt x="4866968" y="117987"/>
                </a:lnTo>
              </a:path>
            </a:pathLst>
          </a:custGeom>
          <a:noFill/>
          <a:ln w="2857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29" name="Right Arrow 128"/>
          <p:cNvSpPr/>
          <p:nvPr/>
        </p:nvSpPr>
        <p:spPr>
          <a:xfrm>
            <a:off x="1864645" y="4186408"/>
            <a:ext cx="4141835" cy="467627"/>
          </a:xfrm>
          <a:prstGeom prst="rightArrow">
            <a:avLst>
              <a:gd name="adj1" fmla="val 43079"/>
              <a:gd name="adj2" fmla="val 50000"/>
            </a:avLst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1844687" y="4227416"/>
            <a:ext cx="3252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Right Arrow 130"/>
          <p:cNvSpPr/>
          <p:nvPr/>
        </p:nvSpPr>
        <p:spPr>
          <a:xfrm rot="9175661">
            <a:off x="5999120" y="3450019"/>
            <a:ext cx="1449826" cy="438186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 rot="19974955">
            <a:off x="5894858" y="3147385"/>
            <a:ext cx="1170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 rot="19978043">
            <a:off x="6072615" y="3474491"/>
            <a:ext cx="1292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CovResponse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34" name="Straight Arrow Connector 133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Right Arrow 134"/>
          <p:cNvSpPr/>
          <p:nvPr/>
        </p:nvSpPr>
        <p:spPr>
          <a:xfrm rot="19998847">
            <a:off x="5855045" y="3053207"/>
            <a:ext cx="1449826" cy="438186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36" name="Right Arrow 135"/>
          <p:cNvSpPr/>
          <p:nvPr/>
        </p:nvSpPr>
        <p:spPr>
          <a:xfrm flipH="1">
            <a:off x="2643188" y="4984411"/>
            <a:ext cx="3363292" cy="44898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4181365" y="5021614"/>
            <a:ext cx="2997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CovResponse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95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6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312435"/>
            <a:ext cx="9144000" cy="17179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Decoy routing assumptions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1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915681"/>
            <a:ext cx="8372475" cy="1535196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Route asymmetry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DR </a:t>
            </a:r>
            <a:r>
              <a:rPr lang="en-US" dirty="0" smtClean="0">
                <a:solidFill>
                  <a:schemeClr val="tx1"/>
                </a:solidFill>
              </a:rPr>
              <a:t>sees </a:t>
            </a:r>
            <a:r>
              <a:rPr lang="en-US" dirty="0">
                <a:solidFill>
                  <a:schemeClr val="tx1"/>
                </a:solidFill>
              </a:rPr>
              <a:t>only one direction of </a:t>
            </a:r>
            <a:r>
              <a:rPr lang="en-US" dirty="0" smtClean="0">
                <a:solidFill>
                  <a:schemeClr val="tx1"/>
                </a:solidFill>
              </a:rPr>
              <a:t>Client-</a:t>
            </a:r>
            <a:r>
              <a:rPr lang="en-US" dirty="0" smtClean="0">
                <a:solidFill>
                  <a:srgbClr val="00B050"/>
                </a:solidFill>
              </a:rPr>
              <a:t>DH</a:t>
            </a:r>
            <a:r>
              <a:rPr lang="en-US" dirty="0" smtClean="0">
                <a:solidFill>
                  <a:schemeClr val="tx1"/>
                </a:solidFill>
              </a:rPr>
              <a:t> traffic</a:t>
            </a:r>
            <a:endParaRPr 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1156758" y="4566348"/>
            <a:ext cx="6081553" cy="371633"/>
          </a:xfrm>
          <a:custGeom>
            <a:avLst/>
            <a:gdLst>
              <a:gd name="connsiteX0" fmla="*/ 0 w 4866968"/>
              <a:gd name="connsiteY0" fmla="*/ 0 h 324464"/>
              <a:gd name="connsiteX1" fmla="*/ 2315497 w 4866968"/>
              <a:gd name="connsiteY1" fmla="*/ 324464 h 324464"/>
              <a:gd name="connsiteX2" fmla="*/ 2315497 w 4866968"/>
              <a:gd name="connsiteY2" fmla="*/ 324464 h 324464"/>
              <a:gd name="connsiteX3" fmla="*/ 4866968 w 4866968"/>
              <a:gd name="connsiteY3" fmla="*/ 117987 h 324464"/>
              <a:gd name="connsiteX4" fmla="*/ 4866968 w 4866968"/>
              <a:gd name="connsiteY4" fmla="*/ 117987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968" h="324464">
                <a:moveTo>
                  <a:pt x="0" y="0"/>
                </a:moveTo>
                <a:lnTo>
                  <a:pt x="2315497" y="324464"/>
                </a:lnTo>
                <a:lnTo>
                  <a:pt x="2315497" y="324464"/>
                </a:lnTo>
                <a:lnTo>
                  <a:pt x="4866968" y="117987"/>
                </a:lnTo>
                <a:lnTo>
                  <a:pt x="4866968" y="117987"/>
                </a:lnTo>
              </a:path>
            </a:pathLst>
          </a:custGeom>
          <a:noFill/>
          <a:ln w="2857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rgbClr val="0070C0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</p:txBody>
      </p: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94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915681"/>
            <a:ext cx="8372475" cy="153519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Adversary: </a:t>
            </a:r>
            <a:r>
              <a:rPr lang="en-US" dirty="0" smtClean="0">
                <a:solidFill>
                  <a:schemeClr val="tx1"/>
                </a:solidFill>
              </a:rPr>
              <a:t>can </a:t>
            </a:r>
            <a:r>
              <a:rPr lang="en-US" dirty="0">
                <a:solidFill>
                  <a:schemeClr val="tx1"/>
                </a:solidFill>
              </a:rPr>
              <a:t>monitor, modify, block traffic to/from its network, but cannot see all traffic to/from </a:t>
            </a:r>
            <a:r>
              <a:rPr lang="en-US" dirty="0" smtClean="0">
                <a:solidFill>
                  <a:srgbClr val="0070C0"/>
                </a:solidFill>
              </a:rPr>
              <a:t>DR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B050"/>
                </a:solidFill>
              </a:rPr>
              <a:t>DH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CH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1156758" y="4566348"/>
            <a:ext cx="6081553" cy="371633"/>
          </a:xfrm>
          <a:custGeom>
            <a:avLst/>
            <a:gdLst>
              <a:gd name="connsiteX0" fmla="*/ 0 w 4866968"/>
              <a:gd name="connsiteY0" fmla="*/ 0 h 324464"/>
              <a:gd name="connsiteX1" fmla="*/ 2315497 w 4866968"/>
              <a:gd name="connsiteY1" fmla="*/ 324464 h 324464"/>
              <a:gd name="connsiteX2" fmla="*/ 2315497 w 4866968"/>
              <a:gd name="connsiteY2" fmla="*/ 324464 h 324464"/>
              <a:gd name="connsiteX3" fmla="*/ 4866968 w 4866968"/>
              <a:gd name="connsiteY3" fmla="*/ 117987 h 324464"/>
              <a:gd name="connsiteX4" fmla="*/ 4866968 w 4866968"/>
              <a:gd name="connsiteY4" fmla="*/ 117987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968" h="324464">
                <a:moveTo>
                  <a:pt x="0" y="0"/>
                </a:moveTo>
                <a:lnTo>
                  <a:pt x="2315497" y="324464"/>
                </a:lnTo>
                <a:lnTo>
                  <a:pt x="2315497" y="324464"/>
                </a:lnTo>
                <a:lnTo>
                  <a:pt x="4866968" y="117987"/>
                </a:lnTo>
                <a:lnTo>
                  <a:pt x="4866968" y="117987"/>
                </a:lnTo>
              </a:path>
            </a:pathLst>
          </a:custGeom>
          <a:noFill/>
          <a:ln w="2857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</p:txBody>
      </p: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90" name="Straight Arrow Connector 89"/>
          <p:cNvCxnSpPr/>
          <p:nvPr/>
        </p:nvCxnSpPr>
        <p:spPr>
          <a:xfrm flipV="1">
            <a:off x="1128182" y="4194515"/>
            <a:ext cx="3286656" cy="41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1156356" y="4575078"/>
            <a:ext cx="2919693" cy="37827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3589281" y="4916946"/>
            <a:ext cx="878971" cy="58324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cxnSp>
        <p:nvCxnSpPr>
          <p:cNvPr id="126" name="Straight Arrow Connector 125"/>
          <p:cNvCxnSpPr/>
          <p:nvPr/>
        </p:nvCxnSpPr>
        <p:spPr>
          <a:xfrm flipV="1">
            <a:off x="5521768" y="2931733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154030" y="3796609"/>
            <a:ext cx="648524" cy="21603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>
            <a:off x="8227115" y="3689217"/>
            <a:ext cx="311357" cy="25915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409595">
            <a:off x="6776115" y="342974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400" b="1" dirty="0" smtClean="0"/>
              <a:t>…</a:t>
            </a:r>
            <a:endParaRPr lang="en-US" sz="2400" b="1" dirty="0"/>
          </a:p>
        </p:txBody>
      </p:sp>
      <p:sp>
        <p:nvSpPr>
          <p:cNvPr id="131" name="TextBox 130"/>
          <p:cNvSpPr txBox="1"/>
          <p:nvPr/>
        </p:nvSpPr>
        <p:spPr>
          <a:xfrm rot="8224646" flipH="1">
            <a:off x="8165592" y="3533159"/>
            <a:ext cx="884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 smtClean="0"/>
              <a:t>…</a:t>
            </a:r>
            <a:endParaRPr lang="en-US" sz="2400" b="1" dirty="0"/>
          </a:p>
        </p:txBody>
      </p:sp>
      <p:sp>
        <p:nvSpPr>
          <p:cNvPr id="132" name="TextBox 131"/>
          <p:cNvSpPr txBox="1"/>
          <p:nvPr/>
        </p:nvSpPr>
        <p:spPr>
          <a:xfrm rot="5400000">
            <a:off x="4975365" y="2887983"/>
            <a:ext cx="771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 smtClean="0"/>
              <a:t>…</a:t>
            </a:r>
            <a:endParaRPr lang="en-US" sz="2400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H="1">
            <a:off x="5253377" y="3191202"/>
            <a:ext cx="9676" cy="51686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7090007" y="2674127"/>
            <a:ext cx="523280" cy="103778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 rot="591626">
            <a:off x="6642044" y="2325889"/>
            <a:ext cx="771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2400" b="1" dirty="0" smtClean="0"/>
              <a:t>…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755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ssumptions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915681"/>
            <a:ext cx="8372475" cy="153519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Active attacks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Adversary can replay client traffic and probe Decoy Host, but cannot monitor internal activity of Client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</p:txBody>
      </p: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210852" y="4377860"/>
            <a:ext cx="5027920" cy="969451"/>
            <a:chOff x="2310032" y="4400115"/>
            <a:chExt cx="5027920" cy="969451"/>
          </a:xfrm>
        </p:grpSpPr>
        <p:cxnSp>
          <p:nvCxnSpPr>
            <p:cNvPr id="127" name="Curved Connector 126"/>
            <p:cNvCxnSpPr/>
            <p:nvPr/>
          </p:nvCxnSpPr>
          <p:spPr>
            <a:xfrm flipV="1">
              <a:off x="2344588" y="4400115"/>
              <a:ext cx="4878969" cy="714335"/>
            </a:xfrm>
            <a:prstGeom prst="curvedConnector3">
              <a:avLst>
                <a:gd name="adj1" fmla="val 46193"/>
              </a:avLst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Rectangle 127"/>
            <p:cNvSpPr/>
            <p:nvPr/>
          </p:nvSpPr>
          <p:spPr>
            <a:xfrm>
              <a:off x="2328126" y="4665313"/>
              <a:ext cx="2356821" cy="704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Curved Connector 128"/>
            <p:cNvCxnSpPr/>
            <p:nvPr/>
          </p:nvCxnSpPr>
          <p:spPr>
            <a:xfrm flipV="1">
              <a:off x="2310032" y="4678032"/>
              <a:ext cx="2374915" cy="390765"/>
            </a:xfrm>
            <a:prstGeom prst="curvedConnector3">
              <a:avLst>
                <a:gd name="adj1" fmla="val 96925"/>
              </a:avLst>
            </a:prstGeom>
            <a:ln>
              <a:solidFill>
                <a:srgbClr val="FF0000"/>
              </a:solidFill>
              <a:headEnd type="triangl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urved Connector 129"/>
            <p:cNvCxnSpPr/>
            <p:nvPr/>
          </p:nvCxnSpPr>
          <p:spPr>
            <a:xfrm>
              <a:off x="4588838" y="4797175"/>
              <a:ext cx="2749114" cy="236113"/>
            </a:xfrm>
            <a:prstGeom prst="curvedConnector3">
              <a:avLst>
                <a:gd name="adj1" fmla="val 27133"/>
              </a:avLst>
            </a:prstGeom>
            <a:ln>
              <a:solidFill>
                <a:schemeClr val="tx1"/>
              </a:solidFill>
              <a:headEnd type="none" w="lg" len="lg"/>
              <a:tailEnd type="triangle" w="lg" len="lg"/>
            </a:ln>
            <a:scene3d>
              <a:camera prst="orthographicFront">
                <a:rot lat="1200000" lon="20999996" rev="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90"/>
          <p:cNvGrpSpPr>
            <a:grpSpLocks/>
          </p:cNvGrpSpPr>
          <p:nvPr/>
        </p:nvGrpSpPr>
        <p:grpSpPr bwMode="auto">
          <a:xfrm>
            <a:off x="1307831" y="4607999"/>
            <a:ext cx="893762" cy="732092"/>
            <a:chOff x="-44" y="1473"/>
            <a:chExt cx="981" cy="1105"/>
          </a:xfrm>
        </p:grpSpPr>
        <p:pic>
          <p:nvPicPr>
            <p:cNvPr id="132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34" name="Rectangle 133"/>
          <p:cNvSpPr/>
          <p:nvPr/>
        </p:nvSpPr>
        <p:spPr>
          <a:xfrm>
            <a:off x="2235345" y="4650067"/>
            <a:ext cx="2350422" cy="692586"/>
          </a:xfrm>
          <a:prstGeom prst="rect">
            <a:avLst/>
          </a:prstGeom>
          <a:solidFill>
            <a:schemeClr val="bg1">
              <a:lumMod val="75000"/>
              <a:alpha val="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 flipV="1">
            <a:off x="1128182" y="4194515"/>
            <a:ext cx="3286656" cy="4133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136" name="Straight Arrow Connector 135"/>
          <p:cNvCxnSpPr/>
          <p:nvPr/>
        </p:nvCxnSpPr>
        <p:spPr>
          <a:xfrm flipV="1">
            <a:off x="5521768" y="2946021"/>
            <a:ext cx="2182159" cy="1125195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0"/>
          <p:cNvSpPr txBox="1">
            <a:spLocks noChangeArrowheads="1"/>
          </p:cNvSpPr>
          <p:nvPr/>
        </p:nvSpPr>
        <p:spPr bwMode="auto">
          <a:xfrm>
            <a:off x="1232078" y="5195457"/>
            <a:ext cx="1433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Adversary</a:t>
            </a:r>
            <a:endParaRPr lang="en-US" altLang="en-US" sz="2400" b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312435"/>
            <a:ext cx="9144000" cy="17179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Are we done? Not quite </a:t>
            </a:r>
            <a:r>
              <a:rPr lang="mr-IN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74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On the contemporary Internet, many sites are blocked or filtered</a:t>
            </a:r>
            <a:endParaRPr lang="en-US" altLang="en-US" sz="18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266700" y="2773363"/>
            <a:ext cx="4044950" cy="273526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076267" y="1890792"/>
            <a:ext cx="4929188" cy="4025171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3943347" y="2736718"/>
            <a:ext cx="650875" cy="251718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1000126" y="3659140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1932341" y="4064607"/>
            <a:ext cx="2011006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5" name="Group 57"/>
          <p:cNvGrpSpPr>
            <a:grpSpLocks/>
          </p:cNvGrpSpPr>
          <p:nvPr/>
        </p:nvGrpSpPr>
        <p:grpSpPr bwMode="auto">
          <a:xfrm>
            <a:off x="7447118" y="2726202"/>
            <a:ext cx="401733" cy="610945"/>
            <a:chOff x="4140" y="429"/>
            <a:chExt cx="1425" cy="2396"/>
          </a:xfrm>
        </p:grpSpPr>
        <p:sp>
          <p:nvSpPr>
            <p:cNvPr id="23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68" name="TextBox 10"/>
          <p:cNvSpPr txBox="1">
            <a:spLocks noChangeArrowheads="1"/>
          </p:cNvSpPr>
          <p:nvPr/>
        </p:nvSpPr>
        <p:spPr bwMode="auto">
          <a:xfrm>
            <a:off x="1195388" y="424815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0" name="TextBox 22"/>
          <p:cNvSpPr txBox="1">
            <a:spLocks noChangeArrowheads="1"/>
          </p:cNvSpPr>
          <p:nvPr/>
        </p:nvSpPr>
        <p:spPr bwMode="auto">
          <a:xfrm>
            <a:off x="6837990" y="2227124"/>
            <a:ext cx="1979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15868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</a:t>
            </a:r>
            <a:endParaRPr lang="en-US" dirty="0"/>
          </a:p>
        </p:txBody>
      </p:sp>
      <p:sp>
        <p:nvSpPr>
          <p:cNvPr id="116" name="Content Placeholder 4"/>
          <p:cNvSpPr>
            <a:spLocks noGrp="1"/>
          </p:cNvSpPr>
          <p:nvPr>
            <p:ph idx="1"/>
          </p:nvPr>
        </p:nvSpPr>
        <p:spPr>
          <a:xfrm>
            <a:off x="457200" y="915680"/>
            <a:ext cx="3873117" cy="50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Inline blocking of traffic at DR is problematic for ISPs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>
                <a:solidFill>
                  <a:schemeClr val="tx1"/>
                </a:solidFill>
              </a:rPr>
              <a:t>forging/rewriting traffic provides attack surface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TLS termination attack affects only decoy routing connections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Rise of TLS 1.3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262122" y="915680"/>
            <a:ext cx="4068196" cy="550846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4"/>
          <p:cNvSpPr>
            <a:spLocks noGrp="1"/>
          </p:cNvSpPr>
          <p:nvPr>
            <p:ph idx="1"/>
          </p:nvPr>
        </p:nvSpPr>
        <p:spPr>
          <a:xfrm>
            <a:off x="457200" y="915680"/>
            <a:ext cx="3873117" cy="50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Inline blocking of traffic at DR is problematic for ISPs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>
                <a:solidFill>
                  <a:schemeClr val="tx1"/>
                </a:solidFill>
              </a:rPr>
              <a:t>forging/rewriting traffic provides attack surface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TLS termination attack affects only decoy routing connections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Rise of TLS 1.3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problems</a:t>
            </a:r>
          </a:p>
        </p:txBody>
      </p:sp>
      <p:pic>
        <p:nvPicPr>
          <p:cNvPr id="243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22911" y="1266228"/>
            <a:ext cx="1124514" cy="747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20673" y="2807630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Arc 7"/>
          <p:cNvSpPr/>
          <p:nvPr/>
        </p:nvSpPr>
        <p:spPr>
          <a:xfrm rot="354540">
            <a:off x="3944598" y="1325836"/>
            <a:ext cx="2105054" cy="1780977"/>
          </a:xfrm>
          <a:prstGeom prst="arc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3" name="Arc 102"/>
          <p:cNvSpPr/>
          <p:nvPr/>
        </p:nvSpPr>
        <p:spPr>
          <a:xfrm rot="5605018" flipH="1" flipV="1">
            <a:off x="5936506" y="1645678"/>
            <a:ext cx="1997306" cy="1387885"/>
          </a:xfrm>
          <a:prstGeom prst="arc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11280" y="1541024"/>
            <a:ext cx="16914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Inline blocking</a:t>
            </a:r>
            <a:endParaRPr lang="en-US" sz="20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4" name="Arc 103"/>
          <p:cNvSpPr/>
          <p:nvPr/>
        </p:nvSpPr>
        <p:spPr>
          <a:xfrm rot="354540">
            <a:off x="3991792" y="2966666"/>
            <a:ext cx="2105054" cy="1780977"/>
          </a:xfrm>
          <a:prstGeom prst="arc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5122235" y="2963998"/>
            <a:ext cx="2405002" cy="6501"/>
          </a:xfrm>
          <a:prstGeom prst="straightConnector1">
            <a:avLst/>
          </a:prstGeom>
          <a:ln w="38100" cmpd="sng">
            <a:solidFill>
              <a:srgbClr val="00B05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78668" y="3203640"/>
            <a:ext cx="1337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Passive tap</a:t>
            </a:r>
            <a:endParaRPr lang="en-US" sz="200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62121" y="2350937"/>
            <a:ext cx="4075985" cy="40732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98259" y="4081905"/>
            <a:ext cx="4038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alibri" charset="0"/>
                <a:ea typeface="Calibri" charset="0"/>
                <a:cs typeface="Calibri" charset="0"/>
              </a:rPr>
              <a:t>TapDance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 [</a:t>
            </a:r>
            <a:r>
              <a:rPr lang="en-US" sz="2000" dirty="0" err="1" smtClean="0">
                <a:latin typeface="Calibri" charset="0"/>
                <a:ea typeface="Calibri" charset="0"/>
                <a:cs typeface="Calibri" charset="0"/>
              </a:rPr>
              <a:t>Wustrow</a:t>
            </a:r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 et al, 2014]: passive tap but doesn’t detect replay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75297" y="5357676"/>
            <a:ext cx="4744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How to thwart replay attack with passive tap </a:t>
            </a:r>
            <a:r>
              <a:rPr lang="en-US" sz="2400" i="1" smtClean="0">
                <a:latin typeface="Calibri" charset="0"/>
                <a:ea typeface="Calibri" charset="0"/>
                <a:cs typeface="Calibri" charset="0"/>
              </a:rPr>
              <a:t>and asymmetric routes? 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ontent Placeholder 4"/>
          <p:cNvSpPr>
            <a:spLocks noGrp="1"/>
          </p:cNvSpPr>
          <p:nvPr>
            <p:ph idx="1"/>
          </p:nvPr>
        </p:nvSpPr>
        <p:spPr>
          <a:xfrm>
            <a:off x="457200" y="915680"/>
            <a:ext cx="3873117" cy="50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Inline blocking of traffic at DR is problematic for ISPs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>
                <a:solidFill>
                  <a:schemeClr val="tx1"/>
                </a:solidFill>
              </a:rPr>
              <a:t>forging/rewriting traffic provides attack surface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TLS termination attack affects only </a:t>
            </a:r>
            <a:r>
              <a:rPr lang="en-US" altLang="en-US" smtClean="0">
                <a:solidFill>
                  <a:schemeClr val="tx1"/>
                </a:solidFill>
              </a:rPr>
              <a:t>decoy routing </a:t>
            </a:r>
            <a:r>
              <a:rPr lang="en-US" altLang="en-US" dirty="0" smtClean="0">
                <a:solidFill>
                  <a:schemeClr val="tx1"/>
                </a:solidFill>
              </a:rPr>
              <a:t>connections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Rise of TLS 1.3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problems</a:t>
            </a:r>
          </a:p>
        </p:txBody>
      </p:sp>
      <p:pic>
        <p:nvPicPr>
          <p:cNvPr id="89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41082" y="3123359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ight Arrow 96"/>
          <p:cNvSpPr/>
          <p:nvPr/>
        </p:nvSpPr>
        <p:spPr>
          <a:xfrm flipH="1">
            <a:off x="5175024" y="3251426"/>
            <a:ext cx="925142" cy="415974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8" name="Right Arrow 107"/>
          <p:cNvSpPr/>
          <p:nvPr/>
        </p:nvSpPr>
        <p:spPr>
          <a:xfrm rot="10800000" flipH="1">
            <a:off x="7119692" y="3244336"/>
            <a:ext cx="919065" cy="40918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9" name="TextBox 10"/>
          <p:cNvSpPr txBox="1">
            <a:spLocks noChangeArrowheads="1"/>
          </p:cNvSpPr>
          <p:nvPr/>
        </p:nvSpPr>
        <p:spPr bwMode="auto">
          <a:xfrm>
            <a:off x="4306402" y="3696887"/>
            <a:ext cx="786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10" name="Group 90"/>
          <p:cNvGrpSpPr>
            <a:grpSpLocks/>
          </p:cNvGrpSpPr>
          <p:nvPr/>
        </p:nvGrpSpPr>
        <p:grpSpPr bwMode="auto">
          <a:xfrm>
            <a:off x="4261663" y="3034283"/>
            <a:ext cx="893762" cy="732092"/>
            <a:chOff x="-44" y="1473"/>
            <a:chExt cx="981" cy="1105"/>
          </a:xfrm>
        </p:grpSpPr>
        <p:pic>
          <p:nvPicPr>
            <p:cNvPr id="11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16" name="TextBox 23"/>
          <p:cNvSpPr txBox="1">
            <a:spLocks noChangeArrowheads="1"/>
          </p:cNvSpPr>
          <p:nvPr/>
        </p:nvSpPr>
        <p:spPr bwMode="auto">
          <a:xfrm>
            <a:off x="7810090" y="3597827"/>
            <a:ext cx="11757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800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183860" y="5260449"/>
            <a:ext cx="4750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How to eliminate forging/rewriting </a:t>
            </a:r>
            <a:r>
              <a:rPr lang="en-US" sz="2400" i="1" smtClean="0">
                <a:latin typeface="Calibri" charset="0"/>
                <a:ea typeface="Calibri" charset="0"/>
                <a:cs typeface="Calibri" charset="0"/>
              </a:rPr>
              <a:t>by DR even </a:t>
            </a:r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with asymmetric routes?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576942" y="853717"/>
            <a:ext cx="4772195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charset="0"/>
                <a:ea typeface="Calibri" charset="0"/>
                <a:cs typeface="Calibri" charset="0"/>
              </a:rPr>
              <a:t>Forge:    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Cirripede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[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Houmansadr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et al, 2011]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             Telex [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Wustrow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et al, 2011]  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             Curveball [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Karlin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et al, 2011]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             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TapDance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[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Wustrow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et al, 2014]</a:t>
            </a:r>
          </a:p>
          <a:p>
            <a:endParaRPr lang="en-US" sz="105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600" b="1" dirty="0" smtClean="0">
                <a:latin typeface="Calibri" charset="0"/>
                <a:ea typeface="Calibri" charset="0"/>
                <a:cs typeface="Calibri" charset="0"/>
              </a:rPr>
              <a:t>Rewrite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: Rebound [Ellard et al, 2015]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              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Slitheen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[</a:t>
            </a:r>
            <a:r>
              <a:rPr lang="en-US" sz="1600" dirty="0" err="1" smtClean="0">
                <a:latin typeface="Calibri" charset="0"/>
                <a:ea typeface="Calibri" charset="0"/>
                <a:cs typeface="Calibri" charset="0"/>
              </a:rPr>
              <a:t>Bocovich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and Goldberg, 2016]</a:t>
            </a:r>
          </a:p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                Waterfall [Nasr et al, 2017]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839842" y="3950812"/>
            <a:ext cx="3435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Traffic analysis, latency, stack fingerprinting, probing attacks 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14" name="Group 57"/>
          <p:cNvGrpSpPr>
            <a:grpSpLocks/>
          </p:cNvGrpSpPr>
          <p:nvPr/>
        </p:nvGrpSpPr>
        <p:grpSpPr bwMode="auto">
          <a:xfrm>
            <a:off x="8185214" y="3027832"/>
            <a:ext cx="401733" cy="610945"/>
            <a:chOff x="4140" y="429"/>
            <a:chExt cx="1425" cy="2396"/>
          </a:xfrm>
        </p:grpSpPr>
        <p:sp>
          <p:nvSpPr>
            <p:cNvPr id="215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6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7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8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9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20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4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21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22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4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23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4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25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1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2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26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27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9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0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28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1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3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4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5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6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7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8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49" name="Rectangle 248"/>
          <p:cNvSpPr/>
          <p:nvPr/>
        </p:nvSpPr>
        <p:spPr>
          <a:xfrm>
            <a:off x="262121" y="3525817"/>
            <a:ext cx="3921739" cy="289832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287723" y="622948"/>
            <a:ext cx="4042594" cy="145259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4"/>
          <p:cNvSpPr>
            <a:spLocks noGrp="1"/>
          </p:cNvSpPr>
          <p:nvPr>
            <p:ph idx="1"/>
          </p:nvPr>
        </p:nvSpPr>
        <p:spPr>
          <a:xfrm>
            <a:off x="457200" y="915680"/>
            <a:ext cx="3873117" cy="50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Inline blocking of traffic at DR is problematic for ISPs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>
                <a:solidFill>
                  <a:schemeClr val="tx1"/>
                </a:solidFill>
              </a:rPr>
              <a:t>forging/rewriting traffic provides attack surface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TLS termination attack affects only </a:t>
            </a:r>
            <a:r>
              <a:rPr lang="en-US" altLang="en-US" smtClean="0">
                <a:solidFill>
                  <a:schemeClr val="tx1"/>
                </a:solidFill>
              </a:rPr>
              <a:t>decoy routing </a:t>
            </a:r>
            <a:r>
              <a:rPr lang="en-US" altLang="en-US" dirty="0" smtClean="0">
                <a:solidFill>
                  <a:schemeClr val="tx1"/>
                </a:solidFill>
              </a:rPr>
              <a:t>connections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Rise of TLS 1.3</a:t>
            </a:r>
            <a:endParaRPr lang="en-US" altLang="en-US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V="1">
            <a:off x="7594495" y="1691895"/>
            <a:ext cx="0" cy="137160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992010" y="1560485"/>
            <a:ext cx="99822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Firewall</a:t>
            </a:r>
            <a:endParaRPr lang="en-US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problems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363658" y="3726617"/>
            <a:ext cx="4564809" cy="130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kern="1200">
                <a:solidFill>
                  <a:srgbClr val="0080FF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n-US" i="1" dirty="0" smtClean="0">
                <a:solidFill>
                  <a:schemeClr val="tx1"/>
                </a:solidFill>
              </a:rPr>
              <a:t>What if adversary terminates connection </a:t>
            </a:r>
            <a:r>
              <a:rPr lang="en-US" b="1" i="1" u="sng" dirty="0" smtClean="0">
                <a:solidFill>
                  <a:schemeClr val="tx1"/>
                </a:solidFill>
              </a:rPr>
              <a:t>after</a:t>
            </a:r>
            <a:r>
              <a:rPr lang="en-US" i="1" dirty="0" smtClean="0">
                <a:solidFill>
                  <a:schemeClr val="tx1"/>
                </a:solidFill>
              </a:rPr>
              <a:t> data exchanged on normal TLS connection?</a:t>
            </a:r>
            <a:endParaRPr lang="en-US" sz="1200" i="1" dirty="0" smtClean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276591" y="2524069"/>
            <a:ext cx="3429000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10"/>
          <p:cNvSpPr txBox="1">
            <a:spLocks noChangeArrowheads="1"/>
          </p:cNvSpPr>
          <p:nvPr/>
        </p:nvSpPr>
        <p:spPr bwMode="auto">
          <a:xfrm>
            <a:off x="4430064" y="2651872"/>
            <a:ext cx="786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4385325" y="1989268"/>
            <a:ext cx="893762" cy="732092"/>
            <a:chOff x="-44" y="1473"/>
            <a:chExt cx="981" cy="1105"/>
          </a:xfrm>
        </p:grpSpPr>
        <p:pic>
          <p:nvPicPr>
            <p:cNvPr id="29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7" name="Right Arrow 106"/>
          <p:cNvSpPr/>
          <p:nvPr/>
        </p:nvSpPr>
        <p:spPr>
          <a:xfrm>
            <a:off x="5422100" y="2042662"/>
            <a:ext cx="2720587" cy="420871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ight Arrow 109"/>
          <p:cNvSpPr/>
          <p:nvPr/>
        </p:nvSpPr>
        <p:spPr>
          <a:xfrm flipH="1">
            <a:off x="5422098" y="2527400"/>
            <a:ext cx="2720590" cy="461614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5773564" y="2070433"/>
            <a:ext cx="1765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CovRequest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766418" y="2561769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Enc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en-US" dirty="0" err="1" smtClean="0">
                <a:latin typeface="Calibri" charset="0"/>
                <a:ea typeface="Calibri" charset="0"/>
                <a:cs typeface="Calibri" charset="0"/>
              </a:rPr>
              <a:t>CovResponse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8653862" y="2269089"/>
            <a:ext cx="562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373451" y="622948"/>
            <a:ext cx="3847979" cy="3103669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190415" y="5776686"/>
            <a:ext cx="3945287" cy="7060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0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4"/>
          <p:cNvSpPr>
            <a:spLocks noGrp="1"/>
          </p:cNvSpPr>
          <p:nvPr>
            <p:ph idx="1"/>
          </p:nvPr>
        </p:nvSpPr>
        <p:spPr>
          <a:xfrm>
            <a:off x="457200" y="915680"/>
            <a:ext cx="3873117" cy="50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Inline blocking of traffic at DR is problematic for ISPs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 </a:t>
            </a:r>
            <a:r>
              <a:rPr lang="en-US" dirty="0">
                <a:solidFill>
                  <a:schemeClr val="tx1"/>
                </a:solidFill>
              </a:rPr>
              <a:t>forging/rewriting traffic provides attack surface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TLS termination attack affects only decoy routing connections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16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dirty="0" smtClean="0">
                <a:solidFill>
                  <a:schemeClr val="tx1"/>
                </a:solidFill>
              </a:rPr>
              <a:t>Rise of TLS 1.3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problems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1876" y="4526898"/>
            <a:ext cx="3995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charset="0"/>
                <a:ea typeface="Calibri" charset="0"/>
                <a:cs typeface="Calibri" charset="0"/>
              </a:rPr>
              <a:t>Acknowledgements: data collected by Daniel Ellard</a:t>
            </a:r>
            <a:endParaRPr lang="en-US" sz="14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587" y="1857324"/>
            <a:ext cx="3995387" cy="269557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287723" y="622948"/>
            <a:ext cx="4042594" cy="490699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29140" y="1095418"/>
            <a:ext cx="4512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March 2018: IETF approves TLS 1.3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81243" y="5068278"/>
            <a:ext cx="3628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Calibri" charset="0"/>
                <a:ea typeface="Calibri" charset="0"/>
                <a:cs typeface="Calibri" charset="0"/>
              </a:rPr>
              <a:t>Browser support of TLS 1.3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98147"/>
            <a:ext cx="9144000" cy="17179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MultiFlow</a:t>
            </a:r>
            <a:r>
              <a:rPr lang="en-US" sz="3200" dirty="0" smtClean="0"/>
              <a:t>: another decoy routing protocol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077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V="1">
            <a:off x="2062278" y="3665600"/>
            <a:ext cx="5102352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1: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1" y="1135629"/>
            <a:ext cx="5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signals to Decoy Router by setting TLS </a:t>
            </a:r>
            <a:r>
              <a:rPr lang="en-US" sz="2400" dirty="0" err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ClientRandom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to appropriate string 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5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Arc 15"/>
          <p:cNvSpPr/>
          <p:nvPr/>
        </p:nvSpPr>
        <p:spPr>
          <a:xfrm rot="354540">
            <a:off x="2740787" y="3667980"/>
            <a:ext cx="2105054" cy="1780977"/>
          </a:xfrm>
          <a:prstGeom prst="arc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2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9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ight Arrow 64"/>
          <p:cNvSpPr/>
          <p:nvPr/>
        </p:nvSpPr>
        <p:spPr>
          <a:xfrm>
            <a:off x="2083248" y="3231565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982069" y="3279031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035bc5c2149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33293" y="2935893"/>
            <a:ext cx="820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Signal</a:t>
            </a:r>
            <a:endParaRPr lang="en-US" sz="1400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405969" y="3244932"/>
            <a:ext cx="627962" cy="342547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Arrow 72"/>
          <p:cNvSpPr/>
          <p:nvPr/>
        </p:nvSpPr>
        <p:spPr>
          <a:xfrm>
            <a:off x="5603141" y="3206229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528061" y="3226441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035bc5c2149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19122" y="4724095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035bc5c2149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42824" y="4724096"/>
            <a:ext cx="626896" cy="322542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0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81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2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3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4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6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1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2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7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8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9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0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9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7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8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2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3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5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6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4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5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9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0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1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2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4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813263" y="5585701"/>
            <a:ext cx="59466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Lets Decoy Router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authenticate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as valid 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(but not necessarily live) user</a:t>
            </a: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50004" y="1492476"/>
            <a:ext cx="121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Handshake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62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Arrow Connector 56"/>
          <p:cNvCxnSpPr/>
          <p:nvPr/>
        </p:nvCxnSpPr>
        <p:spPr>
          <a:xfrm flipV="1">
            <a:off x="2062278" y="3665600"/>
            <a:ext cx="5102352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pic>
        <p:nvPicPr>
          <p:cNvPr id="15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Arc 15"/>
          <p:cNvSpPr/>
          <p:nvPr/>
        </p:nvSpPr>
        <p:spPr>
          <a:xfrm rot="354540">
            <a:off x="2740787" y="3667980"/>
            <a:ext cx="2105054" cy="1780977"/>
          </a:xfrm>
          <a:prstGeom prst="arc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2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9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0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81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2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3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4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6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1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2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7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8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9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0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9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7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8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2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3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5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6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4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5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9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0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1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2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4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2: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16941" y="1135629"/>
            <a:ext cx="5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exfiltrates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its </a:t>
            </a:r>
            <a:r>
              <a:rPr lang="en-US" sz="2400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TLS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session key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and </a:t>
            </a:r>
            <a:r>
              <a:rPr lang="en-US" sz="2400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resumption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info to Decoy Router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779192" y="4624945"/>
            <a:ext cx="2315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TLS session key and resumption info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ight Arrow 63"/>
          <p:cNvSpPr/>
          <p:nvPr/>
        </p:nvSpPr>
        <p:spPr>
          <a:xfrm>
            <a:off x="2083248" y="3231565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1982069" y="3279031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58b1a3dc46f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6" name="Right Arrow 75"/>
          <p:cNvSpPr/>
          <p:nvPr/>
        </p:nvSpPr>
        <p:spPr>
          <a:xfrm>
            <a:off x="5603141" y="3206229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528061" y="3226441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58b1a3dc46f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119122" y="4724095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58b1a3dc46f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5" name="Right Arrow 114"/>
          <p:cNvSpPr/>
          <p:nvPr/>
        </p:nvSpPr>
        <p:spPr>
          <a:xfrm>
            <a:off x="5675477" y="4749399"/>
            <a:ext cx="207431" cy="3132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1450004" y="1492476"/>
            <a:ext cx="121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Handshake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13263" y="5585701"/>
            <a:ext cx="5483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can fully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impersonate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Client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w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ith Decoy Host 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5141075" y="3665601"/>
            <a:ext cx="2023555" cy="1721"/>
          </a:xfrm>
          <a:prstGeom prst="straightConnector1">
            <a:avLst/>
          </a:prstGeom>
          <a:ln w="28575" cmpd="sng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pic>
        <p:nvPicPr>
          <p:cNvPr id="15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2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9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0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81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2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3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4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6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1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2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7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88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9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0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89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7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8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2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3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5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06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94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5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9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0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1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2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4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3: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16941" y="1135629"/>
            <a:ext cx="5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resumes Client’s session, opening</a:t>
            </a:r>
            <a:r>
              <a:rPr lang="en-US" sz="24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new</a:t>
            </a:r>
            <a:r>
              <a:rPr lang="en-US" sz="24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connection to Decoy Host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3263" y="5585701"/>
            <a:ext cx="5481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If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resumable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, then there exists a </a:t>
            </a:r>
            <a:r>
              <a:rPr lang="en-US" sz="2400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live</a:t>
            </a:r>
            <a:r>
              <a:rPr lang="en-US" sz="24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even if adversary is replaying Client traffic</a:t>
            </a:r>
          </a:p>
          <a:p>
            <a:endParaRPr lang="en-US" sz="2400" dirty="0" smtClean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450004" y="1492476"/>
            <a:ext cx="121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Handshake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3: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16941" y="1135629"/>
            <a:ext cx="5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resumes Clients session, opening</a:t>
            </a:r>
            <a:r>
              <a:rPr lang="en-US" sz="24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new</a:t>
            </a:r>
            <a:r>
              <a:rPr lang="en-US" sz="24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connection to Decoy Host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13263" y="5585701"/>
            <a:ext cx="5481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If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resumable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, then there exists a </a:t>
            </a:r>
            <a:r>
              <a:rPr lang="en-US" sz="2400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live</a:t>
            </a:r>
            <a:r>
              <a:rPr lang="en-US" sz="24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even if adversary is replaying Client traffic</a:t>
            </a:r>
          </a:p>
          <a:p>
            <a:endParaRPr lang="en-US" sz="2400" dirty="0" smtClean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450004" y="1492476"/>
            <a:ext cx="1218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Handshake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51" y="2447458"/>
            <a:ext cx="8601076" cy="23543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Handshake is complete!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287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loud 168"/>
          <p:cNvSpPr/>
          <p:nvPr/>
        </p:nvSpPr>
        <p:spPr>
          <a:xfrm>
            <a:off x="266700" y="2773363"/>
            <a:ext cx="4044950" cy="273526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0" name="Cloud 169"/>
          <p:cNvSpPr/>
          <p:nvPr/>
        </p:nvSpPr>
        <p:spPr>
          <a:xfrm>
            <a:off x="4076267" y="1890792"/>
            <a:ext cx="4929188" cy="4025171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Some users use proxies or VPNs to bypass </a:t>
            </a:r>
            <a:r>
              <a:rPr lang="en-US" altLang="en-US" dirty="0" smtClean="0">
                <a:solidFill>
                  <a:schemeClr val="tx1"/>
                </a:solidFill>
              </a:rPr>
              <a:t>filters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1195388" y="424815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1000126" y="3659140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8" name="TextBox 23"/>
          <p:cNvSpPr txBox="1">
            <a:spLocks noChangeArrowheads="1"/>
          </p:cNvSpPr>
          <p:nvPr/>
        </p:nvSpPr>
        <p:spPr bwMode="auto">
          <a:xfrm>
            <a:off x="5109559" y="3356138"/>
            <a:ext cx="2019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Proxy Site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V="1">
            <a:off x="1932341" y="4064607"/>
            <a:ext cx="3657600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V="1">
            <a:off x="5980905" y="3302979"/>
            <a:ext cx="1424113" cy="72180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 rot="10800000">
            <a:off x="3943347" y="2736718"/>
            <a:ext cx="650875" cy="251718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grpSp>
        <p:nvGrpSpPr>
          <p:cNvPr id="205" name="Group 57"/>
          <p:cNvGrpSpPr>
            <a:grpSpLocks/>
          </p:cNvGrpSpPr>
          <p:nvPr/>
        </p:nvGrpSpPr>
        <p:grpSpPr bwMode="auto">
          <a:xfrm>
            <a:off x="7447118" y="2726202"/>
            <a:ext cx="401733" cy="610945"/>
            <a:chOff x="4140" y="429"/>
            <a:chExt cx="1425" cy="2396"/>
          </a:xfrm>
        </p:grpSpPr>
        <p:sp>
          <p:nvSpPr>
            <p:cNvPr id="20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0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0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0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1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3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1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1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3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1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1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1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3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1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1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3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3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1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2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238" name="Group 57"/>
          <p:cNvGrpSpPr>
            <a:grpSpLocks/>
          </p:cNvGrpSpPr>
          <p:nvPr/>
        </p:nvGrpSpPr>
        <p:grpSpPr bwMode="auto">
          <a:xfrm>
            <a:off x="5586397" y="3817803"/>
            <a:ext cx="401733" cy="610945"/>
            <a:chOff x="4140" y="429"/>
            <a:chExt cx="1425" cy="2396"/>
          </a:xfrm>
        </p:grpSpPr>
        <p:sp>
          <p:nvSpPr>
            <p:cNvPr id="239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0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1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2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3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4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9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70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5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6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7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8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47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8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49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65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6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50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51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3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64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52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3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4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5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6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7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8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9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0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1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2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71" name="TextBox 22"/>
          <p:cNvSpPr txBox="1">
            <a:spLocks noChangeArrowheads="1"/>
          </p:cNvSpPr>
          <p:nvPr/>
        </p:nvSpPr>
        <p:spPr bwMode="auto">
          <a:xfrm>
            <a:off x="6837990" y="2227124"/>
            <a:ext cx="1979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12643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4: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0" y="1135629"/>
            <a:ext cx="6105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exfiltrates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“virtual”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message board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info: e.g., HTTP POST to replay or email address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112027" y="4641293"/>
            <a:ext cx="1486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a698de9c12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46" name="Straight Arrow Connector 145"/>
          <p:cNvCxnSpPr/>
          <p:nvPr/>
        </p:nvCxnSpPr>
        <p:spPr>
          <a:xfrm flipV="1">
            <a:off x="2062278" y="3665600"/>
            <a:ext cx="5102352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7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Arc 147"/>
          <p:cNvSpPr/>
          <p:nvPr/>
        </p:nvSpPr>
        <p:spPr>
          <a:xfrm rot="354540">
            <a:off x="2740787" y="3667980"/>
            <a:ext cx="2105054" cy="1780977"/>
          </a:xfrm>
          <a:prstGeom prst="arc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5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15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ight Arrow 154"/>
          <p:cNvSpPr/>
          <p:nvPr/>
        </p:nvSpPr>
        <p:spPr>
          <a:xfrm>
            <a:off x="2055938" y="3229648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ight Arrow 158"/>
          <p:cNvSpPr/>
          <p:nvPr/>
        </p:nvSpPr>
        <p:spPr>
          <a:xfrm>
            <a:off x="5603141" y="3206229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3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5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8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1962393" y="3263405"/>
            <a:ext cx="1486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a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698de9c12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524350" y="3268544"/>
            <a:ext cx="1486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a698de9c12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32" name="Right Arrow 231"/>
          <p:cNvSpPr/>
          <p:nvPr/>
        </p:nvSpPr>
        <p:spPr>
          <a:xfrm>
            <a:off x="5591695" y="4618060"/>
            <a:ext cx="207431" cy="3132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5826836" y="4134188"/>
            <a:ext cx="1933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POST /path HTTP/1.1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Host: </a:t>
            </a:r>
            <a:r>
              <a:rPr lang="en-US" sz="1600" dirty="0" err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decoy.com</a:t>
            </a:r>
            <a:endParaRPr lang="en-US" sz="1600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850805" y="4939727"/>
            <a:ext cx="2050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client@reachable.com</a:t>
            </a:r>
            <a:endParaRPr lang="en-US" sz="1600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6331" y="4669842"/>
            <a:ext cx="555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OR</a:t>
            </a:r>
            <a:endParaRPr lang="en-US" sz="1600" dirty="0"/>
          </a:p>
        </p:txBody>
      </p:sp>
      <p:sp>
        <p:nvSpPr>
          <p:cNvPr id="96" name="TextBox 95"/>
          <p:cNvSpPr txBox="1"/>
          <p:nvPr/>
        </p:nvSpPr>
        <p:spPr>
          <a:xfrm>
            <a:off x="1592226" y="1514670"/>
            <a:ext cx="805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cxnSp>
        <p:nvCxnSpPr>
          <p:cNvPr id="146" name="Straight Arrow Connector 145"/>
          <p:cNvCxnSpPr/>
          <p:nvPr/>
        </p:nvCxnSpPr>
        <p:spPr>
          <a:xfrm flipV="1">
            <a:off x="2062278" y="3665600"/>
            <a:ext cx="5102352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7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Arc 147"/>
          <p:cNvSpPr/>
          <p:nvPr/>
        </p:nvSpPr>
        <p:spPr>
          <a:xfrm rot="354540">
            <a:off x="2740787" y="3667980"/>
            <a:ext cx="2105054" cy="1780977"/>
          </a:xfrm>
          <a:prstGeom prst="arc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5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15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Right Arrow 154"/>
          <p:cNvSpPr/>
          <p:nvPr/>
        </p:nvSpPr>
        <p:spPr>
          <a:xfrm>
            <a:off x="2055938" y="3229648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ight Arrow 158"/>
          <p:cNvSpPr/>
          <p:nvPr/>
        </p:nvSpPr>
        <p:spPr>
          <a:xfrm>
            <a:off x="5603141" y="3206229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3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5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8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32" name="Right Arrow 231"/>
          <p:cNvSpPr/>
          <p:nvPr/>
        </p:nvSpPr>
        <p:spPr>
          <a:xfrm>
            <a:off x="5591695" y="4618060"/>
            <a:ext cx="207431" cy="3132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5: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16940" y="1135629"/>
            <a:ext cx="6105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exfiltrates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request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for Covert Host to Decoy Router on Client-Decoy Host connection 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06452" y="4640849"/>
            <a:ext cx="1491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8ba3581dc1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821820" y="4494349"/>
            <a:ext cx="1606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GET / HTTP/1.1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Host: </a:t>
            </a:r>
            <a:r>
              <a:rPr lang="en-US" sz="1600" dirty="0" err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covert.com</a:t>
            </a:r>
            <a:endParaRPr lang="en-US" sz="1600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94933" y="3269112"/>
            <a:ext cx="1491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8ba3581dc1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24350" y="3261937"/>
            <a:ext cx="1491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8ba3581dc1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4" name="TextBox 22"/>
          <p:cNvSpPr txBox="1">
            <a:spLocks noChangeArrowheads="1"/>
          </p:cNvSpPr>
          <p:nvPr/>
        </p:nvSpPr>
        <p:spPr bwMode="auto">
          <a:xfrm>
            <a:off x="7846609" y="1935199"/>
            <a:ext cx="12973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Host</a:t>
            </a:r>
            <a:endParaRPr lang="en-US" altLang="en-US" b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65" name="Group 57"/>
          <p:cNvGrpSpPr>
            <a:grpSpLocks/>
          </p:cNvGrpSpPr>
          <p:nvPr/>
        </p:nvGrpSpPr>
        <p:grpSpPr bwMode="auto">
          <a:xfrm>
            <a:off x="7694537" y="2083203"/>
            <a:ext cx="401733" cy="610945"/>
            <a:chOff x="4140" y="429"/>
            <a:chExt cx="1425" cy="2396"/>
          </a:xfrm>
        </p:grpSpPr>
        <p:sp>
          <p:nvSpPr>
            <p:cNvPr id="6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6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7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7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98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7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96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7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94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7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7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1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92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7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9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1020721" y="1501122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HTTP POST 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2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6: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0" y="1135629"/>
            <a:ext cx="6105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connects to Covert Host,       sends Client request, gets response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47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15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3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5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8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88" name="Straight Arrow Connector 87"/>
          <p:cNvCxnSpPr/>
          <p:nvPr/>
        </p:nvCxnSpPr>
        <p:spPr>
          <a:xfrm flipV="1">
            <a:off x="5051221" y="2525204"/>
            <a:ext cx="2653152" cy="1186406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ight Arrow 91"/>
          <p:cNvSpPr/>
          <p:nvPr/>
        </p:nvSpPr>
        <p:spPr>
          <a:xfrm rot="9307793">
            <a:off x="5660009" y="3105014"/>
            <a:ext cx="1667595" cy="473823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ight Arrow 93"/>
          <p:cNvSpPr/>
          <p:nvPr/>
        </p:nvSpPr>
        <p:spPr>
          <a:xfrm rot="20139181">
            <a:off x="5450411" y="2586922"/>
            <a:ext cx="1641343" cy="500110"/>
          </a:xfrm>
          <a:prstGeom prst="rightArrow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 rot="20091692">
            <a:off x="5806697" y="3138797"/>
            <a:ext cx="1541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Covert response</a:t>
            </a:r>
          </a:p>
        </p:txBody>
      </p:sp>
      <p:grpSp>
        <p:nvGrpSpPr>
          <p:cNvPr id="142" name="Group 57"/>
          <p:cNvGrpSpPr>
            <a:grpSpLocks/>
          </p:cNvGrpSpPr>
          <p:nvPr/>
        </p:nvGrpSpPr>
        <p:grpSpPr bwMode="auto">
          <a:xfrm>
            <a:off x="7694537" y="2083203"/>
            <a:ext cx="401733" cy="610945"/>
            <a:chOff x="4140" y="429"/>
            <a:chExt cx="1425" cy="2396"/>
          </a:xfrm>
        </p:grpSpPr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4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6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7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8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53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4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51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2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9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0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4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5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47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8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6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7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8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9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0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1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2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3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4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5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6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57" name="TextBox 256"/>
          <p:cNvSpPr txBox="1"/>
          <p:nvPr/>
        </p:nvSpPr>
        <p:spPr>
          <a:xfrm rot="20161082">
            <a:off x="5402001" y="2708021"/>
            <a:ext cx="1649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GET / HTTP/1.1 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1" name="TextBox 22"/>
          <p:cNvSpPr txBox="1">
            <a:spLocks noChangeArrowheads="1"/>
          </p:cNvSpPr>
          <p:nvPr/>
        </p:nvSpPr>
        <p:spPr bwMode="auto">
          <a:xfrm>
            <a:off x="7846609" y="1935199"/>
            <a:ext cx="12973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  <a:endParaRPr lang="en-US" altLang="en-US" b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1020721" y="1501122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HTTP POST 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11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7: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0" y="1135629"/>
            <a:ext cx="61058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</a:t>
            </a:r>
            <a:r>
              <a:rPr lang="en-US" sz="240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replays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POST but now (encrypted) covert response is payload </a:t>
            </a:r>
          </a:p>
        </p:txBody>
      </p:sp>
      <p:pic>
        <p:nvPicPr>
          <p:cNvPr id="147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0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151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2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3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5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6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9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7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8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7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7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91" name="Right Arrow 90"/>
          <p:cNvSpPr/>
          <p:nvPr/>
        </p:nvSpPr>
        <p:spPr>
          <a:xfrm>
            <a:off x="5612922" y="2695569"/>
            <a:ext cx="1589638" cy="954834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ight Arrow 97"/>
          <p:cNvSpPr/>
          <p:nvPr/>
        </p:nvSpPr>
        <p:spPr>
          <a:xfrm flipH="1">
            <a:off x="5523705" y="3713124"/>
            <a:ext cx="1486140" cy="44033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541940" y="3764015"/>
            <a:ext cx="15442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Decoy Response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2" name="Group 57"/>
          <p:cNvGrpSpPr>
            <a:grpSpLocks/>
          </p:cNvGrpSpPr>
          <p:nvPr/>
        </p:nvGrpSpPr>
        <p:grpSpPr bwMode="auto">
          <a:xfrm>
            <a:off x="7694537" y="2083203"/>
            <a:ext cx="401733" cy="610945"/>
            <a:chOff x="4140" y="429"/>
            <a:chExt cx="1425" cy="2396"/>
          </a:xfrm>
        </p:grpSpPr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4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6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7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8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53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4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51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2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9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0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4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5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47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8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6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7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8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9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0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1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2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3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4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5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6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 flipV="1">
            <a:off x="5141075" y="3665601"/>
            <a:ext cx="2023555" cy="1721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519487" y="2879746"/>
            <a:ext cx="1690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POST /path 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Response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13263" y="5585701"/>
            <a:ext cx="6109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Adversary never sees Decoy Router traffic,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mitigates traffic analysis attacks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2" name="TextBox 22"/>
          <p:cNvSpPr txBox="1">
            <a:spLocks noChangeArrowheads="1"/>
          </p:cNvSpPr>
          <p:nvPr/>
        </p:nvSpPr>
        <p:spPr bwMode="auto">
          <a:xfrm>
            <a:off x="7846609" y="1935199"/>
            <a:ext cx="12973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  <a:endParaRPr lang="en-US" altLang="en-US" b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20721" y="1501122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HTTP POST 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8: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1" y="1135629"/>
            <a:ext cx="5514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re-downloads info from POST path on its own connection </a:t>
            </a:r>
          </a:p>
        </p:txBody>
      </p:sp>
      <p:grpSp>
        <p:nvGrpSpPr>
          <p:cNvPr id="142" name="Group 57"/>
          <p:cNvGrpSpPr>
            <a:grpSpLocks/>
          </p:cNvGrpSpPr>
          <p:nvPr/>
        </p:nvGrpSpPr>
        <p:grpSpPr bwMode="auto">
          <a:xfrm>
            <a:off x="7694537" y="2083203"/>
            <a:ext cx="401733" cy="610945"/>
            <a:chOff x="4140" y="429"/>
            <a:chExt cx="1425" cy="2396"/>
          </a:xfrm>
        </p:grpSpPr>
        <p:sp>
          <p:nvSpPr>
            <p:cNvPr id="143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4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5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6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7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58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53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4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6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51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2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6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49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50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4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235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47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248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236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7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8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39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0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1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2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3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4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5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46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 flipV="1">
            <a:off x="2062278" y="3665600"/>
            <a:ext cx="5102352" cy="199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0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45206" y="3523692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03" name="Group 90"/>
          <p:cNvGrpSpPr>
            <a:grpSpLocks/>
          </p:cNvGrpSpPr>
          <p:nvPr/>
        </p:nvGrpSpPr>
        <p:grpSpPr bwMode="auto">
          <a:xfrm>
            <a:off x="1065691" y="3125704"/>
            <a:ext cx="893762" cy="732092"/>
            <a:chOff x="-44" y="1473"/>
            <a:chExt cx="981" cy="1105"/>
          </a:xfrm>
        </p:grpSpPr>
        <p:pic>
          <p:nvPicPr>
            <p:cNvPr id="104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6" name="TextBox 23"/>
          <p:cNvSpPr txBox="1">
            <a:spLocks noChangeArrowheads="1"/>
          </p:cNvSpPr>
          <p:nvPr/>
        </p:nvSpPr>
        <p:spPr bwMode="auto">
          <a:xfrm>
            <a:off x="3500252" y="2896697"/>
            <a:ext cx="2252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(passively observing)</a:t>
            </a:r>
          </a:p>
        </p:txBody>
      </p:sp>
      <p:sp>
        <p:nvSpPr>
          <p:cNvPr id="108" name="Right Arrow 107"/>
          <p:cNvSpPr/>
          <p:nvPr/>
        </p:nvSpPr>
        <p:spPr>
          <a:xfrm>
            <a:off x="2055938" y="3229648"/>
            <a:ext cx="1430722" cy="412846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ight Arrow 108"/>
          <p:cNvSpPr/>
          <p:nvPr/>
        </p:nvSpPr>
        <p:spPr>
          <a:xfrm>
            <a:off x="5603141" y="3190079"/>
            <a:ext cx="1430722" cy="458024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57"/>
          <p:cNvGrpSpPr>
            <a:grpSpLocks/>
          </p:cNvGrpSpPr>
          <p:nvPr/>
        </p:nvGrpSpPr>
        <p:grpSpPr bwMode="auto">
          <a:xfrm>
            <a:off x="7307715" y="3195932"/>
            <a:ext cx="401733" cy="610945"/>
            <a:chOff x="4140" y="429"/>
            <a:chExt cx="1425" cy="2396"/>
          </a:xfrm>
        </p:grpSpPr>
        <p:sp>
          <p:nvSpPr>
            <p:cNvPr id="111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16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48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17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18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9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40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19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2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38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22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23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5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36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24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5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6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7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8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9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0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1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2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3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4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2123766" y="3278468"/>
            <a:ext cx="12199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GET /path 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612911" y="3240535"/>
            <a:ext cx="1207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GET /path 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0" name="Freeform 199"/>
          <p:cNvSpPr/>
          <p:nvPr/>
        </p:nvSpPr>
        <p:spPr>
          <a:xfrm>
            <a:off x="2104272" y="3835039"/>
            <a:ext cx="4929591" cy="419009"/>
          </a:xfrm>
          <a:custGeom>
            <a:avLst/>
            <a:gdLst>
              <a:gd name="connsiteX0" fmla="*/ 0 w 4866968"/>
              <a:gd name="connsiteY0" fmla="*/ 0 h 324464"/>
              <a:gd name="connsiteX1" fmla="*/ 2315497 w 4866968"/>
              <a:gd name="connsiteY1" fmla="*/ 324464 h 324464"/>
              <a:gd name="connsiteX2" fmla="*/ 2315497 w 4866968"/>
              <a:gd name="connsiteY2" fmla="*/ 324464 h 324464"/>
              <a:gd name="connsiteX3" fmla="*/ 4866968 w 4866968"/>
              <a:gd name="connsiteY3" fmla="*/ 117987 h 324464"/>
              <a:gd name="connsiteX4" fmla="*/ 4866968 w 4866968"/>
              <a:gd name="connsiteY4" fmla="*/ 117987 h 32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6968" h="324464">
                <a:moveTo>
                  <a:pt x="0" y="0"/>
                </a:moveTo>
                <a:lnTo>
                  <a:pt x="2315497" y="324464"/>
                </a:lnTo>
                <a:lnTo>
                  <a:pt x="2315497" y="324464"/>
                </a:lnTo>
                <a:lnTo>
                  <a:pt x="4866968" y="117987"/>
                </a:lnTo>
                <a:lnTo>
                  <a:pt x="4866968" y="117987"/>
                </a:lnTo>
              </a:path>
            </a:pathLst>
          </a:custGeom>
          <a:noFill/>
          <a:ln w="28575">
            <a:solidFill>
              <a:schemeClr val="tx1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ight Arrow 200"/>
          <p:cNvSpPr/>
          <p:nvPr/>
        </p:nvSpPr>
        <p:spPr>
          <a:xfrm flipH="1">
            <a:off x="3343714" y="4328970"/>
            <a:ext cx="2026571" cy="955491"/>
          </a:xfrm>
          <a:prstGeom prst="rightArrow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3500606" y="4530634"/>
            <a:ext cx="1596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HTTP/1.1 200 OK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response</a:t>
            </a:r>
            <a:endParaRPr lang="en-US" sz="160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2813263" y="5585701"/>
            <a:ext cx="593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does not forge or rewrite Client-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Host traffic, mitigates probing attacks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9" name="TextBox 22"/>
          <p:cNvSpPr txBox="1">
            <a:spLocks noChangeArrowheads="1"/>
          </p:cNvSpPr>
          <p:nvPr/>
        </p:nvSpPr>
        <p:spPr bwMode="auto">
          <a:xfrm>
            <a:off x="7846609" y="1935199"/>
            <a:ext cx="12973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  <a:endParaRPr lang="en-US" altLang="en-US" b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020721" y="1501122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HTTP POST 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flipH="1" flipV="1">
            <a:off x="3633162" y="3022796"/>
            <a:ext cx="0" cy="1188720"/>
          </a:xfrm>
          <a:prstGeom prst="straightConnector1">
            <a:avLst/>
          </a:prstGeom>
          <a:ln w="104775" cmpd="sng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48580" y="1135629"/>
            <a:ext cx="1035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Step 8: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6941" y="1135629"/>
            <a:ext cx="5514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Client re-downloads info from POST path on its own connection </a:t>
            </a:r>
          </a:p>
        </p:txBody>
      </p:sp>
      <p:sp>
        <p:nvSpPr>
          <p:cNvPr id="102" name="TextBox 8"/>
          <p:cNvSpPr txBox="1">
            <a:spLocks noChangeArrowheads="1"/>
          </p:cNvSpPr>
          <p:nvPr/>
        </p:nvSpPr>
        <p:spPr bwMode="auto">
          <a:xfrm>
            <a:off x="412953" y="3297990"/>
            <a:ext cx="91558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b="0" dirty="0" smtClean="0">
                <a:latin typeface="Calibri" charset="0"/>
                <a:ea typeface="Calibri" charset="0"/>
                <a:cs typeface="Calibri" charset="0"/>
              </a:rPr>
              <a:t>Client                                                                                                                    </a:t>
            </a:r>
            <a:r>
              <a:rPr lang="en-US" altLang="en-US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  <a:endParaRPr lang="en-US" altLang="en-US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2813263" y="5585701"/>
            <a:ext cx="593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does not forge or rewrite Client-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Host traffic, mitigates probing attacks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1548580" y="5576591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Benefit: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85751" y="2447458"/>
            <a:ext cx="8601076" cy="23543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Tunnel is complete!</a:t>
            </a:r>
            <a:endParaRPr lang="en-US" sz="4400" dirty="0"/>
          </a:p>
        </p:txBody>
      </p:sp>
      <p:sp>
        <p:nvSpPr>
          <p:cNvPr id="91" name="TextBox 90"/>
          <p:cNvSpPr txBox="1"/>
          <p:nvPr/>
        </p:nvSpPr>
        <p:spPr>
          <a:xfrm>
            <a:off x="1020721" y="1501122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HTTP POST Tunnel</a:t>
            </a:r>
            <a:endParaRPr lang="en-US" i="1" dirty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298147"/>
            <a:ext cx="9144000" cy="17179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Issues, ideas, summary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78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MultiFlow’s</a:t>
            </a:r>
            <a:r>
              <a:rPr lang="en-US" dirty="0" smtClean="0"/>
              <a:t> (potential) 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680"/>
            <a:ext cx="8229600" cy="5688320"/>
          </a:xfrm>
        </p:spPr>
        <p:txBody>
          <a:bodyPr/>
          <a:lstStyle/>
          <a:p>
            <a:pPr marL="0" indent="0">
              <a:buNone/>
            </a:pP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aka possible </a:t>
            </a:r>
            <a:r>
              <a:rPr lang="en-US" dirty="0" smtClean="0">
                <a:solidFill>
                  <a:srgbClr val="FF0000"/>
                </a:solidFill>
              </a:rPr>
              <a:t>bad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things I didn’t talk about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2400" b="1" dirty="0" smtClean="0"/>
              <a:t>     Information leakage</a:t>
            </a:r>
          </a:p>
          <a:p>
            <a:pPr marL="857250" lvl="2" indent="0">
              <a:buNone/>
            </a:pPr>
            <a:endParaRPr lang="en-US" sz="2400" dirty="0" smtClean="0"/>
          </a:p>
          <a:p>
            <a:pPr marL="857250" lvl="2" indent="0">
              <a:buNone/>
            </a:pPr>
            <a:endParaRPr lang="en-US" sz="2400" dirty="0" smtClean="0"/>
          </a:p>
          <a:p>
            <a:pPr marL="857250" lvl="2" indent="0">
              <a:buNone/>
            </a:pPr>
            <a:endParaRPr lang="en-US" sz="1800" dirty="0" smtClean="0"/>
          </a:p>
          <a:p>
            <a:pPr marL="857250" lvl="2" indent="0">
              <a:buNone/>
            </a:pPr>
            <a:endParaRPr lang="en-US" sz="2400" dirty="0" smtClean="0"/>
          </a:p>
          <a:p>
            <a:pPr marL="857250" lvl="2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400" b="1" dirty="0" smtClean="0"/>
              <a:t>                       Feasibility</a:t>
            </a:r>
            <a:endParaRPr lang="en-US" sz="2400" b="1" i="1" dirty="0" smtClean="0"/>
          </a:p>
        </p:txBody>
      </p:sp>
      <p:sp>
        <p:nvSpPr>
          <p:cNvPr id="5" name="Left Brace 4"/>
          <p:cNvSpPr/>
          <p:nvPr/>
        </p:nvSpPr>
        <p:spPr>
          <a:xfrm>
            <a:off x="4034974" y="2004034"/>
            <a:ext cx="511175" cy="172354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46149" y="2004034"/>
            <a:ext cx="426810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S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ession resumption</a:t>
            </a:r>
          </a:p>
          <a:p>
            <a:pPr indent="-57150"/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HTTP</a:t>
            </a:r>
            <a:r>
              <a:rPr lang="mr-IN" sz="2400" dirty="0" smtClean="0">
                <a:latin typeface="Calibri" charset="0"/>
                <a:ea typeface="Calibri" charset="0"/>
                <a:cs typeface="Calibri" charset="0"/>
              </a:rPr>
              <a:t>–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posted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data</a:t>
            </a:r>
          </a:p>
          <a:p>
            <a:pPr indent="-57150"/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Message board info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4034974" y="4364415"/>
            <a:ext cx="511175" cy="183039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46149" y="4378929"/>
            <a:ext cx="42681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Replaying posts</a:t>
            </a:r>
          </a:p>
          <a:p>
            <a:pPr indent="-57150"/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DR sending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emails</a:t>
            </a:r>
          </a:p>
          <a:p>
            <a:pPr indent="-57150"/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Decoy host “collusion”</a:t>
            </a:r>
            <a:endParaRPr lang="en-US" sz="2400" dirty="0" smtClean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to use </a:t>
            </a:r>
            <a:r>
              <a:rPr lang="en-US" dirty="0" err="1"/>
              <a:t>MultiFlow</a:t>
            </a:r>
            <a:r>
              <a:rPr lang="en-US" dirty="0"/>
              <a:t>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680"/>
            <a:ext cx="8229600" cy="5688320"/>
          </a:xfrm>
        </p:spPr>
        <p:txBody>
          <a:bodyPr/>
          <a:lstStyle/>
          <a:p>
            <a:pPr marL="0" indent="0">
              <a:buNone/>
            </a:pP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…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aka possible </a:t>
            </a:r>
            <a:r>
              <a:rPr lang="en-US" dirty="0">
                <a:solidFill>
                  <a:srgbClr val="00B050"/>
                </a:solidFill>
              </a:rPr>
              <a:t>good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things I didn’t talk about</a:t>
            </a:r>
          </a:p>
          <a:p>
            <a:endParaRPr lang="en-US" sz="2000" dirty="0" smtClean="0"/>
          </a:p>
          <a:p>
            <a:endParaRPr lang="en-US" dirty="0"/>
          </a:p>
          <a:p>
            <a:endParaRPr lang="en-US" sz="1800" dirty="0" smtClean="0"/>
          </a:p>
          <a:p>
            <a:pPr marL="457200" lvl="1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  Asynchronous comm.</a:t>
            </a:r>
          </a:p>
          <a:p>
            <a:pPr marL="857250" lvl="2" indent="0">
              <a:buNone/>
            </a:pPr>
            <a:endParaRPr lang="en-US" sz="2400" dirty="0" smtClean="0"/>
          </a:p>
          <a:p>
            <a:pPr marL="857250" lvl="2" indent="0">
              <a:buNone/>
            </a:pPr>
            <a:endParaRPr lang="en-US" sz="2400" dirty="0" smtClean="0"/>
          </a:p>
          <a:p>
            <a:pPr marL="857250" lvl="2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400" b="1" dirty="0" smtClean="0"/>
              <a:t>     Combine with other </a:t>
            </a:r>
          </a:p>
          <a:p>
            <a:pPr marL="457200" lvl="1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DR protocols</a:t>
            </a:r>
            <a:endParaRPr lang="en-US" sz="2400" b="1" i="1" dirty="0" smtClean="0"/>
          </a:p>
        </p:txBody>
      </p:sp>
      <p:sp>
        <p:nvSpPr>
          <p:cNvPr id="5" name="Left Brace 4"/>
          <p:cNvSpPr/>
          <p:nvPr/>
        </p:nvSpPr>
        <p:spPr>
          <a:xfrm>
            <a:off x="4034974" y="2265292"/>
            <a:ext cx="511175" cy="107721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46149" y="2265291"/>
            <a:ext cx="42681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Virtual symmetric routes</a:t>
            </a:r>
          </a:p>
          <a:p>
            <a:pPr indent="-57150"/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Cross-server decoy routing</a:t>
            </a:r>
          </a:p>
        </p:txBody>
      </p:sp>
      <p:sp>
        <p:nvSpPr>
          <p:cNvPr id="7" name="Left Brace 6"/>
          <p:cNvSpPr/>
          <p:nvPr/>
        </p:nvSpPr>
        <p:spPr>
          <a:xfrm>
            <a:off x="4034974" y="4074127"/>
            <a:ext cx="511175" cy="11352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46149" y="4074127"/>
            <a:ext cx="42681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Tap-based authentication</a:t>
            </a:r>
          </a:p>
          <a:p>
            <a:pPr indent="-57150"/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indent="-57150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Virtual message-board</a:t>
            </a:r>
          </a:p>
        </p:txBody>
      </p:sp>
    </p:spTree>
    <p:extLst>
      <p:ext uri="{BB962C8B-B14F-4D97-AF65-F5344CB8AC3E}">
        <p14:creationId xmlns:p14="http://schemas.microsoft.com/office/powerpoint/2010/main" val="1484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MultiFlow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5681"/>
            <a:ext cx="8229600" cy="52123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Decoy routing protocol design to address deployment issues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19188" y="1683653"/>
            <a:ext cx="1428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Calibri" charset="0"/>
                <a:ea typeface="Calibri" charset="0"/>
                <a:cs typeface="Calibri" charset="0"/>
              </a:rPr>
              <a:t>Key ideas: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05263" y="1690708"/>
            <a:ext cx="6105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Decoy Router resumes Client’s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TLS session,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communicate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via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virtual message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board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5263" y="2891037"/>
            <a:ext cx="61095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Tap-based but checks client liveness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No DR forging/rewriting of traffic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Resists TLS termination attack</a:t>
            </a:r>
          </a:p>
          <a:p>
            <a:pPr marL="457200" indent="-457200">
              <a:buFont typeface="+mj-lt"/>
              <a:buAutoNum type="arabicPeriod"/>
            </a:pPr>
            <a:endParaRPr lang="en-US" altLang="en-US" sz="24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Designed for TLS 1.3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3076" y="2859265"/>
            <a:ext cx="1274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Calibri" charset="0"/>
                <a:ea typeface="Calibri" charset="0"/>
                <a:cs typeface="Calibri" charset="0"/>
              </a:rPr>
              <a:t>Benefits:</a:t>
            </a:r>
            <a:endParaRPr lang="en-US" sz="2400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869992"/>
            <a:ext cx="9144000" cy="9722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                          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vumanfredi@wesleyan.edu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lvl="1" algn="ctr"/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                             https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://</a:t>
            </a:r>
            <a:r>
              <a:rPr lang="en-US" sz="2400" dirty="0" err="1">
                <a:latin typeface="Calibri" charset="0"/>
                <a:ea typeface="Calibri" charset="0"/>
                <a:cs typeface="Calibri" charset="0"/>
              </a:rPr>
              <a:t>victoriamanfredi.com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9993" y="6116579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?? || /**/</a:t>
            </a:r>
            <a:endParaRPr lang="en-US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9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loud 275"/>
          <p:cNvSpPr/>
          <p:nvPr/>
        </p:nvSpPr>
        <p:spPr>
          <a:xfrm>
            <a:off x="266700" y="2773363"/>
            <a:ext cx="4044950" cy="273526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77" name="Cloud 276"/>
          <p:cNvSpPr/>
          <p:nvPr/>
        </p:nvSpPr>
        <p:spPr>
          <a:xfrm>
            <a:off x="4076267" y="1890792"/>
            <a:ext cx="4929188" cy="4025171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current 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Using a proxy can attract unwanted attention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1195388" y="424815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1000126" y="3659140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98" name="Picture 6" descr="mage result for clipart spy">
            <a:hlinkClick r:id="rId4" invalidUrl="https://www.google.com/imgres?imgurl=https://us.123rf.com/450wm/thodoristibilis/thodoristibilis1510/thodoristibilis151000006/47212188-stock-vector-cartoon-spy-inspector-with-red-burberry-looking-with-a-big-eye-through-huge-magnifying-glass-smiling.jpg?ver=6&amp;imgrefurl=https://www.123rf.com/clipart-vector/investigate.html&amp;docid=EYQLmp2NU9vVSM&amp;tbnid=oqJv_l3bX_HOdM:&amp;vet=12ahUKEwi-3fG9gpLaAhULrVkKHWW8Dhk4yAEQMyhRMFF6BAgAEFM..i&amp;w=450&amp;h=450&amp;client=firefox-b-1-ab&amp;bih=697&amp;biw=953&amp;q=clipart spy&amp;ved=2ahUKEwi-3fG9gpLaAhULrVkKHWW8Dhk4yAEQMyhRMFF6BAgAEFM&amp;iact=mrc&amp;uact=8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348" y="5365977"/>
            <a:ext cx="1114603" cy="111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Oval Callout 98"/>
          <p:cNvSpPr/>
          <p:nvPr/>
        </p:nvSpPr>
        <p:spPr>
          <a:xfrm>
            <a:off x="5228436" y="4820160"/>
            <a:ext cx="2675184" cy="1095803"/>
          </a:xfrm>
          <a:prstGeom prst="wedgeEllipseCallout">
            <a:avLst>
              <a:gd name="adj1" fmla="val -69210"/>
              <a:gd name="adj2" fmla="val 37256"/>
            </a:avLst>
          </a:prstGeom>
          <a:solidFill>
            <a:srgbClr val="FF000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Someone is being sneaky!</a:t>
            </a:r>
          </a:p>
        </p:txBody>
      </p:sp>
      <p:sp>
        <p:nvSpPr>
          <p:cNvPr id="135" name="TextBox 23"/>
          <p:cNvSpPr txBox="1">
            <a:spLocks noChangeArrowheads="1"/>
          </p:cNvSpPr>
          <p:nvPr/>
        </p:nvSpPr>
        <p:spPr bwMode="auto">
          <a:xfrm>
            <a:off x="5109559" y="3356138"/>
            <a:ext cx="2019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Proxy Site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flipV="1">
            <a:off x="1932341" y="4064607"/>
            <a:ext cx="3657600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endCxn id="155" idx="3"/>
          </p:cNvCxnSpPr>
          <p:nvPr/>
        </p:nvCxnSpPr>
        <p:spPr>
          <a:xfrm flipV="1">
            <a:off x="5980905" y="3302979"/>
            <a:ext cx="1424113" cy="721802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 rot="10800000">
            <a:off x="3943347" y="2736718"/>
            <a:ext cx="650875" cy="251718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grpSp>
        <p:nvGrpSpPr>
          <p:cNvPr id="312" name="Group 57"/>
          <p:cNvGrpSpPr>
            <a:grpSpLocks/>
          </p:cNvGrpSpPr>
          <p:nvPr/>
        </p:nvGrpSpPr>
        <p:grpSpPr bwMode="auto">
          <a:xfrm>
            <a:off x="7447118" y="2726202"/>
            <a:ext cx="401733" cy="610945"/>
            <a:chOff x="4140" y="429"/>
            <a:chExt cx="1425" cy="2396"/>
          </a:xfrm>
        </p:grpSpPr>
        <p:sp>
          <p:nvSpPr>
            <p:cNvPr id="313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4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5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6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7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18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43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44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19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20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41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42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21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2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23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9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40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24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25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37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38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26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7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8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9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0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1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2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3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4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5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36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5586397" y="381780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378" name="TextBox 22"/>
          <p:cNvSpPr txBox="1">
            <a:spLocks noChangeArrowheads="1"/>
          </p:cNvSpPr>
          <p:nvPr/>
        </p:nvSpPr>
        <p:spPr bwMode="auto">
          <a:xfrm>
            <a:off x="6837990" y="2227124"/>
            <a:ext cx="1979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21378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loud 311"/>
          <p:cNvSpPr/>
          <p:nvPr/>
        </p:nvSpPr>
        <p:spPr>
          <a:xfrm>
            <a:off x="266700" y="2773363"/>
            <a:ext cx="4044950" cy="273526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3" name="Cloud 312"/>
          <p:cNvSpPr/>
          <p:nvPr/>
        </p:nvSpPr>
        <p:spPr>
          <a:xfrm>
            <a:off x="4076267" y="1890792"/>
            <a:ext cx="4929188" cy="4025171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current 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altLang="en-US" dirty="0" smtClean="0">
                <a:solidFill>
                  <a:schemeClr val="tx1"/>
                </a:solidFill>
              </a:rPr>
              <a:t>…</a:t>
            </a:r>
            <a:r>
              <a:rPr lang="en-US" altLang="en-US" dirty="0" smtClean="0">
                <a:solidFill>
                  <a:schemeClr val="tx1"/>
                </a:solidFill>
              </a:rPr>
              <a:t> and firewalls are getting better at blocking proxies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1195388" y="424815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1000126" y="3659140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36" name="TextBox 23"/>
          <p:cNvSpPr txBox="1">
            <a:spLocks noChangeArrowheads="1"/>
          </p:cNvSpPr>
          <p:nvPr/>
        </p:nvSpPr>
        <p:spPr bwMode="auto">
          <a:xfrm>
            <a:off x="5109559" y="3356138"/>
            <a:ext cx="2019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Proxy Site</a:t>
            </a:r>
          </a:p>
        </p:txBody>
      </p:sp>
      <p:cxnSp>
        <p:nvCxnSpPr>
          <p:cNvPr id="173" name="Straight Arrow Connector 172"/>
          <p:cNvCxnSpPr/>
          <p:nvPr/>
        </p:nvCxnSpPr>
        <p:spPr>
          <a:xfrm>
            <a:off x="1932341" y="4064607"/>
            <a:ext cx="2011006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" name="Rectangle 208"/>
          <p:cNvSpPr/>
          <p:nvPr/>
        </p:nvSpPr>
        <p:spPr>
          <a:xfrm rot="10800000">
            <a:off x="3943347" y="2736718"/>
            <a:ext cx="650875" cy="2517182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grpSp>
        <p:nvGrpSpPr>
          <p:cNvPr id="450" name="Group 57"/>
          <p:cNvGrpSpPr>
            <a:grpSpLocks/>
          </p:cNvGrpSpPr>
          <p:nvPr/>
        </p:nvGrpSpPr>
        <p:grpSpPr bwMode="auto">
          <a:xfrm>
            <a:off x="5586397" y="3817803"/>
            <a:ext cx="401733" cy="610945"/>
            <a:chOff x="4140" y="429"/>
            <a:chExt cx="1425" cy="2396"/>
          </a:xfrm>
        </p:grpSpPr>
        <p:sp>
          <p:nvSpPr>
            <p:cNvPr id="451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52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53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54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55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56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81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482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57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58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79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480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59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0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61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77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478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62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63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75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476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64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5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6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7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8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69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70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71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72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73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74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grpSp>
        <p:nvGrpSpPr>
          <p:cNvPr id="483" name="Group 57"/>
          <p:cNvGrpSpPr>
            <a:grpSpLocks/>
          </p:cNvGrpSpPr>
          <p:nvPr/>
        </p:nvGrpSpPr>
        <p:grpSpPr bwMode="auto">
          <a:xfrm>
            <a:off x="7447118" y="2726202"/>
            <a:ext cx="401733" cy="610945"/>
            <a:chOff x="4140" y="429"/>
            <a:chExt cx="1425" cy="2396"/>
          </a:xfrm>
        </p:grpSpPr>
        <p:sp>
          <p:nvSpPr>
            <p:cNvPr id="484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85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8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8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8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8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1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1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9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9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1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1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9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9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9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1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1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9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49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0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50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49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9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49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0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516" name="TextBox 22"/>
          <p:cNvSpPr txBox="1">
            <a:spLocks noChangeArrowheads="1"/>
          </p:cNvSpPr>
          <p:nvPr/>
        </p:nvSpPr>
        <p:spPr bwMode="auto">
          <a:xfrm>
            <a:off x="6837990" y="2227124"/>
            <a:ext cx="1979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</p:spTree>
    <p:extLst>
      <p:ext uri="{BB962C8B-B14F-4D97-AF65-F5344CB8AC3E}">
        <p14:creationId xmlns:p14="http://schemas.microsoft.com/office/powerpoint/2010/main" val="18948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312435"/>
            <a:ext cx="9144000" cy="171796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An alternate approach: decoy routing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32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6" y="2584322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Decoy routing intuition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229600" cy="1535196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Relies on (1) routers being much harder to block than hosts, and (2) existence of sites too (un)important to block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71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</p:spTree>
    <p:extLst>
      <p:ext uri="{BB962C8B-B14F-4D97-AF65-F5344CB8AC3E}">
        <p14:creationId xmlns:p14="http://schemas.microsoft.com/office/powerpoint/2010/main" val="1379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7" y="2582654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229600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Handshake: </a:t>
            </a:r>
            <a:r>
              <a:rPr lang="en-US" altLang="en-US" dirty="0" smtClean="0">
                <a:solidFill>
                  <a:schemeClr val="tx1"/>
                </a:solidFill>
              </a:rPr>
              <a:t>Client hides </a:t>
            </a:r>
            <a:r>
              <a:rPr lang="en-US" altLang="en-US" dirty="0">
                <a:solidFill>
                  <a:schemeClr val="tx1"/>
                </a:solidFill>
              </a:rPr>
              <a:t>cryptographic signal </a:t>
            </a:r>
            <a:r>
              <a:rPr lang="en-US" altLang="en-US" dirty="0" smtClean="0">
                <a:solidFill>
                  <a:schemeClr val="tx1"/>
                </a:solidFill>
              </a:rPr>
              <a:t>in </a:t>
            </a:r>
            <a:r>
              <a:rPr lang="en-US" altLang="en-US" dirty="0">
                <a:solidFill>
                  <a:schemeClr val="tx1"/>
                </a:solidFill>
              </a:rPr>
              <a:t>traffic sent to </a:t>
            </a:r>
            <a:r>
              <a:rPr lang="en-US" altLang="en-US" dirty="0" smtClean="0">
                <a:solidFill>
                  <a:schemeClr val="tx1"/>
                </a:solidFill>
              </a:rPr>
              <a:t>allowed host,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 smtClean="0">
                <a:solidFill>
                  <a:srgbClr val="0070C0"/>
                </a:solidFill>
              </a:rPr>
              <a:t>DR</a:t>
            </a:r>
            <a:r>
              <a:rPr lang="en-US" altLang="en-US" dirty="0" smtClean="0">
                <a:solidFill>
                  <a:schemeClr val="tx1"/>
                </a:solidFill>
              </a:rPr>
              <a:t> detects and responds </a:t>
            </a:r>
            <a:r>
              <a:rPr lang="en-US" altLang="en-US" dirty="0">
                <a:solidFill>
                  <a:schemeClr val="tx1"/>
                </a:solidFill>
              </a:rPr>
              <a:t>to Client with its own </a:t>
            </a:r>
            <a:r>
              <a:rPr lang="en-US" altLang="en-US" dirty="0" smtClean="0">
                <a:solidFill>
                  <a:schemeClr val="tx1"/>
                </a:solidFill>
              </a:rPr>
              <a:t>cryptographic signal </a:t>
            </a:r>
            <a:r>
              <a:rPr lang="en-US" altLang="en-US" dirty="0">
                <a:solidFill>
                  <a:schemeClr val="tx1"/>
                </a:solidFill>
              </a:rPr>
              <a:t>hidden in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131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2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oud 273"/>
          <p:cNvSpPr/>
          <p:nvPr/>
        </p:nvSpPr>
        <p:spPr>
          <a:xfrm rot="1104463">
            <a:off x="52427" y="2582654"/>
            <a:ext cx="4311650" cy="3530282"/>
          </a:xfrm>
          <a:prstGeom prst="cloud">
            <a:avLst/>
          </a:prstGeom>
          <a:solidFill>
            <a:schemeClr val="bg1">
              <a:lumMod val="85000"/>
              <a:alpha val="12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5681"/>
            <a:ext cx="8229600" cy="15351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b="1" dirty="0">
                <a:solidFill>
                  <a:schemeClr val="tx1"/>
                </a:solidFill>
              </a:rPr>
              <a:t>Handshake: </a:t>
            </a:r>
            <a:r>
              <a:rPr lang="en-US" altLang="en-US" dirty="0" smtClean="0">
                <a:solidFill>
                  <a:schemeClr val="tx1"/>
                </a:solidFill>
              </a:rPr>
              <a:t>Client hides </a:t>
            </a:r>
            <a:r>
              <a:rPr lang="en-US" altLang="en-US" dirty="0">
                <a:solidFill>
                  <a:schemeClr val="tx1"/>
                </a:solidFill>
              </a:rPr>
              <a:t>cryptographic signal </a:t>
            </a:r>
            <a:r>
              <a:rPr lang="en-US" altLang="en-US" dirty="0" smtClean="0">
                <a:solidFill>
                  <a:schemeClr val="tx1"/>
                </a:solidFill>
              </a:rPr>
              <a:t>in </a:t>
            </a:r>
            <a:r>
              <a:rPr lang="en-US" altLang="en-US" dirty="0">
                <a:solidFill>
                  <a:schemeClr val="tx1"/>
                </a:solidFill>
              </a:rPr>
              <a:t>traffic sent to </a:t>
            </a:r>
            <a:r>
              <a:rPr lang="en-US" altLang="en-US" dirty="0" smtClean="0">
                <a:solidFill>
                  <a:schemeClr val="tx1"/>
                </a:solidFill>
              </a:rPr>
              <a:t>allowed host,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 smtClean="0">
                <a:solidFill>
                  <a:srgbClr val="0070C0"/>
                </a:solidFill>
              </a:rPr>
              <a:t>DR</a:t>
            </a:r>
            <a:r>
              <a:rPr lang="en-US" altLang="en-US" dirty="0" smtClean="0">
                <a:solidFill>
                  <a:schemeClr val="tx1"/>
                </a:solidFill>
              </a:rPr>
              <a:t> detects and responds </a:t>
            </a:r>
            <a:r>
              <a:rPr lang="en-US" altLang="en-US" dirty="0">
                <a:solidFill>
                  <a:schemeClr val="tx1"/>
                </a:solidFill>
              </a:rPr>
              <a:t>to Client with its own </a:t>
            </a:r>
            <a:r>
              <a:rPr lang="en-US" altLang="en-US" dirty="0" smtClean="0">
                <a:solidFill>
                  <a:schemeClr val="tx1"/>
                </a:solidFill>
              </a:rPr>
              <a:t>cryptographic signal </a:t>
            </a:r>
            <a:r>
              <a:rPr lang="en-US" altLang="en-US" dirty="0">
                <a:solidFill>
                  <a:schemeClr val="tx1"/>
                </a:solidFill>
              </a:rPr>
              <a:t>hidden in </a:t>
            </a:r>
            <a:r>
              <a:rPr lang="en-US" altLang="en-US" dirty="0" smtClean="0">
                <a:solidFill>
                  <a:srgbClr val="00B050"/>
                </a:solidFill>
              </a:rPr>
              <a:t>DH</a:t>
            </a:r>
            <a:r>
              <a:rPr lang="en-US" altLang="en-US" dirty="0" smtClean="0">
                <a:solidFill>
                  <a:schemeClr val="tx1"/>
                </a:solidFill>
              </a:rPr>
              <a:t> traffic</a:t>
            </a:r>
            <a:endParaRPr lang="en-US" altLang="en-US" dirty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3255" name="TextBox 10"/>
          <p:cNvSpPr txBox="1">
            <a:spLocks noChangeArrowheads="1"/>
          </p:cNvSpPr>
          <p:nvPr/>
        </p:nvSpPr>
        <p:spPr bwMode="auto">
          <a:xfrm>
            <a:off x="214458" y="4308830"/>
            <a:ext cx="904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latin typeface="Calibri" charset="0"/>
                <a:ea typeface="Calibri" charset="0"/>
                <a:cs typeface="Calibri" charset="0"/>
              </a:rPr>
              <a:t>Client</a:t>
            </a:r>
            <a:endParaRPr lang="en-US" altLang="en-US" sz="24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82320" y="6190545"/>
            <a:ext cx="7904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 Adversary Network                                        </a:t>
            </a:r>
            <a:r>
              <a:rPr 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Outside</a:t>
            </a:r>
            <a:endParaRPr lang="en-US" sz="2400" b="0" dirty="0">
              <a:solidFill>
                <a:srgbClr val="00B05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82" name="Group 90"/>
          <p:cNvGrpSpPr>
            <a:grpSpLocks/>
          </p:cNvGrpSpPr>
          <p:nvPr/>
        </p:nvGrpSpPr>
        <p:grpSpPr bwMode="auto">
          <a:xfrm>
            <a:off x="231444" y="3737343"/>
            <a:ext cx="893762" cy="732092"/>
            <a:chOff x="-44" y="1473"/>
            <a:chExt cx="981" cy="1105"/>
          </a:xfrm>
        </p:grpSpPr>
        <p:pic>
          <p:nvPicPr>
            <p:cNvPr id="83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8034 w 356"/>
                <a:gd name="T3" fmla="*/ 1220 h 368"/>
                <a:gd name="T4" fmla="*/ 21394 w 356"/>
                <a:gd name="T5" fmla="*/ 25425 h 368"/>
                <a:gd name="T6" fmla="*/ 4715 w 356"/>
                <a:gd name="T7" fmla="*/ 3179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88" name="Rectangle 87"/>
          <p:cNvSpPr/>
          <p:nvPr/>
        </p:nvSpPr>
        <p:spPr>
          <a:xfrm>
            <a:off x="3932190" y="2445837"/>
            <a:ext cx="1503835" cy="35631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Cloud 274"/>
          <p:cNvSpPr/>
          <p:nvPr/>
        </p:nvSpPr>
        <p:spPr>
          <a:xfrm rot="11519417">
            <a:off x="3690424" y="1843122"/>
            <a:ext cx="5433552" cy="4460458"/>
          </a:xfrm>
          <a:prstGeom prst="cloud">
            <a:avLst/>
          </a:prstGeom>
          <a:solidFill>
            <a:schemeClr val="bg1">
              <a:lumMod val="75000"/>
              <a:alpha val="8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7" name="TextBox 23"/>
          <p:cNvSpPr txBox="1">
            <a:spLocks noChangeArrowheads="1"/>
          </p:cNvSpPr>
          <p:nvPr/>
        </p:nvSpPr>
        <p:spPr bwMode="auto">
          <a:xfrm>
            <a:off x="3904747" y="3552763"/>
            <a:ext cx="20727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Decoy Router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1145945" y="4194515"/>
            <a:ext cx="6467342" cy="1573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5" name="Group 57"/>
          <p:cNvGrpSpPr>
            <a:grpSpLocks/>
          </p:cNvGrpSpPr>
          <p:nvPr/>
        </p:nvGrpSpPr>
        <p:grpSpPr bwMode="auto">
          <a:xfrm>
            <a:off x="7835331" y="3926533"/>
            <a:ext cx="401733" cy="610945"/>
            <a:chOff x="4140" y="429"/>
            <a:chExt cx="1425" cy="2396"/>
          </a:xfrm>
        </p:grpSpPr>
        <p:sp>
          <p:nvSpPr>
            <p:cNvPr id="346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7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8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49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0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1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6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7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2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3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74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5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4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5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6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72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3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7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358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70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371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359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0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1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2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3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4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5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6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7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8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69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411" name="TextBox 22"/>
          <p:cNvSpPr txBox="1">
            <a:spLocks noChangeArrowheads="1"/>
          </p:cNvSpPr>
          <p:nvPr/>
        </p:nvSpPr>
        <p:spPr bwMode="auto">
          <a:xfrm>
            <a:off x="7346833" y="3028121"/>
            <a:ext cx="18367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Covert </a:t>
            </a:r>
            <a:r>
              <a:rPr lang="en-US" altLang="en-US" sz="2400" b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Host</a:t>
            </a:r>
          </a:p>
        </p:txBody>
      </p:sp>
      <p:grpSp>
        <p:nvGrpSpPr>
          <p:cNvPr id="91" name="Group 57"/>
          <p:cNvGrpSpPr>
            <a:grpSpLocks/>
          </p:cNvGrpSpPr>
          <p:nvPr/>
        </p:nvGrpSpPr>
        <p:grpSpPr bwMode="auto">
          <a:xfrm>
            <a:off x="7725074" y="2472433"/>
            <a:ext cx="401733" cy="610945"/>
            <a:chOff x="4140" y="429"/>
            <a:chExt cx="1425" cy="2396"/>
          </a:xfrm>
        </p:grpSpPr>
        <p:sp>
          <p:nvSpPr>
            <p:cNvPr id="92" name="Freeform 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 w 354"/>
                <a:gd name="T1" fmla="*/ 0 h 2742"/>
                <a:gd name="T2" fmla="*/ 15 w 354"/>
                <a:gd name="T3" fmla="*/ 27 h 2742"/>
                <a:gd name="T4" fmla="*/ 15 w 354"/>
                <a:gd name="T5" fmla="*/ 205 h 2742"/>
                <a:gd name="T6" fmla="*/ 0 w 354"/>
                <a:gd name="T7" fmla="*/ 215 h 2742"/>
                <a:gd name="T8" fmla="*/ 3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59"/>
            <p:cNvSpPr>
              <a:spLocks noChangeArrowheads="1"/>
            </p:cNvSpPr>
            <p:nvPr/>
          </p:nvSpPr>
          <p:spPr bwMode="auto">
            <a:xfrm>
              <a:off x="4208" y="429"/>
              <a:ext cx="1043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6" name="Freeform 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9 w 211"/>
                <a:gd name="T3" fmla="*/ 18 h 2537"/>
                <a:gd name="T4" fmla="*/ 2 w 211"/>
                <a:gd name="T5" fmla="*/ 196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7" name="Freeform 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1 h 226"/>
                <a:gd name="T4" fmla="*/ 14 w 328"/>
                <a:gd name="T5" fmla="*/ 19 h 226"/>
                <a:gd name="T6" fmla="*/ 0 w 328"/>
                <a:gd name="T7" fmla="*/ 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Rectangle 62"/>
            <p:cNvSpPr>
              <a:spLocks noChangeArrowheads="1"/>
            </p:cNvSpPr>
            <p:nvPr/>
          </p:nvSpPr>
          <p:spPr bwMode="auto">
            <a:xfrm>
              <a:off x="4213" y="691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99" name="Group 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4" name="AutoShape 64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5" name="AutoShape 65"/>
              <p:cNvSpPr>
                <a:spLocks noChangeArrowheads="1"/>
              </p:cNvSpPr>
              <p:nvPr/>
            </p:nvSpPr>
            <p:spPr bwMode="auto">
              <a:xfrm>
                <a:off x="625" y="2580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0" name="Rectangle 66"/>
            <p:cNvSpPr>
              <a:spLocks noChangeArrowheads="1"/>
            </p:cNvSpPr>
            <p:nvPr/>
          </p:nvSpPr>
          <p:spPr bwMode="auto">
            <a:xfrm>
              <a:off x="4224" y="1018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1" name="Group 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2" name="AutoShape 68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3" name="AutoShape 69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219" y="1360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3" name="Rectangle 71"/>
            <p:cNvSpPr>
              <a:spLocks noChangeArrowheads="1"/>
            </p:cNvSpPr>
            <p:nvPr/>
          </p:nvSpPr>
          <p:spPr bwMode="auto">
            <a:xfrm>
              <a:off x="4229" y="1657"/>
              <a:ext cx="597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4" name="Group 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0" name="AutoShape 73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24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21" name="AutoShape 74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5" name="Freeform 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4 w 328"/>
                <a:gd name="T3" fmla="*/ 10 h 226"/>
                <a:gd name="T4" fmla="*/ 14 w 328"/>
                <a:gd name="T5" fmla="*/ 17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grpSp>
          <p:nvGrpSpPr>
            <p:cNvPr id="106" name="Group 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8" name="AutoShape 77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  <p:sp>
            <p:nvSpPr>
              <p:cNvPr id="119" name="AutoShape 78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2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endParaRPr lang="en-US" altLang="en-US">
                  <a:solidFill>
                    <a:srgbClr val="B70064"/>
                  </a:solidFill>
                  <a:latin typeface="Calibri" charset="0"/>
                  <a:ea typeface="Calibri" charset="0"/>
                  <a:cs typeface="Calibri" charset="0"/>
                </a:endParaRPr>
              </a:p>
            </p:txBody>
          </p:sp>
        </p:grp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5251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8" name="Freeform 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4 w 296"/>
                <a:gd name="T3" fmla="*/ 10 h 256"/>
                <a:gd name="T4" fmla="*/ 14 w 296"/>
                <a:gd name="T5" fmla="*/ 19 h 256"/>
                <a:gd name="T6" fmla="*/ 0 w 296"/>
                <a:gd name="T7" fmla="*/ 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9" name="Freeform 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4 w 304"/>
                <a:gd name="T3" fmla="*/ 13 h 288"/>
                <a:gd name="T4" fmla="*/ 13 w 304"/>
                <a:gd name="T5" fmla="*/ 23 h 288"/>
                <a:gd name="T6" fmla="*/ 2 w 304"/>
                <a:gd name="T7" fmla="*/ 1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0" name="Oval 82"/>
            <p:cNvSpPr>
              <a:spLocks noChangeArrowheads="1"/>
            </p:cNvSpPr>
            <p:nvPr/>
          </p:nvSpPr>
          <p:spPr bwMode="auto">
            <a:xfrm>
              <a:off x="5518" y="2609"/>
              <a:ext cx="47" cy="10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1" name="Freeform 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9 h 240"/>
                <a:gd name="T2" fmla="*/ 2 w 306"/>
                <a:gd name="T3" fmla="*/ 19 h 240"/>
                <a:gd name="T4" fmla="*/ 14 w 306"/>
                <a:gd name="T5" fmla="*/ 9 h 240"/>
                <a:gd name="T6" fmla="*/ 14 w 306"/>
                <a:gd name="T7" fmla="*/ 0 h 240"/>
                <a:gd name="T8" fmla="*/ 0 w 306"/>
                <a:gd name="T9" fmla="*/ 9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2" name="AutoShape 84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3" name="AutoShape 85"/>
            <p:cNvSpPr>
              <a:spLocks noChangeArrowheads="1"/>
            </p:cNvSpPr>
            <p:nvPr/>
          </p:nvSpPr>
          <p:spPr bwMode="auto">
            <a:xfrm>
              <a:off x="4208" y="2709"/>
              <a:ext cx="1069" cy="8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4" name="Oval 86"/>
            <p:cNvSpPr>
              <a:spLocks noChangeArrowheads="1"/>
            </p:cNvSpPr>
            <p:nvPr/>
          </p:nvSpPr>
          <p:spPr bwMode="auto">
            <a:xfrm>
              <a:off x="4308" y="2382"/>
              <a:ext cx="157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5" name="Oval 87"/>
            <p:cNvSpPr>
              <a:spLocks noChangeArrowheads="1"/>
            </p:cNvSpPr>
            <p:nvPr/>
          </p:nvSpPr>
          <p:spPr bwMode="auto">
            <a:xfrm>
              <a:off x="4486" y="2382"/>
              <a:ext cx="162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en-US" altLang="en-US" sz="1800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6" name="Oval 88"/>
            <p:cNvSpPr>
              <a:spLocks noChangeArrowheads="1"/>
            </p:cNvSpPr>
            <p:nvPr/>
          </p:nvSpPr>
          <p:spPr bwMode="auto">
            <a:xfrm>
              <a:off x="4664" y="2382"/>
              <a:ext cx="157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17" name="Rectangle 89"/>
            <p:cNvSpPr>
              <a:spLocks noChangeArrowheads="1"/>
            </p:cNvSpPr>
            <p:nvPr/>
          </p:nvSpPr>
          <p:spPr bwMode="auto">
            <a:xfrm>
              <a:off x="5062" y="1833"/>
              <a:ext cx="84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endParaRPr lang="en-US" altLang="en-US">
                <a:solidFill>
                  <a:srgbClr val="B70064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29" name="Right Arrow 128"/>
          <p:cNvSpPr/>
          <p:nvPr/>
        </p:nvSpPr>
        <p:spPr>
          <a:xfrm>
            <a:off x="1864645" y="4186408"/>
            <a:ext cx="4141835" cy="467627"/>
          </a:xfrm>
          <a:prstGeom prst="rightArrow">
            <a:avLst>
              <a:gd name="adj1" fmla="val 43079"/>
              <a:gd name="adj2" fmla="val 50000"/>
            </a:avLst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1195429795336159975juanjo_Router.svg.hi.png" descr="1195429795336159975juanjo_Router.svg.hi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41299" y="3977944"/>
            <a:ext cx="1124514" cy="747801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TextBox 93"/>
          <p:cNvSpPr txBox="1"/>
          <p:nvPr/>
        </p:nvSpPr>
        <p:spPr>
          <a:xfrm>
            <a:off x="1897822" y="4245392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035bc5c2149</a:t>
            </a:r>
            <a:r>
              <a:rPr lang="mr-IN" sz="16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5" name="Rectangle 204"/>
          <p:cNvSpPr/>
          <p:nvPr/>
        </p:nvSpPr>
        <p:spPr>
          <a:xfrm rot="10800000">
            <a:off x="3571579" y="2874260"/>
            <a:ext cx="461261" cy="2692524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en-US" sz="2400" b="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Filtering Firewall</a:t>
            </a:r>
          </a:p>
        </p:txBody>
      </p:sp>
      <p:sp>
        <p:nvSpPr>
          <p:cNvPr id="131" name="TextBox 2"/>
          <p:cNvSpPr txBox="1">
            <a:spLocks noChangeArrowheads="1"/>
          </p:cNvSpPr>
          <p:nvPr/>
        </p:nvSpPr>
        <p:spPr bwMode="auto">
          <a:xfrm>
            <a:off x="1850579" y="3801589"/>
            <a:ext cx="25804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HTTP, HTTPS, TCP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2" name="TextBox 23"/>
          <p:cNvSpPr txBox="1">
            <a:spLocks noChangeArrowheads="1"/>
          </p:cNvSpPr>
          <p:nvPr/>
        </p:nvSpPr>
        <p:spPr bwMode="auto">
          <a:xfrm>
            <a:off x="7090007" y="4426705"/>
            <a:ext cx="199564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en-US" sz="2400" b="0" dirty="0" smtClean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Decoy Host</a:t>
            </a:r>
          </a:p>
          <a:p>
            <a:pPr algn="ctr" eaLnBrk="1" hangingPunct="1"/>
            <a:r>
              <a:rPr lang="en-US" altLang="en-US" sz="1600" b="0" dirty="0" smtClean="0">
                <a:latin typeface="Calibri" charset="0"/>
                <a:ea typeface="Calibri" charset="0"/>
                <a:cs typeface="Calibri" charset="0"/>
              </a:rPr>
              <a:t>Any unblocked site</a:t>
            </a:r>
            <a:endParaRPr lang="en-US" alt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182598</TotalTime>
  <Words>3208</Words>
  <Application>Microsoft Macintosh PowerPoint</Application>
  <PresentationFormat>On-screen Show (4:3)</PresentationFormat>
  <Paragraphs>574</Paragraphs>
  <Slides>39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 (Headings)</vt:lpstr>
      <vt:lpstr>Calibri</vt:lpstr>
      <vt:lpstr>Mangal</vt:lpstr>
      <vt:lpstr>ＭＳ Ｐゴシック</vt:lpstr>
      <vt:lpstr>Wingdings</vt:lpstr>
      <vt:lpstr>Arial</vt:lpstr>
      <vt:lpstr>Office Theme</vt:lpstr>
      <vt:lpstr>PowerPoint Presentation</vt:lpstr>
      <vt:lpstr>Motivation</vt:lpstr>
      <vt:lpstr>Current solutions</vt:lpstr>
      <vt:lpstr>Problems with current solutions</vt:lpstr>
      <vt:lpstr>Problems with current solutions</vt:lpstr>
      <vt:lpstr>PowerPoint Presentation</vt:lpstr>
      <vt:lpstr>Decoy routing intuition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PowerPoint Presentation</vt:lpstr>
      <vt:lpstr>Assumptions</vt:lpstr>
      <vt:lpstr>Assumptions</vt:lpstr>
      <vt:lpstr>Assumptions</vt:lpstr>
      <vt:lpstr>PowerPoint Presentation</vt:lpstr>
      <vt:lpstr>Some problems</vt:lpstr>
      <vt:lpstr>Some problems</vt:lpstr>
      <vt:lpstr>Some problems</vt:lpstr>
      <vt:lpstr>Some problems</vt:lpstr>
      <vt:lpstr>Some problems</vt:lpstr>
      <vt:lpstr>PowerPoint Presentation</vt:lpstr>
      <vt:lpstr>MultiFlow protocol</vt:lpstr>
      <vt:lpstr>MultiFlow protocol</vt:lpstr>
      <vt:lpstr>MultiFlow protocol</vt:lpstr>
      <vt:lpstr>MultiFlow protocol</vt:lpstr>
      <vt:lpstr>MultiFlow protocol</vt:lpstr>
      <vt:lpstr>MultiFlow protocol</vt:lpstr>
      <vt:lpstr>MultiFlow protocol</vt:lpstr>
      <vt:lpstr>MultiFlow protocol</vt:lpstr>
      <vt:lpstr>MultiFlow protocol</vt:lpstr>
      <vt:lpstr>MultiFlow protocol</vt:lpstr>
      <vt:lpstr>PowerPoint Presentation</vt:lpstr>
      <vt:lpstr>MultiFlow’s (potential) implementation issues</vt:lpstr>
      <vt:lpstr>Other ways to use MultiFlow protocol</vt:lpstr>
      <vt:lpstr>MultiFlow summary</vt:lpstr>
    </vt:vector>
  </TitlesOfParts>
  <Company>BBN Technologies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Joanne Achin</dc:creator>
  <cp:lastModifiedBy>Manfredi, Victoria</cp:lastModifiedBy>
  <cp:revision>2140</cp:revision>
  <cp:lastPrinted>2018-08-10T19:06:43Z</cp:lastPrinted>
  <dcterms:created xsi:type="dcterms:W3CDTF">2010-02-25T15:15:41Z</dcterms:created>
  <dcterms:modified xsi:type="dcterms:W3CDTF">2018-08-15T12:19:02Z</dcterms:modified>
</cp:coreProperties>
</file>